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5.xml" ContentType="application/vnd.openxmlformats-officedocument.presentationml.notesSlide+xml"/>
  <Override PartName="/ppt/charts/chart1.xml" ContentType="application/vnd.openxmlformats-officedocument.drawingml.chart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7.xml" ContentType="application/vnd.openxmlformats-officedocument.presentationml.notesSlide+xml"/>
  <Override PartName="/ppt/tags/tag41.xml" ContentType="application/vnd.openxmlformats-officedocument.presentationml.tags+xml"/>
  <Override PartName="/ppt/notesSlides/notesSlide68.xml" ContentType="application/vnd.openxmlformats-officedocument.presentationml.notesSlide+xml"/>
  <Override PartName="/ppt/tags/tag42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6.xml" ContentType="application/vnd.openxmlformats-officedocument.presentationml.notesSlide+xml"/>
  <Override PartName="/ppt/tags/tag45.xml" ContentType="application/vnd.openxmlformats-officedocument.presentationml.tags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ags/tag46.xml" ContentType="application/vnd.openxmlformats-officedocument.presentationml.tags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96.xml" ContentType="application/vnd.openxmlformats-officedocument.presentationml.notesSlide+xml"/>
  <Override PartName="/ppt/tags/tag49.xml" ContentType="application/vnd.openxmlformats-officedocument.presentationml.tags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50.xml" ContentType="application/vnd.openxmlformats-officedocument.presentationml.tags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tags/tag51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tags/tag52.xml" ContentType="application/vnd.openxmlformats-officedocument.presentationml.tags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53.xml" ContentType="application/vnd.openxmlformats-officedocument.presentationml.tags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54.xml" ContentType="application/vnd.openxmlformats-officedocument.presentationml.tags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tags/tag55.xml" ContentType="application/vnd.openxmlformats-officedocument.presentationml.tags+xml"/>
  <Override PartName="/ppt/notesSlides/notesSlide128.xml" ContentType="application/vnd.openxmlformats-officedocument.presentationml.notesSlide+xml"/>
  <Override PartName="/ppt/tags/tag56.xml" ContentType="application/vnd.openxmlformats-officedocument.presentationml.tags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tags/tag57.xml" ContentType="application/vnd.openxmlformats-officedocument.presentationml.tags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tags/tag58.xml" ContentType="application/vnd.openxmlformats-officedocument.presentationml.tags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tags/tag59.xml" ContentType="application/vnd.openxmlformats-officedocument.presentationml.tags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6" r:id="rId1"/>
    <p:sldMasterId id="2147483768" r:id="rId2"/>
    <p:sldMasterId id="2147483782" r:id="rId3"/>
    <p:sldMasterId id="2147483787" r:id="rId4"/>
    <p:sldMasterId id="2147483800" r:id="rId5"/>
    <p:sldMasterId id="2147483813" r:id="rId6"/>
    <p:sldMasterId id="2147483815" r:id="rId7"/>
  </p:sldMasterIdLst>
  <p:notesMasterIdLst>
    <p:notesMasterId r:id="rId222"/>
  </p:notesMasterIdLst>
  <p:sldIdLst>
    <p:sldId id="401" r:id="rId8"/>
    <p:sldId id="670" r:id="rId9"/>
    <p:sldId id="671" r:id="rId10"/>
    <p:sldId id="672" r:id="rId11"/>
    <p:sldId id="673" r:id="rId12"/>
    <p:sldId id="674" r:id="rId13"/>
    <p:sldId id="675" r:id="rId14"/>
    <p:sldId id="676" r:id="rId15"/>
    <p:sldId id="677" r:id="rId16"/>
    <p:sldId id="678" r:id="rId17"/>
    <p:sldId id="679" r:id="rId18"/>
    <p:sldId id="680" r:id="rId19"/>
    <p:sldId id="681" r:id="rId20"/>
    <p:sldId id="682" r:id="rId21"/>
    <p:sldId id="683" r:id="rId22"/>
    <p:sldId id="684" r:id="rId23"/>
    <p:sldId id="685" r:id="rId24"/>
    <p:sldId id="686" r:id="rId25"/>
    <p:sldId id="687" r:id="rId26"/>
    <p:sldId id="688" r:id="rId27"/>
    <p:sldId id="689" r:id="rId28"/>
    <p:sldId id="690" r:id="rId29"/>
    <p:sldId id="691" r:id="rId30"/>
    <p:sldId id="692" r:id="rId31"/>
    <p:sldId id="693" r:id="rId32"/>
    <p:sldId id="694" r:id="rId33"/>
    <p:sldId id="695" r:id="rId34"/>
    <p:sldId id="696" r:id="rId35"/>
    <p:sldId id="697" r:id="rId36"/>
    <p:sldId id="698" r:id="rId37"/>
    <p:sldId id="699" r:id="rId38"/>
    <p:sldId id="700" r:id="rId39"/>
    <p:sldId id="701" r:id="rId40"/>
    <p:sldId id="702" r:id="rId41"/>
    <p:sldId id="703" r:id="rId42"/>
    <p:sldId id="704" r:id="rId43"/>
    <p:sldId id="705" r:id="rId44"/>
    <p:sldId id="706" r:id="rId45"/>
    <p:sldId id="707" r:id="rId46"/>
    <p:sldId id="708" r:id="rId47"/>
    <p:sldId id="709" r:id="rId48"/>
    <p:sldId id="710" r:id="rId49"/>
    <p:sldId id="711" r:id="rId50"/>
    <p:sldId id="712" r:id="rId51"/>
    <p:sldId id="713" r:id="rId52"/>
    <p:sldId id="714" r:id="rId53"/>
    <p:sldId id="715" r:id="rId54"/>
    <p:sldId id="716" r:id="rId55"/>
    <p:sldId id="717" r:id="rId56"/>
    <p:sldId id="718" r:id="rId57"/>
    <p:sldId id="719" r:id="rId58"/>
    <p:sldId id="720" r:id="rId59"/>
    <p:sldId id="721" r:id="rId60"/>
    <p:sldId id="722" r:id="rId61"/>
    <p:sldId id="723" r:id="rId62"/>
    <p:sldId id="724" r:id="rId63"/>
    <p:sldId id="725" r:id="rId64"/>
    <p:sldId id="726" r:id="rId65"/>
    <p:sldId id="727" r:id="rId66"/>
    <p:sldId id="728" r:id="rId67"/>
    <p:sldId id="729" r:id="rId68"/>
    <p:sldId id="730" r:id="rId69"/>
    <p:sldId id="731" r:id="rId70"/>
    <p:sldId id="732" r:id="rId71"/>
    <p:sldId id="733" r:id="rId72"/>
    <p:sldId id="734" r:id="rId73"/>
    <p:sldId id="735" r:id="rId74"/>
    <p:sldId id="736" r:id="rId75"/>
    <p:sldId id="737" r:id="rId76"/>
    <p:sldId id="738" r:id="rId77"/>
    <p:sldId id="739" r:id="rId78"/>
    <p:sldId id="740" r:id="rId79"/>
    <p:sldId id="741" r:id="rId80"/>
    <p:sldId id="742" r:id="rId81"/>
    <p:sldId id="743" r:id="rId82"/>
    <p:sldId id="366" r:id="rId83"/>
    <p:sldId id="369" r:id="rId84"/>
    <p:sldId id="402" r:id="rId85"/>
    <p:sldId id="368" r:id="rId86"/>
    <p:sldId id="407" r:id="rId87"/>
    <p:sldId id="630" r:id="rId88"/>
    <p:sldId id="631" r:id="rId89"/>
    <p:sldId id="632" r:id="rId90"/>
    <p:sldId id="633" r:id="rId91"/>
    <p:sldId id="634" r:id="rId92"/>
    <p:sldId id="664" r:id="rId93"/>
    <p:sldId id="660" r:id="rId94"/>
    <p:sldId id="635" r:id="rId95"/>
    <p:sldId id="636" r:id="rId96"/>
    <p:sldId id="637" r:id="rId97"/>
    <p:sldId id="659" r:id="rId98"/>
    <p:sldId id="638" r:id="rId99"/>
    <p:sldId id="639" r:id="rId100"/>
    <p:sldId id="661" r:id="rId101"/>
    <p:sldId id="640" r:id="rId102"/>
    <p:sldId id="641" r:id="rId103"/>
    <p:sldId id="642" r:id="rId104"/>
    <p:sldId id="644" r:id="rId105"/>
    <p:sldId id="643" r:id="rId106"/>
    <p:sldId id="665" r:id="rId107"/>
    <p:sldId id="666" r:id="rId108"/>
    <p:sldId id="667" r:id="rId109"/>
    <p:sldId id="668" r:id="rId110"/>
    <p:sldId id="669" r:id="rId111"/>
    <p:sldId id="650" r:id="rId112"/>
    <p:sldId id="651" r:id="rId113"/>
    <p:sldId id="652" r:id="rId114"/>
    <p:sldId id="653" r:id="rId115"/>
    <p:sldId id="654" r:id="rId116"/>
    <p:sldId id="655" r:id="rId117"/>
    <p:sldId id="656" r:id="rId118"/>
    <p:sldId id="657" r:id="rId119"/>
    <p:sldId id="658" r:id="rId120"/>
    <p:sldId id="662" r:id="rId121"/>
    <p:sldId id="428" r:id="rId122"/>
    <p:sldId id="442" r:id="rId123"/>
    <p:sldId id="580" r:id="rId124"/>
    <p:sldId id="447" r:id="rId125"/>
    <p:sldId id="461" r:id="rId126"/>
    <p:sldId id="448" r:id="rId127"/>
    <p:sldId id="449" r:id="rId128"/>
    <p:sldId id="451" r:id="rId129"/>
    <p:sldId id="450" r:id="rId130"/>
    <p:sldId id="452" r:id="rId131"/>
    <p:sldId id="418" r:id="rId132"/>
    <p:sldId id="453" r:id="rId133"/>
    <p:sldId id="462" r:id="rId134"/>
    <p:sldId id="454" r:id="rId135"/>
    <p:sldId id="455" r:id="rId136"/>
    <p:sldId id="456" r:id="rId137"/>
    <p:sldId id="463" r:id="rId138"/>
    <p:sldId id="464" r:id="rId139"/>
    <p:sldId id="466" r:id="rId140"/>
    <p:sldId id="569" r:id="rId141"/>
    <p:sldId id="570" r:id="rId142"/>
    <p:sldId id="571" r:id="rId143"/>
    <p:sldId id="572" r:id="rId144"/>
    <p:sldId id="573" r:id="rId145"/>
    <p:sldId id="468" r:id="rId146"/>
    <p:sldId id="469" r:id="rId147"/>
    <p:sldId id="493" r:id="rId148"/>
    <p:sldId id="486" r:id="rId149"/>
    <p:sldId id="487" r:id="rId150"/>
    <p:sldId id="488" r:id="rId151"/>
    <p:sldId id="495" r:id="rId152"/>
    <p:sldId id="505" r:id="rId153"/>
    <p:sldId id="506" r:id="rId154"/>
    <p:sldId id="533" r:id="rId155"/>
    <p:sldId id="535" r:id="rId156"/>
    <p:sldId id="508" r:id="rId157"/>
    <p:sldId id="501" r:id="rId158"/>
    <p:sldId id="574" r:id="rId159"/>
    <p:sldId id="502" r:id="rId160"/>
    <p:sldId id="503" r:id="rId161"/>
    <p:sldId id="504" r:id="rId162"/>
    <p:sldId id="509" r:id="rId163"/>
    <p:sldId id="510" r:id="rId164"/>
    <p:sldId id="511" r:id="rId165"/>
    <p:sldId id="534" r:id="rId166"/>
    <p:sldId id="512" r:id="rId167"/>
    <p:sldId id="513" r:id="rId168"/>
    <p:sldId id="521" r:id="rId169"/>
    <p:sldId id="522" r:id="rId170"/>
    <p:sldId id="523" r:id="rId171"/>
    <p:sldId id="536" r:id="rId172"/>
    <p:sldId id="537" r:id="rId173"/>
    <p:sldId id="575" r:id="rId174"/>
    <p:sldId id="524" r:id="rId175"/>
    <p:sldId id="538" r:id="rId176"/>
    <p:sldId id="527" r:id="rId177"/>
    <p:sldId id="529" r:id="rId178"/>
    <p:sldId id="539" r:id="rId179"/>
    <p:sldId id="540" r:id="rId180"/>
    <p:sldId id="530" r:id="rId181"/>
    <p:sldId id="531" r:id="rId182"/>
    <p:sldId id="532" r:id="rId183"/>
    <p:sldId id="541" r:id="rId184"/>
    <p:sldId id="542" r:id="rId185"/>
    <p:sldId id="543" r:id="rId186"/>
    <p:sldId id="562" r:id="rId187"/>
    <p:sldId id="565" r:id="rId188"/>
    <p:sldId id="546" r:id="rId189"/>
    <p:sldId id="547" r:id="rId190"/>
    <p:sldId id="548" r:id="rId191"/>
    <p:sldId id="549" r:id="rId192"/>
    <p:sldId id="583" r:id="rId193"/>
    <p:sldId id="584" r:id="rId194"/>
    <p:sldId id="585" r:id="rId195"/>
    <p:sldId id="587" r:id="rId196"/>
    <p:sldId id="588" r:id="rId197"/>
    <p:sldId id="589" r:id="rId198"/>
    <p:sldId id="591" r:id="rId199"/>
    <p:sldId id="592" r:id="rId200"/>
    <p:sldId id="593" r:id="rId201"/>
    <p:sldId id="594" r:id="rId202"/>
    <p:sldId id="595" r:id="rId203"/>
    <p:sldId id="596" r:id="rId204"/>
    <p:sldId id="597" r:id="rId205"/>
    <p:sldId id="581" r:id="rId206"/>
    <p:sldId id="599" r:id="rId207"/>
    <p:sldId id="582" r:id="rId208"/>
    <p:sldId id="600" r:id="rId209"/>
    <p:sldId id="601" r:id="rId210"/>
    <p:sldId id="605" r:id="rId211"/>
    <p:sldId id="606" r:id="rId212"/>
    <p:sldId id="629" r:id="rId213"/>
    <p:sldId id="602" r:id="rId214"/>
    <p:sldId id="603" r:id="rId215"/>
    <p:sldId id="604" r:id="rId216"/>
    <p:sldId id="607" r:id="rId217"/>
    <p:sldId id="613" r:id="rId218"/>
    <p:sldId id="598" r:id="rId219"/>
    <p:sldId id="616" r:id="rId220"/>
    <p:sldId id="617" r:id="rId221"/>
  </p:sldIdLst>
  <p:sldSz cx="9906000" cy="6858000" type="A4"/>
  <p:notesSz cx="6797675" cy="9926638"/>
  <p:custDataLst>
    <p:tags r:id="rId22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기본 구역" id="{03F5D6EE-8CBB-411F-B516-7FE6A3814BB8}">
          <p14:sldIdLst/>
        </p14:section>
        <p14:section name="Overview" id="{E938443B-E68F-4E7E-B00F-98554E36DF62}">
          <p14:sldIdLst>
            <p14:sldId id="401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366"/>
            <p14:sldId id="369"/>
            <p14:sldId id="402"/>
            <p14:sldId id="368"/>
            <p14:sldId id="407"/>
          </p14:sldIdLst>
        </p14:section>
        <p14:section name="1일차-과제정의" id="{BDE2DA12-0F97-4902-8A5E-EBB62E25AD56}">
          <p14:sldIdLst>
            <p14:sldId id="630"/>
            <p14:sldId id="631"/>
            <p14:sldId id="632"/>
            <p14:sldId id="633"/>
            <p14:sldId id="634"/>
            <p14:sldId id="664"/>
            <p14:sldId id="660"/>
            <p14:sldId id="635"/>
            <p14:sldId id="636"/>
            <p14:sldId id="637"/>
          </p14:sldIdLst>
        </p14:section>
        <p14:section name="2일차-과제정의" id="{4CA8FEC4-58F6-444D-98AD-233ACDE409C5}">
          <p14:sldIdLst>
            <p14:sldId id="659"/>
            <p14:sldId id="638"/>
            <p14:sldId id="639"/>
            <p14:sldId id="661"/>
            <p14:sldId id="640"/>
            <p14:sldId id="641"/>
            <p14:sldId id="642"/>
            <p14:sldId id="644"/>
            <p14:sldId id="643"/>
            <p14:sldId id="665"/>
            <p14:sldId id="666"/>
            <p14:sldId id="667"/>
            <p14:sldId id="668"/>
            <p14:sldId id="66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62"/>
          </p14:sldIdLst>
        </p14:section>
        <p14:section name="3일차-데이터수집" id="{B76F192B-1C56-4313-9BC0-E3FCFAB73A0E}">
          <p14:sldIdLst>
            <p14:sldId id="428"/>
            <p14:sldId id="442"/>
            <p14:sldId id="580"/>
            <p14:sldId id="447"/>
            <p14:sldId id="461"/>
            <p14:sldId id="448"/>
            <p14:sldId id="449"/>
            <p14:sldId id="451"/>
            <p14:sldId id="450"/>
            <p14:sldId id="452"/>
            <p14:sldId id="418"/>
            <p14:sldId id="453"/>
            <p14:sldId id="462"/>
            <p14:sldId id="454"/>
            <p14:sldId id="455"/>
            <p14:sldId id="456"/>
          </p14:sldIdLst>
        </p14:section>
        <p14:section name="4일차-데이터정제" id="{747497DF-5C65-4B5B-96D1-55B0053A5DAA}">
          <p14:sldIdLst>
            <p14:sldId id="463"/>
            <p14:sldId id="464"/>
            <p14:sldId id="466"/>
            <p14:sldId id="569"/>
            <p14:sldId id="570"/>
            <p14:sldId id="571"/>
            <p14:sldId id="572"/>
            <p14:sldId id="573"/>
            <p14:sldId id="468"/>
            <p14:sldId id="469"/>
            <p14:sldId id="493"/>
            <p14:sldId id="486"/>
            <p14:sldId id="487"/>
            <p14:sldId id="488"/>
            <p14:sldId id="495"/>
            <p14:sldId id="505"/>
            <p14:sldId id="506"/>
            <p14:sldId id="533"/>
            <p14:sldId id="535"/>
            <p14:sldId id="508"/>
            <p14:sldId id="501"/>
            <p14:sldId id="574"/>
            <p14:sldId id="502"/>
            <p14:sldId id="503"/>
            <p14:sldId id="504"/>
          </p14:sldIdLst>
        </p14:section>
        <p14:section name="5일차 - 계획수립" id="{BBAA14BB-28AE-4C64-A57E-4FD92A988F27}">
          <p14:sldIdLst>
            <p14:sldId id="509"/>
            <p14:sldId id="510"/>
            <p14:sldId id="511"/>
            <p14:sldId id="534"/>
            <p14:sldId id="512"/>
            <p14:sldId id="513"/>
            <p14:sldId id="521"/>
            <p14:sldId id="522"/>
            <p14:sldId id="523"/>
            <p14:sldId id="536"/>
            <p14:sldId id="537"/>
            <p14:sldId id="575"/>
            <p14:sldId id="524"/>
            <p14:sldId id="538"/>
            <p14:sldId id="527"/>
            <p14:sldId id="529"/>
            <p14:sldId id="539"/>
            <p14:sldId id="540"/>
            <p14:sldId id="530"/>
            <p14:sldId id="531"/>
            <p14:sldId id="532"/>
          </p14:sldIdLst>
        </p14:section>
        <p14:section name="6일~7일차 -분석" id="{5638A86A-F43F-4319-AED1-F53795C02EE9}">
          <p14:sldIdLst>
            <p14:sldId id="541"/>
            <p14:sldId id="542"/>
            <p14:sldId id="543"/>
            <p14:sldId id="562"/>
            <p14:sldId id="565"/>
            <p14:sldId id="546"/>
            <p14:sldId id="547"/>
            <p14:sldId id="548"/>
            <p14:sldId id="549"/>
          </p14:sldIdLst>
        </p14:section>
        <p14:section name="8일차" id="{1FAE9BF4-F6E7-405C-A17B-CC7F928F81DF}">
          <p14:sldIdLst>
            <p14:sldId id="583"/>
            <p14:sldId id="584"/>
            <p14:sldId id="585"/>
            <p14:sldId id="587"/>
            <p14:sldId id="588"/>
            <p14:sldId id="589"/>
            <p14:sldId id="591"/>
            <p14:sldId id="592"/>
            <p14:sldId id="593"/>
            <p14:sldId id="594"/>
            <p14:sldId id="595"/>
            <p14:sldId id="596"/>
            <p14:sldId id="597"/>
          </p14:sldIdLst>
        </p14:section>
        <p14:section name="9일차- 개선" id="{69444486-C5FE-4144-834A-8E03B1C4293E}">
          <p14:sldIdLst>
            <p14:sldId id="581"/>
            <p14:sldId id="599"/>
            <p14:sldId id="582"/>
            <p14:sldId id="600"/>
            <p14:sldId id="601"/>
            <p14:sldId id="605"/>
            <p14:sldId id="606"/>
            <p14:sldId id="629"/>
            <p14:sldId id="602"/>
            <p14:sldId id="603"/>
            <p14:sldId id="604"/>
            <p14:sldId id="607"/>
            <p14:sldId id="613"/>
          </p14:sldIdLst>
        </p14:section>
        <p14:section name="10일차-보고서작성" id="{4A614589-FAF3-4DEF-9F50-26B137B1814E}">
          <p14:sldIdLst>
            <p14:sldId id="598"/>
            <p14:sldId id="616"/>
            <p14:sldId id="617"/>
          </p14:sldIdLst>
        </p14:section>
        <p14:section name="Sub Link Slides" id="{2704F8C3-A50C-4CCB-8586-C36B1BDA1BF0}">
          <p14:sldIdLst/>
        </p14:section>
      </p14:sectionLst>
    </p:ext>
    <p:ext uri="{EFAFB233-063F-42B5-8137-9DF3F51BA10A}">
      <p15:sldGuideLst xmlns:p15="http://schemas.microsoft.com/office/powerpoint/2012/main">
        <p15:guide id="4" pos="3120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7" pos="6023" userDrawn="1">
          <p15:clr>
            <a:srgbClr val="A4A3A4"/>
          </p15:clr>
        </p15:guide>
        <p15:guide id="8" pos="2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A4DAF4"/>
    <a:srgbClr val="09507D"/>
    <a:srgbClr val="000000"/>
    <a:srgbClr val="1876A9"/>
    <a:srgbClr val="F2F2F2"/>
    <a:srgbClr val="1775A7"/>
    <a:srgbClr val="D1EEFC"/>
    <a:srgbClr val="B9CDE5"/>
    <a:srgbClr val="DBF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4384" autoAdjust="0"/>
  </p:normalViewPr>
  <p:slideViewPr>
    <p:cSldViewPr>
      <p:cViewPr varScale="1">
        <p:scale>
          <a:sx n="114" d="100"/>
          <a:sy n="114" d="100"/>
        </p:scale>
        <p:origin x="1638" y="108"/>
      </p:cViewPr>
      <p:guideLst>
        <p:guide pos="3120"/>
        <p:guide orient="horz" pos="890"/>
        <p:guide orient="horz" pos="4156"/>
        <p:guide pos="6023"/>
        <p:guide pos="2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91" Type="http://schemas.openxmlformats.org/officeDocument/2006/relationships/slide" Target="slides/slide184.xml"/><Relationship Id="rId205" Type="http://schemas.openxmlformats.org/officeDocument/2006/relationships/slide" Target="slides/slide198.xml"/><Relationship Id="rId226" Type="http://schemas.openxmlformats.org/officeDocument/2006/relationships/theme" Target="theme/theme1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slide" Target="slides/slide174.xml"/><Relationship Id="rId216" Type="http://schemas.openxmlformats.org/officeDocument/2006/relationships/slide" Target="slides/slide209.xml"/><Relationship Id="rId211" Type="http://schemas.openxmlformats.org/officeDocument/2006/relationships/slide" Target="slides/slide204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slide" Target="slides/slide13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55" Type="http://schemas.openxmlformats.org/officeDocument/2006/relationships/slide" Target="slides/slide148.xml"/><Relationship Id="rId171" Type="http://schemas.openxmlformats.org/officeDocument/2006/relationships/slide" Target="slides/slide164.xml"/><Relationship Id="rId176" Type="http://schemas.openxmlformats.org/officeDocument/2006/relationships/slide" Target="slides/slide169.xml"/><Relationship Id="rId192" Type="http://schemas.openxmlformats.org/officeDocument/2006/relationships/slide" Target="slides/slide185.xml"/><Relationship Id="rId197" Type="http://schemas.openxmlformats.org/officeDocument/2006/relationships/slide" Target="slides/slide190.xml"/><Relationship Id="rId206" Type="http://schemas.openxmlformats.org/officeDocument/2006/relationships/slide" Target="slides/slide199.xml"/><Relationship Id="rId227" Type="http://schemas.openxmlformats.org/officeDocument/2006/relationships/tableStyles" Target="tableStyles.xml"/><Relationship Id="rId201" Type="http://schemas.openxmlformats.org/officeDocument/2006/relationships/slide" Target="slides/slide194.xml"/><Relationship Id="rId222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45" Type="http://schemas.openxmlformats.org/officeDocument/2006/relationships/slide" Target="slides/slide138.xml"/><Relationship Id="rId161" Type="http://schemas.openxmlformats.org/officeDocument/2006/relationships/slide" Target="slides/slide154.xml"/><Relationship Id="rId166" Type="http://schemas.openxmlformats.org/officeDocument/2006/relationships/slide" Target="slides/slide159.xml"/><Relationship Id="rId182" Type="http://schemas.openxmlformats.org/officeDocument/2006/relationships/slide" Target="slides/slide175.xml"/><Relationship Id="rId187" Type="http://schemas.openxmlformats.org/officeDocument/2006/relationships/slide" Target="slides/slide180.xml"/><Relationship Id="rId217" Type="http://schemas.openxmlformats.org/officeDocument/2006/relationships/slide" Target="slides/slide2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205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51" Type="http://schemas.openxmlformats.org/officeDocument/2006/relationships/slide" Target="slides/slide144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Relationship Id="rId198" Type="http://schemas.openxmlformats.org/officeDocument/2006/relationships/slide" Target="slides/slide191.xml"/><Relationship Id="rId172" Type="http://schemas.openxmlformats.org/officeDocument/2006/relationships/slide" Target="slides/slide165.xml"/><Relationship Id="rId193" Type="http://schemas.openxmlformats.org/officeDocument/2006/relationships/slide" Target="slides/slide186.xml"/><Relationship Id="rId202" Type="http://schemas.openxmlformats.org/officeDocument/2006/relationships/slide" Target="slides/slide195.xml"/><Relationship Id="rId207" Type="http://schemas.openxmlformats.org/officeDocument/2006/relationships/slide" Target="slides/slide200.xml"/><Relationship Id="rId223" Type="http://schemas.openxmlformats.org/officeDocument/2006/relationships/tags" Target="tags/tag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188" Type="http://schemas.openxmlformats.org/officeDocument/2006/relationships/slide" Target="slides/slide18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slide" Target="slides/slide155.xml"/><Relationship Id="rId183" Type="http://schemas.openxmlformats.org/officeDocument/2006/relationships/slide" Target="slides/slide176.xml"/><Relationship Id="rId213" Type="http://schemas.openxmlformats.org/officeDocument/2006/relationships/slide" Target="slides/slide206.xml"/><Relationship Id="rId218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4" Type="http://schemas.openxmlformats.org/officeDocument/2006/relationships/slide" Target="slides/slide187.xml"/><Relationship Id="rId199" Type="http://schemas.openxmlformats.org/officeDocument/2006/relationships/slide" Target="slides/slide192.xml"/><Relationship Id="rId203" Type="http://schemas.openxmlformats.org/officeDocument/2006/relationships/slide" Target="slides/slide196.xml"/><Relationship Id="rId208" Type="http://schemas.openxmlformats.org/officeDocument/2006/relationships/slide" Target="slides/slide201.xml"/><Relationship Id="rId19" Type="http://schemas.openxmlformats.org/officeDocument/2006/relationships/slide" Target="slides/slide12.xml"/><Relationship Id="rId224" Type="http://schemas.openxmlformats.org/officeDocument/2006/relationships/presProps" Target="presProps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219" Type="http://schemas.openxmlformats.org/officeDocument/2006/relationships/slide" Target="slides/slide21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7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95" Type="http://schemas.openxmlformats.org/officeDocument/2006/relationships/slide" Target="slides/slide188.xml"/><Relationship Id="rId209" Type="http://schemas.openxmlformats.org/officeDocument/2006/relationships/slide" Target="slides/slide202.xml"/><Relationship Id="rId190" Type="http://schemas.openxmlformats.org/officeDocument/2006/relationships/slide" Target="slides/slide183.xml"/><Relationship Id="rId204" Type="http://schemas.openxmlformats.org/officeDocument/2006/relationships/slide" Target="slides/slide197.xml"/><Relationship Id="rId220" Type="http://schemas.openxmlformats.org/officeDocument/2006/relationships/slide" Target="slides/slide213.xml"/><Relationship Id="rId225" Type="http://schemas.openxmlformats.org/officeDocument/2006/relationships/viewProps" Target="viewProps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slide" Target="slides/slide17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10" Type="http://schemas.openxmlformats.org/officeDocument/2006/relationships/slide" Target="slides/slide203.xml"/><Relationship Id="rId215" Type="http://schemas.openxmlformats.org/officeDocument/2006/relationships/slide" Target="slides/slide208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96" Type="http://schemas.openxmlformats.org/officeDocument/2006/relationships/slide" Target="slides/slide189.xml"/><Relationship Id="rId200" Type="http://schemas.openxmlformats.org/officeDocument/2006/relationships/slide" Target="slides/slide193.xml"/><Relationship Id="rId16" Type="http://schemas.openxmlformats.org/officeDocument/2006/relationships/slide" Target="slides/slide9.xml"/><Relationship Id="rId221" Type="http://schemas.openxmlformats.org/officeDocument/2006/relationships/slide" Target="slides/slide214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186" Type="http://schemas.openxmlformats.org/officeDocument/2006/relationships/slide" Target="slides/slide17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207253886010365"/>
          <c:y val="9.6428571428571447E-2"/>
          <c:w val="0.77979274611398963"/>
          <c:h val="0.810714285714285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dLbl>
              <c:idx val="0"/>
              <c:layout>
                <c:manualLayout>
                  <c:x val="4.8515602939249742E-3"/>
                  <c:y val="-0.3822018662971735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19A-44BA-AC50-E4536FB4BBBD}"/>
                </c:ext>
              </c:extLst>
            </c:dLbl>
            <c:dLbl>
              <c:idx val="1"/>
              <c:layout>
                <c:manualLayout>
                  <c:x val="4.3333451705455679E-3"/>
                  <c:y val="-0.3830710917821750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9A-44BA-AC50-E4536FB4BBBD}"/>
                </c:ext>
              </c:extLst>
            </c:dLbl>
            <c:dLbl>
              <c:idx val="2"/>
              <c:layout>
                <c:manualLayout>
                  <c:x val="3.8154696273025039E-3"/>
                  <c:y val="-0.3830710917821750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9A-44BA-AC50-E4536FB4BBB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9A-44BA-AC50-E4536FB4BBB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9A-44BA-AC50-E4536FB4BBBD}"/>
                </c:ext>
              </c:extLst>
            </c:dLbl>
            <c:dLbl>
              <c:idx val="5"/>
              <c:layout>
                <c:manualLayout>
                  <c:xMode val="edge"/>
                  <c:yMode val="edge"/>
                  <c:x val="0.64507772020725374"/>
                  <c:y val="0.1107142857142857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9A-44BA-AC50-E4536FB4BBBD}"/>
                </c:ext>
              </c:extLst>
            </c:dLbl>
            <c:dLbl>
              <c:idx val="6"/>
              <c:layout>
                <c:manualLayout>
                  <c:xMode val="edge"/>
                  <c:yMode val="edge"/>
                  <c:x val="0.78756476683937793"/>
                  <c:y val="0.1607142857142857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19A-44BA-AC50-E4536FB4BBB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9A-44BA-AC50-E4536FB4BBB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19A-44BA-AC50-E4536FB4BB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""#,##0"";""\-""#,##0""</c:formatCode>
                <c:ptCount val="5"/>
                <c:pt idx="0">
                  <c:v>1800</c:v>
                </c:pt>
                <c:pt idx="1">
                  <c:v>1950</c:v>
                </c:pt>
                <c:pt idx="2">
                  <c:v>2015</c:v>
                </c:pt>
                <c:pt idx="3">
                  <c:v>2223</c:v>
                </c:pt>
                <c:pt idx="4">
                  <c:v>2320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19A-44BA-AC50-E4536FB4BB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700</c:v>
                </c:pt>
                <c:pt idx="1">
                  <c:v>810</c:v>
                </c:pt>
                <c:pt idx="2">
                  <c:v>820</c:v>
                </c:pt>
                <c:pt idx="3" formatCode="&quot;&quot;#,##0&quot;&quot;;&quot;&quot;\-&quot;&quot;#,##0&quot;&quot;">
                  <c:v>830</c:v>
                </c:pt>
                <c:pt idx="4" formatCode="&quot;&quot;#,##0&quot;&quot;;&quot;&quot;\-&quot;&quot;#,##0&quot;&quot;">
                  <c:v>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19A-44BA-AC50-E4536FB4BB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6218496"/>
        <c:axId val="176220032"/>
      </c:barChart>
      <c:catAx>
        <c:axId val="17621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6220032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176220032"/>
        <c:scaling>
          <c:orientation val="minMax"/>
          <c:max val="3000"/>
          <c:min val="0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&quot;&quot;#,##0&quot;&quot;;&quot;&quot;\-&quot;&quot;#,##0&quot;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6218496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31CE7-8D94-4CDF-9C76-5407D94C7465}" type="datetimeFigureOut">
              <a:rPr lang="ko-KR" altLang="en-US" smtClean="0"/>
              <a:pPr/>
              <a:t>2022-10-16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92F60-8FFE-4C2B-A46E-88A45C1757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17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3CD242-5D39-4098-81A6-7FE709E2907F}" type="slidenum">
              <a:rPr lang="en-US" altLang="ko-KR">
                <a:solidFill>
                  <a:prstClr val="black"/>
                </a:solidFill>
              </a:rPr>
              <a:pPr/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75" y="744538"/>
            <a:ext cx="5375275" cy="3722687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715153"/>
            <a:ext cx="4984962" cy="4466987"/>
          </a:xfrm>
        </p:spPr>
        <p:txBody>
          <a:bodyPr/>
          <a:lstStyle/>
          <a:p>
            <a:pPr>
              <a:buFontTx/>
              <a:buChar char="•"/>
            </a:pP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27465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6ED2B-5D53-4D18-AA8D-EAB89835A256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473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510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23328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4580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62052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281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72048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12130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137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6662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406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77007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026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827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156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969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157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7990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158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4160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2062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160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0700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6944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162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4337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163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68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3637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164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0499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165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3768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166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1744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167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9092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168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4699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169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57387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170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67617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171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18121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172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98296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173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45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65505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174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1285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175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8412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176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981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177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1909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178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0454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179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77430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180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08575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181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5629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182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0926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183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3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6ED2B-5D53-4D18-AA8D-EAB89835A256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4624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184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58068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185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971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186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371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187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18158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188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27676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189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6843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190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96556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191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02597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192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80243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193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59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4317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194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63217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195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5014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196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33486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197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7291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198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97586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199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99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200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94227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201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8248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202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9802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203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682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4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endParaRPr lang="en-US" altLang="ko-KR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765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204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7475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205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45078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206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545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207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8455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208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78745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209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55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27061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2057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295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120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6ED2B-5D53-4D18-AA8D-EAB89835A256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59631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214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443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88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139131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9A6F3-00B2-4A17-A1BE-2719096EC1D3}" type="slidenum">
              <a:rPr lang="ko-KR" altLang="en-GB" smtClean="0">
                <a:solidFill>
                  <a:srgbClr val="EEECE1"/>
                </a:solidFill>
              </a:rPr>
              <a:pPr>
                <a:defRPr/>
              </a:pPr>
              <a:t>2</a:t>
            </a:fld>
            <a:endParaRPr lang="en-GB" altLang="ko-KR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375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4230684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74146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643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217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235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30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472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71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32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48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24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406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6ED2B-5D53-4D18-AA8D-EAB89835A256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43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343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6ED2B-5D53-4D18-AA8D-EAB89835A256}" type="slidenum">
              <a:rPr lang="ko-KR" altLang="en-US" smtClean="0">
                <a:solidFill>
                  <a:prstClr val="black"/>
                </a:solidFill>
              </a:rPr>
              <a:pPr/>
              <a:t>58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37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311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501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988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13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9A6F3-00B2-4A17-A1BE-2719096EC1D3}" type="slidenum">
              <a:rPr lang="ko-KR" altLang="en-GB" smtClean="0">
                <a:solidFill>
                  <a:srgbClr val="EEECE1"/>
                </a:solidFill>
              </a:rPr>
              <a:pPr>
                <a:defRPr/>
              </a:pPr>
              <a:t>75</a:t>
            </a:fld>
            <a:endParaRPr lang="en-GB" altLang="ko-KR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686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57E0C2-00CD-42FE-86BE-E3A8BE99F328}" type="slidenum">
              <a:rPr lang="en-US" altLang="ko-KR" smtClean="0">
                <a:solidFill>
                  <a:prstClr val="black"/>
                </a:solidFill>
                <a:ea typeface="굴림" charset="-127"/>
              </a:rPr>
              <a:pPr/>
              <a:t>76</a:t>
            </a:fld>
            <a:endParaRPr lang="en-US" altLang="ko-KR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1200" y="744538"/>
            <a:ext cx="5375275" cy="3722687"/>
          </a:xfrm>
          <a:ln w="12700" cap="flat"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964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3273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79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033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80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41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81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93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82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17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83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28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84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622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85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46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86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575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87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630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88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500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1720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89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133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90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612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91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25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92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9578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93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4942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94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1479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95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9150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96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626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97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314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100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652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3587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101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1487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102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1310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103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228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104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598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105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711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106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281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107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466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108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3493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109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2283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27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10C06-1455-4F92-8F45-5163434730B7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105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834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553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498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2199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8673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2947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801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2821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4244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706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21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6ED2B-5D53-4D18-AA8D-EAB89835A256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00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719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81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803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720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055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8126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0896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355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016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264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6ED2B-5D53-4D18-AA8D-EAB89835A256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8909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665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2139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674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28220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15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42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27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60825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224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DFC90-86BF-4E57-99EA-522E8CE8D865}" type="slidenum">
              <a:rPr lang="ko-KR" altLang="en-US" smtClean="0">
                <a:solidFill>
                  <a:prstClr val="black"/>
                </a:solidFill>
              </a:rPr>
              <a:pPr/>
              <a:t>143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90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769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6" y="4801224"/>
            <a:ext cx="59436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6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6" y="5367964"/>
            <a:ext cx="59436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299D1-D8BA-4FD0-B68B-43F5309ADEF7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626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2D6A-D672-4B75-92BB-7AB9618EE3FE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001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509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7509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668E9-EE59-4C46-822D-FB1A35A49783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14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>
            <a:spLocks noGrp="1"/>
          </p:cNvSpPr>
          <p:nvPr>
            <p:ph type="title"/>
          </p:nvPr>
        </p:nvSpPr>
        <p:spPr>
          <a:xfrm>
            <a:off x="-510123" y="97039"/>
            <a:ext cx="6334309" cy="67710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/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6895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769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595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1238449" y="3127384"/>
            <a:ext cx="8183286" cy="2359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rgbClr val="00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r>
              <a:rPr lang="en-GB" altLang="zh-TW"/>
              <a:t>Click to edit Master subtitle style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233686" y="1676400"/>
            <a:ext cx="8129302" cy="427038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28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ko-KR" altLang="en-US"/>
              <a:t>마스터 제목 유형을 편집하려면 누르십시오</a:t>
            </a:r>
            <a:r>
              <a:rPr lang="en-US" altLang="ko-KR"/>
              <a:t>.</a:t>
            </a:r>
          </a:p>
        </p:txBody>
      </p:sp>
      <p:sp>
        <p:nvSpPr>
          <p:cNvPr id="72708" name="Line 4"/>
          <p:cNvSpPr>
            <a:spLocks noChangeShapeType="1"/>
          </p:cNvSpPr>
          <p:nvPr userDrawn="1"/>
        </p:nvSpPr>
        <p:spPr bwMode="ltGray">
          <a:xfrm flipV="1">
            <a:off x="1217814" y="2168525"/>
            <a:ext cx="81626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724" y="1485901"/>
            <a:ext cx="8899363" cy="151477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765" y="4406905"/>
            <a:ext cx="8419861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765" y="4009359"/>
            <a:ext cx="8419861" cy="39754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1" y="2131052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B74F-5237-4CA6-97EB-96963C5E25F0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364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8723" y="1485904"/>
            <a:ext cx="4372676" cy="25242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53824" y="1485904"/>
            <a:ext cx="4374263" cy="25242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82" y="274638"/>
            <a:ext cx="89152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81" y="1346443"/>
            <a:ext cx="4377439" cy="8284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81" y="2174879"/>
            <a:ext cx="4377439" cy="22041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1595" y="1346443"/>
            <a:ext cx="4379027" cy="8284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1595" y="2174879"/>
            <a:ext cx="4379027" cy="22041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80" y="273050"/>
            <a:ext cx="325966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535" y="273054"/>
            <a:ext cx="5538088" cy="288437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80" y="1435101"/>
            <a:ext cx="3259660" cy="305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826" y="4800600"/>
            <a:ext cx="5942964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826" y="612779"/>
            <a:ext cx="5942964" cy="5822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826" y="5367338"/>
            <a:ext cx="5942964" cy="305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989341" y="1485901"/>
            <a:ext cx="2438746" cy="2699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98878" y="571504"/>
            <a:ext cx="2229208" cy="35782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438709" y="571504"/>
            <a:ext cx="1607749" cy="35782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083" y="571500"/>
            <a:ext cx="8896188" cy="812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528723" y="1485901"/>
            <a:ext cx="4372676" cy="151477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53824" y="1485901"/>
            <a:ext cx="4374263" cy="151477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1" y="2131064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6" y="3886200"/>
            <a:ext cx="69342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B74F-5237-4CA6-97EB-96963C5E25F0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36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D63AE-1B26-4346-B4CD-5254A40BDF79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065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D63AE-1B26-4346-B4CD-5254A40BDF79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065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753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CBA-641C-474A-B9D6-162588B78B33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1229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8EEC-CEA4-4B3D-B6FC-02CBDEF74036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5644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3" y="1535117"/>
            <a:ext cx="437687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3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7" y="1535117"/>
            <a:ext cx="437859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7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1D5C-C31D-42A1-88B6-3EF91473C6A1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91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162F8-EB20-44DF-9765-53598A9B510B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693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AE61-DB39-4B79-9F5F-2A75DF6C617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01974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12" y="273515"/>
            <a:ext cx="3259006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3" y="27351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12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9B55-FFD4-4485-845A-1C2513D49827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468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6" y="4801236"/>
            <a:ext cx="59436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6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6" y="5367976"/>
            <a:ext cx="59436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299D1-D8BA-4FD0-B68B-43F5309ADEF7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6268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2D6A-D672-4B75-92BB-7AB9618EE3FE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0019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510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7510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668E9-EE59-4C46-822D-FB1A35A49783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1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752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CBA-641C-474A-B9D6-162588B78B33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1229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>
            <a:spLocks noGrp="1"/>
          </p:cNvSpPr>
          <p:nvPr>
            <p:ph type="title"/>
          </p:nvPr>
        </p:nvSpPr>
        <p:spPr>
          <a:xfrm>
            <a:off x="-462411" y="97039"/>
            <a:ext cx="6238887" cy="67710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/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68952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1181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 userDrawn="1"/>
        </p:nvSpPr>
        <p:spPr bwMode="gray">
          <a:xfrm>
            <a:off x="7977336" y="476672"/>
            <a:ext cx="1800000" cy="233012"/>
          </a:xfrm>
          <a:prstGeom prst="rect">
            <a:avLst/>
          </a:prstGeom>
          <a:solidFill>
            <a:schemeClr val="bg1"/>
          </a:solidFill>
          <a:ln w="31750">
            <a:noFill/>
            <a:miter lim="800000"/>
            <a:headEnd/>
            <a:tailEnd/>
          </a:ln>
          <a:effectLst/>
        </p:spPr>
        <p:txBody>
          <a:bodyPr wrap="none" lIns="36000" tIns="46038" rIns="92075" bIns="46038" anchor="ctr" anchorCtr="0">
            <a:noAutofit/>
          </a:bodyPr>
          <a:lstStyle/>
          <a:p>
            <a:pPr algn="ctr">
              <a:defRPr/>
            </a:pPr>
            <a:r>
              <a:rPr lang="en-US" altLang="ko-KR" sz="1500" b="1" i="1">
                <a:solidFill>
                  <a:srgbClr val="003399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1. </a:t>
            </a:r>
            <a:r>
              <a:rPr lang="ko-KR" altLang="en-US" sz="1500" b="1" i="1">
                <a:solidFill>
                  <a:srgbClr val="003399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보고서 작성 </a:t>
            </a:r>
            <a:r>
              <a:rPr lang="ko-KR" altLang="en-US" sz="1500" b="1" i="1" dirty="0">
                <a:solidFill>
                  <a:srgbClr val="003399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개요</a:t>
            </a:r>
            <a:endParaRPr lang="en-US" altLang="ko-KR" sz="1500" b="1" i="1" dirty="0">
              <a:solidFill>
                <a:srgbClr val="003399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2864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9056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8778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3673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5837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8" descr="01_혁신포스코1.0_표지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33" y="-2346"/>
            <a:ext cx="9907588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2231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 userDrawn="1"/>
        </p:nvSpPr>
        <p:spPr bwMode="gray">
          <a:xfrm>
            <a:off x="7977336" y="476672"/>
            <a:ext cx="1800000" cy="233012"/>
          </a:xfrm>
          <a:prstGeom prst="rect">
            <a:avLst/>
          </a:prstGeom>
          <a:solidFill>
            <a:schemeClr val="bg1"/>
          </a:solidFill>
          <a:ln w="31750">
            <a:noFill/>
            <a:miter lim="800000"/>
            <a:headEnd/>
            <a:tailEnd/>
          </a:ln>
          <a:effectLst/>
        </p:spPr>
        <p:txBody>
          <a:bodyPr wrap="none" lIns="36000" tIns="46038" rIns="92075" bIns="46038" anchor="ctr" anchorCtr="0">
            <a:noAutofit/>
          </a:bodyPr>
          <a:lstStyle/>
          <a:p>
            <a:pPr algn="ctr">
              <a:defRPr/>
            </a:pPr>
            <a:r>
              <a:rPr lang="en-US" altLang="ko-KR" sz="1500" b="1" i="1">
                <a:solidFill>
                  <a:srgbClr val="003399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2. </a:t>
            </a:r>
            <a:r>
              <a:rPr lang="ko-KR" altLang="en-US" sz="1500" b="1" i="1">
                <a:solidFill>
                  <a:srgbClr val="003399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보고서 작성 실무</a:t>
            </a:r>
            <a:endParaRPr lang="en-US" altLang="ko-KR" sz="1500" b="1" i="1" dirty="0">
              <a:solidFill>
                <a:srgbClr val="003399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4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8EEC-CEA4-4B3D-B6FC-02CBDEF74036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56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3" y="1535117"/>
            <a:ext cx="437687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3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7" y="1535117"/>
            <a:ext cx="437859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7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1D5C-C31D-42A1-88B6-3EF91473C6A1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9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162F8-EB20-44DF-9765-53598A9B510B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6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AE61-DB39-4B79-9F5F-2A75DF6C617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019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12" y="273512"/>
            <a:ext cx="3259006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3" y="27351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12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9B55-FFD4-4485-845A-1C2513D49827}" type="datetime1">
              <a:rPr lang="ko-KR" altLang="en-US" smtClean="0">
                <a:solidFill>
                  <a:prstClr val="black"/>
                </a:solidFill>
              </a:rPr>
              <a:pPr/>
              <a:t>2022-10-16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7C93-62DD-4BF7-9E90-9D266EFBBBF1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4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ags" Target="../tags/tag4.xml"/><Relationship Id="rId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tags" Target="../tags/tag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5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nStamp_ID_3" hidden="1"/>
          <p:cNvSpPr/>
          <p:nvPr userDrawn="1">
            <p:custDataLst>
              <p:tags r:id="rId3"/>
            </p:custDataLst>
          </p:nvPr>
        </p:nvSpPr>
        <p:spPr bwMode="gray">
          <a:xfrm>
            <a:off x="8959850" y="1518443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25399" rIns="0" bIns="25399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914347" eaLnBrk="1" latinLnBrk="1" hangingPunct="1"/>
            <a:r>
              <a:rPr kumimoji="1" lang="en-US" sz="1400" b="1" dirty="0">
                <a:solidFill>
                  <a:srgbClr val="000000"/>
                </a:solidFill>
                <a:ea typeface="맑은 고딕" pitchFamily="50" charset="-127"/>
                <a:cs typeface="+mn-cs"/>
              </a:rPr>
              <a:t>MASTER STAMP</a:t>
            </a:r>
          </a:p>
        </p:txBody>
      </p:sp>
      <p:cxnSp>
        <p:nvCxnSpPr>
          <p:cNvPr id="4" name="AcnStpConnector_ID_4" hidden="1"/>
          <p:cNvCxnSpPr>
            <a:stCxn id="3" idx="2"/>
            <a:endCxn id="3" idx="0"/>
          </p:cNvCxnSpPr>
          <p:nvPr userDrawn="1">
            <p:custDataLst>
              <p:tags r:id="rId4"/>
            </p:custDataLst>
          </p:nvPr>
        </p:nvCxnSpPr>
        <p:spPr bwMode="gray">
          <a:xfrm rot="5400000" flipH="1" flipV="1">
            <a:off x="8959850" y="1518444"/>
            <a:ext cx="158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AcnStpConnector_ID_5" hidden="1"/>
          <p:cNvCxnSpPr>
            <a:stCxn id="3" idx="4"/>
            <a:endCxn id="3" idx="6"/>
          </p:cNvCxnSpPr>
          <p:nvPr userDrawn="1">
            <p:custDataLst>
              <p:tags r:id="rId5"/>
            </p:custDataLst>
          </p:nvPr>
        </p:nvCxnSpPr>
        <p:spPr bwMode="gray">
          <a:xfrm rot="5400000">
            <a:off x="8959850" y="1518444"/>
            <a:ext cx="158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1" descr="PPT-A3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906000" cy="6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8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000000"/>
          </a:solidFill>
          <a:latin typeface="+mn-ea"/>
          <a:ea typeface="+mn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127" algn="l" rtl="0" fontAlgn="base" latinLnBrk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251" algn="l" rtl="0" fontAlgn="base" latinLnBrk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378" algn="l" rtl="0" fontAlgn="base" latinLnBrk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503" algn="l" rtl="0" fontAlgn="base" latinLnBrk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397" indent="-342397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kumimoji="1" sz="1600" b="1">
          <a:solidFill>
            <a:srgbClr val="000000"/>
          </a:solidFill>
          <a:latin typeface="+mn-ea"/>
          <a:ea typeface="+mn-ea"/>
          <a:cs typeface="+mn-cs"/>
        </a:defRPr>
      </a:lvl1pPr>
      <a:lvl2pPr marL="669709" indent="-224745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Char char="•"/>
        <a:defRPr kumimoji="1" sz="1400">
          <a:solidFill>
            <a:srgbClr val="000000"/>
          </a:solidFill>
          <a:latin typeface="Arial" charset="0"/>
          <a:ea typeface="굴림" pitchFamily="50" charset="-127"/>
          <a:cs typeface="+mn-cs"/>
        </a:defRPr>
      </a:lvl2pPr>
      <a:lvl3pPr marL="1075458" indent="-22625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kumimoji="1" sz="1400">
          <a:solidFill>
            <a:srgbClr val="000000"/>
          </a:solidFill>
          <a:latin typeface="Arial" charset="0"/>
          <a:ea typeface="굴림" pitchFamily="50" charset="-127"/>
          <a:cs typeface="+mn-cs"/>
        </a:defRPr>
      </a:lvl3pPr>
      <a:lvl4pPr marL="1482713" indent="-227761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4pPr>
      <a:lvl5pPr marL="1891477" indent="-227761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5pPr>
      <a:lvl6pPr marL="2261821" indent="-228562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6pPr>
      <a:lvl7pPr marL="2718946" indent="-228562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7pPr>
      <a:lvl8pPr marL="3176072" indent="-228562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8pPr>
      <a:lvl9pPr marL="3633198" indent="-228562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9pPr>
    </p:bodyStyle>
    <p:otherStyle>
      <a:defPPr>
        <a:defRPr lang="ko-KR"/>
      </a:defPPr>
      <a:lvl1pPr marL="0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1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8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3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9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4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1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06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1" y="6356975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79252"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439DAE61-DB39-4B79-9F5F-2A75DF6C617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  <a:cs typeface="+mn-cs"/>
              </a:rPr>
              <a:pPr defTabSz="779252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2022-10-16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975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7925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975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79252"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641F7C93-62DD-4BF7-9E90-9D266EFBBBF1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pPr defTabSz="779252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68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nStamp_ID_3" hidden="1"/>
          <p:cNvSpPr/>
          <p:nvPr userDrawn="1">
            <p:custDataLst>
              <p:tags r:id="rId5"/>
            </p:custDataLst>
          </p:nvPr>
        </p:nvSpPr>
        <p:spPr bwMode="gray">
          <a:xfrm>
            <a:off x="8959850" y="1518443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25399" rIns="0" bIns="25399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914347" eaLnBrk="1" latinLnBrk="1" hangingPunct="1"/>
            <a:r>
              <a:rPr kumimoji="1" lang="en-US" sz="1400" b="1" dirty="0">
                <a:solidFill>
                  <a:srgbClr val="000000"/>
                </a:solidFill>
                <a:ea typeface="맑은 고딕" pitchFamily="50" charset="-127"/>
                <a:cs typeface="+mn-cs"/>
              </a:rPr>
              <a:t>MASTER STAMP</a:t>
            </a:r>
          </a:p>
        </p:txBody>
      </p:sp>
      <p:cxnSp>
        <p:nvCxnSpPr>
          <p:cNvPr id="4" name="AcnStpConnector_ID_4" hidden="1"/>
          <p:cNvCxnSpPr>
            <a:stCxn id="3" idx="2"/>
            <a:endCxn id="3" idx="0"/>
          </p:cNvCxnSpPr>
          <p:nvPr userDrawn="1">
            <p:custDataLst>
              <p:tags r:id="rId6"/>
            </p:custDataLst>
          </p:nvPr>
        </p:nvCxnSpPr>
        <p:spPr bwMode="gray">
          <a:xfrm rot="5400000" flipH="1" flipV="1">
            <a:off x="8959850" y="1518444"/>
            <a:ext cx="158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AcnStpConnector_ID_5" hidden="1"/>
          <p:cNvCxnSpPr>
            <a:stCxn id="3" idx="4"/>
            <a:endCxn id="3" idx="6"/>
          </p:cNvCxnSpPr>
          <p:nvPr userDrawn="1">
            <p:custDataLst>
              <p:tags r:id="rId7"/>
            </p:custDataLst>
          </p:nvPr>
        </p:nvCxnSpPr>
        <p:spPr bwMode="gray">
          <a:xfrm rot="5400000">
            <a:off x="8959850" y="1518444"/>
            <a:ext cx="158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1" descr="PPT-A3.jp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906000" cy="6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8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000000"/>
          </a:solidFill>
          <a:latin typeface="+mn-ea"/>
          <a:ea typeface="+mn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127" algn="l" rtl="0" fontAlgn="base" latinLnBrk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251" algn="l" rtl="0" fontAlgn="base" latinLnBrk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378" algn="l" rtl="0" fontAlgn="base" latinLnBrk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503" algn="l" rtl="0" fontAlgn="base" latinLnBrk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397" indent="-342397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kumimoji="1" sz="1600" b="1">
          <a:solidFill>
            <a:srgbClr val="000000"/>
          </a:solidFill>
          <a:latin typeface="+mn-ea"/>
          <a:ea typeface="+mn-ea"/>
          <a:cs typeface="+mn-cs"/>
        </a:defRPr>
      </a:lvl1pPr>
      <a:lvl2pPr marL="669709" indent="-224745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Char char="•"/>
        <a:defRPr kumimoji="1" sz="1400">
          <a:solidFill>
            <a:srgbClr val="000000"/>
          </a:solidFill>
          <a:latin typeface="Arial" charset="0"/>
          <a:ea typeface="굴림" pitchFamily="50" charset="-127"/>
          <a:cs typeface="+mn-cs"/>
        </a:defRPr>
      </a:lvl2pPr>
      <a:lvl3pPr marL="1075458" indent="-22625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kumimoji="1" sz="1400">
          <a:solidFill>
            <a:srgbClr val="000000"/>
          </a:solidFill>
          <a:latin typeface="Arial" charset="0"/>
          <a:ea typeface="굴림" pitchFamily="50" charset="-127"/>
          <a:cs typeface="+mn-cs"/>
        </a:defRPr>
      </a:lvl3pPr>
      <a:lvl4pPr marL="1482713" indent="-227761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4pPr>
      <a:lvl5pPr marL="1891477" indent="-227761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5pPr>
      <a:lvl6pPr marL="2261821" indent="-228562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6pPr>
      <a:lvl7pPr marL="2718946" indent="-228562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7pPr>
      <a:lvl8pPr marL="3176072" indent="-228562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8pPr>
      <a:lvl9pPr marL="3633198" indent="-228562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Arial" charset="0"/>
          <a:ea typeface="굴림" pitchFamily="50" charset="-127"/>
          <a:cs typeface="+mn-cs"/>
        </a:defRPr>
      </a:lvl9pPr>
    </p:bodyStyle>
    <p:otherStyle>
      <a:defPPr>
        <a:defRPr lang="ko-KR"/>
      </a:defPPr>
      <a:lvl1pPr marL="0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1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8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3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9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4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1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06" algn="l" defTabSz="91425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4876850" y="6595351"/>
            <a:ext cx="153888" cy="1594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36000" rIns="0" bIns="0" anchor="b">
            <a:spAutoFit/>
          </a:bodyPr>
          <a:lstStyle/>
          <a:p>
            <a:pPr algn="ctr">
              <a:defRPr/>
            </a:pPr>
            <a:fld id="{5EA731CC-BA07-4BD6-AE79-A584C5602C76}" type="slidenum">
              <a:rPr lang="en-US" altLang="ko-KR" sz="800">
                <a:solidFill>
                  <a:srgbClr val="000000"/>
                </a:solidFill>
                <a:latin typeface="Arial" pitchFamily="34" charset="0"/>
                <a:ea typeface="돋움" pitchFamily="50" charset="-127"/>
                <a:cs typeface="+mn-cs"/>
              </a:rPr>
              <a:pPr algn="ctr">
                <a:defRPr/>
              </a:pPr>
              <a:t>‹#›</a:t>
            </a:fld>
            <a:r>
              <a:rPr lang="en-US" altLang="ko-KR" sz="800">
                <a:solidFill>
                  <a:srgbClr val="000000"/>
                </a:solidFill>
                <a:latin typeface="Arial" pitchFamily="34" charset="0"/>
                <a:ea typeface="돋움" pitchFamily="50" charset="-127"/>
                <a:cs typeface="+mn-cs"/>
              </a:rPr>
              <a:t> </a:t>
            </a:r>
          </a:p>
        </p:txBody>
      </p:sp>
      <p:sp>
        <p:nvSpPr>
          <p:cNvPr id="2051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508082" y="571500"/>
            <a:ext cx="8896188" cy="8128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Headline:  (18pt.) Times bold, first initial cap</a:t>
            </a:r>
          </a:p>
        </p:txBody>
      </p:sp>
      <p:sp>
        <p:nvSpPr>
          <p:cNvPr id="2052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724" y="1485900"/>
            <a:ext cx="8899363" cy="26987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Text:  14pt. Times with .75 square bullet</a:t>
            </a:r>
          </a:p>
          <a:p>
            <a:pPr lvl="1"/>
            <a:r>
              <a:rPr lang="en-US" altLang="ko-KR"/>
              <a:t>Second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</a:t>
            </a:r>
          </a:p>
          <a:p>
            <a:pPr lvl="3"/>
            <a:r>
              <a:rPr lang="en-US" altLang="ko-KR"/>
              <a:t>Fourth level</a:t>
            </a:r>
          </a:p>
          <a:p>
            <a:pPr lvl="0"/>
            <a:r>
              <a:rPr lang="en-US" altLang="ko-KR"/>
              <a:t>Text:  14pt. Times with .75 square bullet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611287" y="625478"/>
            <a:ext cx="8683428" cy="6667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rgbClr val="000099">
                  <a:gamma/>
                  <a:tint val="18039"/>
                  <a:invGamma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kumimoji="1" lang="ko-KR" altLang="en-US" sz="1600" b="1">
              <a:solidFill>
                <a:srgbClr val="000000"/>
              </a:solidFill>
              <a:latin typeface="Times New Roman" pitchFamily="18" charset="0"/>
              <a:ea typeface="굴림체" pitchFamily="49" charset="-127"/>
              <a:cs typeface="+mn-cs"/>
            </a:endParaRPr>
          </a:p>
        </p:txBody>
      </p:sp>
      <p:pic>
        <p:nvPicPr>
          <p:cNvPr id="2054" name="Picture 19" descr="posco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2091" y="6640516"/>
            <a:ext cx="630339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20"/>
          <p:cNvPicPr>
            <a:picLocks noChangeAspect="1" noChangeArrowheads="1"/>
          </p:cNvPicPr>
          <p:nvPr userDrawn="1"/>
        </p:nvPicPr>
        <p:blipFill>
          <a:blip r:embed="rId15" cstate="print"/>
          <a:srcRect l="38290" t="59116" r="35341" b="25836"/>
          <a:stretch>
            <a:fillRect/>
          </a:stretch>
        </p:blipFill>
        <p:spPr bwMode="auto">
          <a:xfrm>
            <a:off x="8886662" y="6511928"/>
            <a:ext cx="963766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177800" indent="-177800" algn="l" rtl="0" eaLnBrk="0" fontAlgn="ctr" hangingPunct="0">
        <a:spcBef>
          <a:spcPts val="1700"/>
        </a:spcBef>
        <a:spcAft>
          <a:spcPct val="0"/>
        </a:spcAft>
        <a:buFont typeface="Wingdings 2" pitchFamily="18" charset="2"/>
        <a:buChar char="¡"/>
        <a:tabLst>
          <a:tab pos="1028700" algn="l"/>
        </a:tabLst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06400" indent="-114300" algn="l" rtl="0" eaLnBrk="0" fontAlgn="ctr" hangingPunct="0">
        <a:spcBef>
          <a:spcPct val="30000"/>
        </a:spcBef>
        <a:spcAft>
          <a:spcPct val="0"/>
        </a:spcAft>
        <a:buSzPct val="75000"/>
        <a:buFont typeface="Tahoma" pitchFamily="34" charset="0"/>
        <a:buChar char="–"/>
        <a:tabLst>
          <a:tab pos="1028700" algn="l"/>
        </a:tabLst>
        <a:defRPr kumimoji="1" sz="1400">
          <a:solidFill>
            <a:schemeClr val="tx1"/>
          </a:solidFill>
          <a:latin typeface="+mn-lt"/>
          <a:ea typeface="+mn-ea"/>
        </a:defRPr>
      </a:lvl2pPr>
      <a:lvl3pPr marL="644525" indent="-123825" algn="l" rtl="0" eaLnBrk="0" fontAlgn="ctr" hangingPunct="0">
        <a:spcBef>
          <a:spcPct val="30000"/>
        </a:spcBef>
        <a:spcAft>
          <a:spcPct val="0"/>
        </a:spcAft>
        <a:buSzPct val="100000"/>
        <a:buFont typeface="Times New Roman" pitchFamily="18" charset="0"/>
        <a:buChar char="•"/>
        <a:tabLst>
          <a:tab pos="1028700" algn="l"/>
        </a:tabLst>
        <a:defRPr kumimoji="1" sz="1400">
          <a:solidFill>
            <a:schemeClr val="tx1"/>
          </a:solidFill>
          <a:latin typeface="+mn-lt"/>
          <a:ea typeface="+mn-ea"/>
        </a:defRPr>
      </a:lvl3pPr>
      <a:lvl4pPr marL="952500" indent="-117475" algn="l" rtl="0" eaLnBrk="0" fontAlgn="ctr" hangingPunct="0">
        <a:spcBef>
          <a:spcPct val="30000"/>
        </a:spcBef>
        <a:spcAft>
          <a:spcPct val="0"/>
        </a:spcAft>
        <a:buClr>
          <a:schemeClr val="tx1"/>
        </a:buClr>
        <a:buSzPct val="80000"/>
        <a:buFont typeface="Wingdings 3" pitchFamily="18" charset="2"/>
        <a:buChar char="}"/>
        <a:tabLst>
          <a:tab pos="1028700" algn="l"/>
        </a:tabLst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tabLst>
          <a:tab pos="1028700" algn="l"/>
        </a:tabLs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tabLst>
          <a:tab pos="1028700" algn="l"/>
        </a:tabLs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tabLst>
          <a:tab pos="1028700" algn="l"/>
        </a:tabLs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tabLst>
          <a:tab pos="1028700" algn="l"/>
        </a:tabLs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tabLst>
          <a:tab pos="1028700" algn="l"/>
        </a:tabLs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6" y="274639"/>
            <a:ext cx="89154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6" y="1600206"/>
            <a:ext cx="89154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1" y="635698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79252"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439DAE61-DB39-4B79-9F5F-2A75DF6C617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  <a:cs typeface="+mn-cs"/>
              </a:rPr>
              <a:pPr defTabSz="779252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2022-10-16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987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7925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98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79252"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641F7C93-62DD-4BF7-9E90-9D266EFBBBF1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pPr defTabSz="779252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68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그림 4" descr="03_혁신포스코1.0_속지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" y="0"/>
            <a:ext cx="9906001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연결선 16"/>
          <p:cNvCxnSpPr/>
          <p:nvPr userDrawn="1"/>
        </p:nvCxnSpPr>
        <p:spPr>
          <a:xfrm>
            <a:off x="144467" y="620755"/>
            <a:ext cx="9539287" cy="1587"/>
          </a:xfrm>
          <a:prstGeom prst="line">
            <a:avLst/>
          </a:prstGeom>
          <a:ln w="25400">
            <a:solidFill>
              <a:srgbClr val="188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0"/>
          <p:cNvSpPr>
            <a:spLocks noChangeArrowheads="1"/>
          </p:cNvSpPr>
          <p:nvPr userDrawn="1"/>
        </p:nvSpPr>
        <p:spPr bwMode="auto">
          <a:xfrm>
            <a:off x="4011619" y="6584950"/>
            <a:ext cx="1882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fld id="{AC524CB0-C14E-4665-99C2-9531155599C2}" type="slidenum">
              <a:rPr kumimoji="1" lang="ko-KR" altLang="en-US" sz="11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pPr algn="ctr" eaLnBrk="1" latinLnBrk="1" hangingPunct="1">
                <a:defRPr/>
              </a:pPr>
              <a:t>‹#›</a:t>
            </a:fld>
            <a:endParaRPr kumimoji="1"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9pPr>
    </p:titleStyle>
    <p:bodyStyle>
      <a:lvl1pPr marL="195263" indent="-195263" algn="l" rtl="0" eaLnBrk="0" fontAlgn="base" latinLnBrk="1" hangingPunct="0">
        <a:lnSpc>
          <a:spcPts val="2200"/>
        </a:lnSpc>
        <a:spcBef>
          <a:spcPts val="500"/>
        </a:spcBef>
        <a:spcAft>
          <a:spcPct val="0"/>
        </a:spcAft>
        <a:buClr>
          <a:srgbClr val="0066CC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  <a:cs typeface="+mn-cs"/>
        </a:defRPr>
      </a:lvl1pPr>
      <a:lvl2pPr marL="573088" indent="-187325" algn="l" rtl="0" eaLnBrk="0" fontAlgn="base" latinLnBrk="1" hangingPunct="0">
        <a:lnSpc>
          <a:spcPts val="2200"/>
        </a:lnSpc>
        <a:spcBef>
          <a:spcPts val="5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à"/>
        <a:defRPr kumimoji="1" sz="1400">
          <a:solidFill>
            <a:schemeClr val="bg2"/>
          </a:solidFill>
          <a:latin typeface="+mn-lt"/>
          <a:ea typeface="+mn-ea"/>
        </a:defRPr>
      </a:lvl2pPr>
      <a:lvl3pPr marL="952500" indent="-188913" algn="l" rtl="0" eaLnBrk="0" fontAlgn="base" latinLnBrk="1" hangingPunct="0">
        <a:lnSpc>
          <a:spcPts val="2200"/>
        </a:lnSpc>
        <a:spcBef>
          <a:spcPts val="5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§"/>
        <a:defRPr kumimoji="1" sz="1200">
          <a:solidFill>
            <a:schemeClr val="bg2"/>
          </a:solidFill>
          <a:latin typeface="+mn-lt"/>
          <a:ea typeface="+mn-ea"/>
        </a:defRPr>
      </a:lvl3pPr>
      <a:lvl4pPr marL="2241550" indent="-252413" algn="l" rtl="0" eaLnBrk="0" fontAlgn="base" latinLnBrk="1" hangingPunct="0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SzPct val="100000"/>
        <a:buChar char="•"/>
        <a:defRPr kumimoji="1" sz="1600" b="1">
          <a:solidFill>
            <a:schemeClr val="bg2"/>
          </a:solidFill>
          <a:latin typeface="+mn-lt"/>
          <a:ea typeface="+mn-ea"/>
        </a:defRPr>
      </a:lvl4pPr>
      <a:lvl5pPr marL="2665413" indent="-233363" algn="l" rtl="0" eaLnBrk="0" fontAlgn="base" latinLnBrk="1" hangingPunct="0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Char char="–"/>
        <a:defRPr kumimoji="1" sz="1200" b="1">
          <a:solidFill>
            <a:schemeClr val="bg2"/>
          </a:solidFill>
          <a:latin typeface="+mn-lt"/>
          <a:ea typeface="+mn-ea"/>
        </a:defRPr>
      </a:lvl5pPr>
      <a:lvl6pPr marL="3122613" indent="-233363" algn="l" rtl="0" fontAlgn="base" latinLnBrk="1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Char char="–"/>
        <a:defRPr kumimoji="1" sz="1200" b="1">
          <a:solidFill>
            <a:schemeClr val="bg2"/>
          </a:solidFill>
          <a:latin typeface="+mn-lt"/>
          <a:ea typeface="+mn-ea"/>
        </a:defRPr>
      </a:lvl6pPr>
      <a:lvl7pPr marL="3579813" indent="-233363" algn="l" rtl="0" fontAlgn="base" latinLnBrk="1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Char char="–"/>
        <a:defRPr kumimoji="1" sz="1200" b="1">
          <a:solidFill>
            <a:schemeClr val="bg2"/>
          </a:solidFill>
          <a:latin typeface="+mn-lt"/>
          <a:ea typeface="+mn-ea"/>
        </a:defRPr>
      </a:lvl7pPr>
      <a:lvl8pPr marL="4037013" indent="-233363" algn="l" rtl="0" fontAlgn="base" latinLnBrk="1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Char char="–"/>
        <a:defRPr kumimoji="1" sz="1200" b="1">
          <a:solidFill>
            <a:schemeClr val="bg2"/>
          </a:solidFill>
          <a:latin typeface="+mn-lt"/>
          <a:ea typeface="+mn-ea"/>
        </a:defRPr>
      </a:lvl8pPr>
      <a:lvl9pPr marL="4494213" indent="-233363" algn="l" rtl="0" fontAlgn="base" latinLnBrk="1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Char char="–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그림 4" descr="03_혁신포스코1.0_속지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9906001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연결선 16"/>
          <p:cNvCxnSpPr/>
          <p:nvPr userDrawn="1"/>
        </p:nvCxnSpPr>
        <p:spPr>
          <a:xfrm>
            <a:off x="144467" y="620757"/>
            <a:ext cx="9539287" cy="1587"/>
          </a:xfrm>
          <a:prstGeom prst="line">
            <a:avLst/>
          </a:prstGeom>
          <a:ln w="25400">
            <a:solidFill>
              <a:srgbClr val="188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0"/>
          <p:cNvSpPr>
            <a:spLocks noChangeArrowheads="1"/>
          </p:cNvSpPr>
          <p:nvPr userDrawn="1"/>
        </p:nvSpPr>
        <p:spPr bwMode="auto">
          <a:xfrm>
            <a:off x="4011619" y="6584950"/>
            <a:ext cx="1882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fld id="{AC524CB0-C14E-4665-99C2-9531155599C2}" type="slidenum">
              <a:rPr kumimoji="1" lang="ko-KR" altLang="en-US" sz="11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pPr algn="ctr" eaLnBrk="1" latinLnBrk="1" hangingPunct="1">
                <a:defRPr/>
              </a:pPr>
              <a:t>‹#›</a:t>
            </a:fld>
            <a:endParaRPr kumimoji="1"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14287" y="6561376"/>
            <a:ext cx="1208747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굴림" pitchFamily="50" charset="-127"/>
          <a:ea typeface="굴림" pitchFamily="50" charset="-127"/>
        </a:defRPr>
      </a:lvl9pPr>
    </p:titleStyle>
    <p:bodyStyle>
      <a:lvl1pPr marL="195263" indent="-195263" algn="l" rtl="0" eaLnBrk="0" fontAlgn="base" latinLnBrk="1" hangingPunct="0">
        <a:lnSpc>
          <a:spcPts val="2200"/>
        </a:lnSpc>
        <a:spcBef>
          <a:spcPts val="500"/>
        </a:spcBef>
        <a:spcAft>
          <a:spcPct val="0"/>
        </a:spcAft>
        <a:buClr>
          <a:srgbClr val="0066CC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  <a:cs typeface="+mn-cs"/>
        </a:defRPr>
      </a:lvl1pPr>
      <a:lvl2pPr marL="573088" indent="-187325" algn="l" rtl="0" eaLnBrk="0" fontAlgn="base" latinLnBrk="1" hangingPunct="0">
        <a:lnSpc>
          <a:spcPts val="2200"/>
        </a:lnSpc>
        <a:spcBef>
          <a:spcPts val="500"/>
        </a:spcBef>
        <a:spcAft>
          <a:spcPct val="0"/>
        </a:spcAft>
        <a:buClr>
          <a:srgbClr val="CC6600"/>
        </a:buClr>
        <a:buSzPct val="75000"/>
        <a:buFont typeface="Wingdings" pitchFamily="2" charset="2"/>
        <a:buChar char="à"/>
        <a:defRPr kumimoji="1" sz="1400">
          <a:solidFill>
            <a:schemeClr val="bg2"/>
          </a:solidFill>
          <a:latin typeface="+mn-lt"/>
          <a:ea typeface="+mn-ea"/>
        </a:defRPr>
      </a:lvl2pPr>
      <a:lvl3pPr marL="952500" indent="-188913" algn="l" rtl="0" eaLnBrk="0" fontAlgn="base" latinLnBrk="1" hangingPunct="0">
        <a:lnSpc>
          <a:spcPts val="2200"/>
        </a:lnSpc>
        <a:spcBef>
          <a:spcPts val="5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§"/>
        <a:defRPr kumimoji="1" sz="1200">
          <a:solidFill>
            <a:schemeClr val="bg2"/>
          </a:solidFill>
          <a:latin typeface="+mn-lt"/>
          <a:ea typeface="+mn-ea"/>
        </a:defRPr>
      </a:lvl3pPr>
      <a:lvl4pPr marL="2241550" indent="-252413" algn="l" rtl="0" eaLnBrk="0" fontAlgn="base" latinLnBrk="1" hangingPunct="0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SzPct val="100000"/>
        <a:buChar char="•"/>
        <a:defRPr kumimoji="1" sz="1600" b="1">
          <a:solidFill>
            <a:schemeClr val="bg2"/>
          </a:solidFill>
          <a:latin typeface="+mn-lt"/>
          <a:ea typeface="+mn-ea"/>
        </a:defRPr>
      </a:lvl4pPr>
      <a:lvl5pPr marL="2665413" indent="-233363" algn="l" rtl="0" eaLnBrk="0" fontAlgn="base" latinLnBrk="1" hangingPunct="0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Char char="–"/>
        <a:defRPr kumimoji="1" sz="1200" b="1">
          <a:solidFill>
            <a:schemeClr val="bg2"/>
          </a:solidFill>
          <a:latin typeface="+mn-lt"/>
          <a:ea typeface="+mn-ea"/>
        </a:defRPr>
      </a:lvl5pPr>
      <a:lvl6pPr marL="3122613" indent="-233363" algn="l" rtl="0" fontAlgn="base" latinLnBrk="1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Char char="–"/>
        <a:defRPr kumimoji="1" sz="1200" b="1">
          <a:solidFill>
            <a:schemeClr val="bg2"/>
          </a:solidFill>
          <a:latin typeface="+mn-lt"/>
          <a:ea typeface="+mn-ea"/>
        </a:defRPr>
      </a:lvl6pPr>
      <a:lvl7pPr marL="3579813" indent="-233363" algn="l" rtl="0" fontAlgn="base" latinLnBrk="1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Char char="–"/>
        <a:defRPr kumimoji="1" sz="1200" b="1">
          <a:solidFill>
            <a:schemeClr val="bg2"/>
          </a:solidFill>
          <a:latin typeface="+mn-lt"/>
          <a:ea typeface="+mn-ea"/>
        </a:defRPr>
      </a:lvl7pPr>
      <a:lvl8pPr marL="4037013" indent="-233363" algn="l" rtl="0" fontAlgn="base" latinLnBrk="1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Char char="–"/>
        <a:defRPr kumimoji="1" sz="1200" b="1">
          <a:solidFill>
            <a:schemeClr val="bg2"/>
          </a:solidFill>
          <a:latin typeface="+mn-lt"/>
          <a:ea typeface="+mn-ea"/>
        </a:defRPr>
      </a:lvl8pPr>
      <a:lvl9pPr marL="4494213" indent="-233363" algn="l" rtl="0" fontAlgn="base" latinLnBrk="1">
        <a:lnSpc>
          <a:spcPts val="1700"/>
        </a:lnSpc>
        <a:spcBef>
          <a:spcPts val="500"/>
        </a:spcBef>
        <a:spcAft>
          <a:spcPct val="0"/>
        </a:spcAft>
        <a:buClr>
          <a:schemeClr val="bg2"/>
        </a:buClr>
        <a:buChar char="–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8z6jA-YHRAhUEp5QKHQpKAdEQjRwIBw&amp;url=http://www.effecthub.com/item/1855&amp;bvm=bv.142059868,d.dGo&amp;psig=AFQjCNGV5PDNcwkj4-4B0RuBiAzjSWYMWg&amp;ust=148229502530179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notesSlide" Target="../notesSlides/notesSlide6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3.png"/><Relationship Id="rId4" Type="http://schemas.openxmlformats.org/officeDocument/2006/relationships/image" Target="../media/image65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3.png"/><Relationship Id="rId4" Type="http://schemas.openxmlformats.org/officeDocument/2006/relationships/image" Target="../media/image65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3.png"/><Relationship Id="rId4" Type="http://schemas.openxmlformats.org/officeDocument/2006/relationships/image" Target="../media/image65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notesSlide" Target="../notesSlides/notesSlide9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3.png"/><Relationship Id="rId4" Type="http://schemas.openxmlformats.org/officeDocument/2006/relationships/image" Target="../media/image65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3.png"/><Relationship Id="rId4" Type="http://schemas.openxmlformats.org/officeDocument/2006/relationships/image" Target="../media/image65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3.png"/><Relationship Id="rId4" Type="http://schemas.openxmlformats.org/officeDocument/2006/relationships/image" Target="../media/image65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3.png"/><Relationship Id="rId4" Type="http://schemas.openxmlformats.org/officeDocument/2006/relationships/image" Target="../media/image65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4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3.png"/><Relationship Id="rId4" Type="http://schemas.openxmlformats.org/officeDocument/2006/relationships/image" Target="../media/image65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jpe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5.jpe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4.jpe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notesSlide" Target="../notesSlides/notesSlide16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hyperlink" Target="http://www.google.co.kr/url?sa=i&amp;rct=j&amp;q=&amp;esrc=s&amp;source=images&amp;cd=&amp;cad=rja&amp;uact=8&amp;ved=0ahUKEwjbxqDN3MrQAhWCzbwKHQiqArcQjRwIBw&amp;url=http://comicvine.gamespot.com/forums/battles-7/comic-vine-vs-deviantart-vs-tumblr-vs-reddit-1716971/&amp;bvm=bv.139782543,d.dGc&amp;psig=AFQjCNFO_y22zjxA220CcXdJrNMSgzMp3Q&amp;ust=1480397489057429" TargetMode="External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iGr7jJvN7QAhVJxbwKHcRBAkwQjRwIBw&amp;url=http://blog.naver.com/PostView.nhn?blogId=girlprince&amp;logNo=90113149448&amp;parentCategoryNo=7&amp;viewDate=&amp;currentPage=1&amp;listtype=0&amp;bvm=bv.139782543,d.dGc&amp;psig=AFQjCNGlT29PMo5otkND-9CMBBk6u9zYIA&amp;ust=148107609645670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google.co.kr/url?sa=i&amp;rct=j&amp;q=&amp;esrc=s&amp;source=images&amp;cd=&amp;cad=rja&amp;uact=8&amp;ved=0ahUKEwjW_-WXod7QAhWMGZQKHVjnDXUQjRwIBw&amp;url=http://www.gjdream.com/v2/week/view.html?uid=453416&amp;bvm=bv.139782543,d.dGo&amp;psig=AFQjCNGS_Jnie-N_u050twr4re6kdQ_OFA&amp;ust=1481068079065208" TargetMode="External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Relationship Id="rId6" Type="http://schemas.openxmlformats.org/officeDocument/2006/relationships/hyperlink" Target="http://www.colorschemedesigner.com/Tip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colourlovers.com/" TargetMode="Externa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26" Type="http://schemas.openxmlformats.org/officeDocument/2006/relationships/tags" Target="../tags/tag35.xml"/><Relationship Id="rId3" Type="http://schemas.openxmlformats.org/officeDocument/2006/relationships/tags" Target="../tags/tag12.xml"/><Relationship Id="rId21" Type="http://schemas.openxmlformats.org/officeDocument/2006/relationships/tags" Target="../tags/tag30.xml"/><Relationship Id="rId34" Type="http://schemas.openxmlformats.org/officeDocument/2006/relationships/image" Target="../media/image57.jpe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5" Type="http://schemas.openxmlformats.org/officeDocument/2006/relationships/tags" Target="../tags/tag34.xml"/><Relationship Id="rId33" Type="http://schemas.openxmlformats.org/officeDocument/2006/relationships/image" Target="../media/image56.jpeg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tags" Target="../tags/tag29.xml"/><Relationship Id="rId29" Type="http://schemas.openxmlformats.org/officeDocument/2006/relationships/notesSlide" Target="../notesSlides/notesSlide4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tags" Target="../tags/tag33.xml"/><Relationship Id="rId32" Type="http://schemas.openxmlformats.org/officeDocument/2006/relationships/image" Target="../media/image55.jpeg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tags" Target="../tags/tag32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31" Type="http://schemas.openxmlformats.org/officeDocument/2006/relationships/image" Target="../media/image54.jpe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chart" Target="../charts/char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notesSlide" Target="../notesSlides/notesSlide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3.png"/><Relationship Id="rId4" Type="http://schemas.openxmlformats.org/officeDocument/2006/relationships/image" Target="../media/image6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w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967490" y="2243584"/>
            <a:ext cx="7225870" cy="1041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defTabSz="912813">
              <a:lnSpc>
                <a:spcPct val="120000"/>
              </a:lnSpc>
              <a:spcBef>
                <a:spcPct val="22000"/>
              </a:spcBef>
              <a:buClr>
                <a:srgbClr val="A50021"/>
              </a:buClr>
              <a:buSzPct val="85000"/>
              <a:buFont typeface="Monotype Sorts" pitchFamily="2" charset="2"/>
              <a:buNone/>
            </a:pPr>
            <a:r>
              <a:rPr kumimoji="1" lang="en-US" altLang="ko-KR" sz="4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Big Data </a:t>
            </a:r>
            <a:r>
              <a:rPr kumimoji="1" lang="ko-KR" altLang="en-US" sz="4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과제 수행 </a:t>
            </a:r>
            <a:br>
              <a:rPr kumimoji="1" lang="en-US" altLang="ko-KR" sz="4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</a:br>
            <a:r>
              <a:rPr kumimoji="1" lang="en-US" altLang="ko-KR" sz="4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Guide Book</a:t>
            </a:r>
            <a:r>
              <a:rPr kumimoji="1" lang="ko-KR" altLang="en-US" sz="4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endParaRPr lang="ko-KR" altLang="en-US" sz="2000" b="1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415184" y="2238514"/>
            <a:ext cx="133061" cy="104647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348348" y="309477"/>
            <a:ext cx="3456384" cy="39332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defTabSz="912813">
              <a:lnSpc>
                <a:spcPct val="88000"/>
              </a:lnSpc>
              <a:spcBef>
                <a:spcPct val="22000"/>
              </a:spcBef>
              <a:buClr>
                <a:srgbClr val="A50021"/>
              </a:buClr>
              <a:buSzPct val="85000"/>
              <a:buFont typeface="Monotype Sorts" pitchFamily="2" charset="2"/>
              <a:buNone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청년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AI·Big Data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아카데미</a:t>
            </a:r>
            <a:endParaRPr lang="ko-KR" altLang="en-US" sz="1100" b="1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93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입체적 니즈 분석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0637" y="1576708"/>
            <a:ext cx="8856000" cy="4464000"/>
          </a:xfrm>
          <a:prstGeom prst="roundRect">
            <a:avLst>
              <a:gd name="adj" fmla="val 1985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27" name="제목 29"/>
          <p:cNvSpPr txBox="1">
            <a:spLocks/>
          </p:cNvSpPr>
          <p:nvPr/>
        </p:nvSpPr>
        <p:spPr>
          <a:xfrm>
            <a:off x="550861" y="5109389"/>
            <a:ext cx="8866635" cy="7616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77800" indent="-177800" defTabSz="777316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상사의 업무 지시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평상시 표현을 총 망라한 어록집을 정리한다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b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조직의 리더는 본인의 워딩을 반복하여 사용하는 습관이 있으며</a:t>
            </a:r>
            <a:r>
              <a:rPr kumimoji="1" lang="en-US" altLang="ko-KR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이를 보고서에 담아 주는 </a:t>
            </a:r>
            <a:r>
              <a:rPr kumimoji="1" lang="ko-KR" altLang="en-US" sz="1400" kern="0" spc="-5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것을 선호</a:t>
            </a:r>
            <a:endParaRPr kumimoji="1" lang="en-US" altLang="ko-KR" sz="1500" i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제목 29"/>
          <p:cNvSpPr txBox="1">
            <a:spLocks/>
          </p:cNvSpPr>
          <p:nvPr/>
        </p:nvSpPr>
        <p:spPr>
          <a:xfrm>
            <a:off x="353793" y="1082330"/>
            <a:ext cx="3971465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니즈 </a:t>
            </a:r>
            <a:r>
              <a:rPr kumimoji="1" lang="ko-KR" altLang="en-US" sz="16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파악 </a:t>
            </a:r>
            <a:r>
              <a:rPr kumimoji="1" lang="en-US" altLang="ko-KR" sz="16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Tips </a:t>
            </a: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9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0" name="직선 연결선 2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직선 연결선 3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3" name="제목 29"/>
          <p:cNvSpPr txBox="1">
            <a:spLocks/>
          </p:cNvSpPr>
          <p:nvPr/>
        </p:nvSpPr>
        <p:spPr>
          <a:xfrm>
            <a:off x="550861" y="2275837"/>
            <a:ext cx="8830631" cy="10592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77800" indent="-177800" defTabSz="777316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상사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고객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로 빙의 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→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상사와 똑 같이 생각하며 글을 쓴다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상사의 아바타가 되겠다는 생각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 </a:t>
            </a:r>
            <a:b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상사의 말씀을 녹취하여 반복해서 청취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(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표정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어감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느낌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호흡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제스처까지 함께 듣는다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.)</a:t>
            </a:r>
            <a:b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“</a:t>
            </a:r>
            <a:r>
              <a:rPr kumimoji="1" lang="ko-KR" altLang="en-US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내가 상사의 머리 속에 들어가 살아야 하고</a:t>
            </a:r>
            <a:r>
              <a:rPr kumimoji="1" lang="en-US" altLang="ko-KR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상사가 내 마음속에 들어와 있어야 한다</a:t>
            </a:r>
            <a:r>
              <a:rPr kumimoji="1" lang="en-US" altLang="ko-KR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.” </a:t>
            </a:r>
            <a:endParaRPr kumimoji="1" lang="en-US" altLang="ko-KR" sz="1500" i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제목 29"/>
          <p:cNvSpPr txBox="1">
            <a:spLocks/>
          </p:cNvSpPr>
          <p:nvPr/>
        </p:nvSpPr>
        <p:spPr>
          <a:xfrm>
            <a:off x="550861" y="3521076"/>
            <a:ext cx="8830631" cy="14444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77800" indent="-177800" defTabSz="777316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상사가 자주 쓰는 단어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문장과 논리구조를 사용하여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상사의 생각을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보고서에 표현해줘야 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b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자신의 생각을 최대한 버리고 상사의 입장에서 상사의 언어로 </a:t>
            </a:r>
            <a:r>
              <a:rPr kumimoji="1" lang="ko-KR" altLang="en-US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보고서를 작성</a:t>
            </a:r>
            <a:endParaRPr kumimoji="1" lang="en-US" altLang="ko-KR" sz="1400" kern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상사가 말하는 사례 중 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80%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이상은 그냥 써도 되는 경우도 많음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b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b="1" i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 *</a:t>
            </a:r>
            <a:r>
              <a:rPr kumimoji="1" lang="en-US" altLang="ko-KR" sz="1400" i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400" i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단 상사의 </a:t>
            </a:r>
            <a:r>
              <a:rPr kumimoji="1" lang="ko-KR" altLang="en-US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말씀을 그대로 받아쓰는 것이 아니라 상사의 논리를 구체화</a:t>
            </a:r>
            <a:r>
              <a:rPr kumimoji="1" lang="en-US" altLang="ko-KR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증강</a:t>
            </a:r>
            <a:endParaRPr kumimoji="1" lang="en-US" altLang="ko-KR" sz="1500" i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23"/>
          <p:cNvGrpSpPr/>
          <p:nvPr/>
        </p:nvGrpSpPr>
        <p:grpSpPr>
          <a:xfrm flipV="1">
            <a:off x="345001" y="6296620"/>
            <a:ext cx="9216000" cy="72008"/>
            <a:chOff x="1712640" y="836712"/>
            <a:chExt cx="7416824" cy="144016"/>
          </a:xfrm>
        </p:grpSpPr>
        <p:cxnSp>
          <p:nvCxnSpPr>
            <p:cNvPr id="36" name="직선 연결선 35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직선 연결선 36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직선 연결선 3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9" name="Picture 2" descr="아바타 png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r="15696"/>
          <a:stretch>
            <a:fillRect/>
          </a:stretch>
        </p:blipFill>
        <p:spPr bwMode="auto">
          <a:xfrm>
            <a:off x="8373456" y="3429000"/>
            <a:ext cx="1528010" cy="2604230"/>
          </a:xfrm>
          <a:prstGeom prst="rect">
            <a:avLst/>
          </a:prstGeom>
          <a:noFill/>
        </p:spPr>
      </p:pic>
      <p:sp>
        <p:nvSpPr>
          <p:cNvPr id="40" name="제목 29"/>
          <p:cNvSpPr txBox="1">
            <a:spLocks/>
          </p:cNvSpPr>
          <p:nvPr/>
        </p:nvSpPr>
        <p:spPr>
          <a:xfrm>
            <a:off x="555290" y="1662876"/>
            <a:ext cx="8820000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algn="ctr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“</a:t>
            </a:r>
            <a:r>
              <a:rPr kumimoji="1" lang="ko-KR" altLang="en-US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나를 설득하려거든 나의 생각을 생각하고</a:t>
            </a:r>
            <a:r>
              <a:rPr kumimoji="1" lang="en-US" altLang="ko-KR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, </a:t>
            </a:r>
            <a:r>
              <a:rPr kumimoji="1" lang="ko-KR" altLang="en-US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나의 느낌을 느끼고</a:t>
            </a:r>
            <a:r>
              <a:rPr kumimoji="1" lang="en-US" altLang="ko-KR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, </a:t>
            </a:r>
            <a:r>
              <a:rPr kumimoji="1" lang="ko-KR" altLang="en-US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나의 말로 말하라 </a:t>
            </a:r>
            <a:r>
              <a:rPr kumimoji="1" lang="en-US" altLang="ko-KR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_ </a:t>
            </a:r>
            <a:r>
              <a:rPr kumimoji="1" lang="ko-KR" altLang="en-US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키케로</a:t>
            </a:r>
            <a:r>
              <a:rPr kumimoji="1" lang="en-US" altLang="ko-KR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” </a:t>
            </a:r>
            <a:endParaRPr kumimoji="1" lang="ko-KR" altLang="en-US" sz="1600" kern="0" dirty="0">
              <a:solidFill>
                <a:srgbClr val="000099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79613" y="1088688"/>
            <a:ext cx="4953000" cy="4042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algn="ctr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니즈 파악 </a:t>
            </a:r>
            <a:r>
              <a:rPr kumimoji="1" lang="en-US" altLang="ko-KR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= </a:t>
            </a:r>
            <a:r>
              <a:rPr kumimoji="1" lang="ko-KR" altLang="en-US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고객이 듣고 싶은 것</a:t>
            </a:r>
            <a:r>
              <a:rPr kumimoji="1" lang="en-US" altLang="ko-KR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, </a:t>
            </a:r>
            <a:r>
              <a:rPr kumimoji="1" lang="ko-KR" altLang="en-US" sz="1600" kern="0" dirty="0">
                <a:solidFill>
                  <a:srgbClr val="00009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마인드텔링</a:t>
            </a:r>
          </a:p>
        </p:txBody>
      </p:sp>
    </p:spTree>
    <p:extLst>
      <p:ext uri="{BB962C8B-B14F-4D97-AF65-F5344CB8AC3E}">
        <p14:creationId xmlns:p14="http://schemas.microsoft.com/office/powerpoint/2010/main" val="8034837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과제수행 목표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43" name="오각형 42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45" name="오각형 44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과제를 성공적으로 수행하였는지 판단할 수 있는 측정지표를 선정하고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현수준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목표수준 설정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208" y="3429000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지표설정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   </a:t>
            </a:r>
            <a:r>
              <a:rPr lang="en-US" altLang="ko-KR" sz="140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334" y="3839626"/>
            <a:ext cx="165527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179388" indent="-179388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 목표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71864" y="5526272"/>
            <a:ext cx="857277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1" indent="-182563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목표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정성적 목표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lvl="1">
              <a:spcBef>
                <a:spcPts val="600"/>
              </a:spcBef>
              <a:defRPr/>
            </a:pP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>
                <a:solidFill>
                  <a:prstClr val="black"/>
                </a:solidFill>
                <a:latin typeface="+mj-ea"/>
              </a:rPr>
              <a:t>:</a:t>
            </a:r>
            <a:endParaRPr lang="en-US" altLang="ko-KR" sz="16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8191" y="5908336"/>
            <a:ext cx="7157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1">
              <a:spcBef>
                <a:spcPts val="600"/>
              </a:spcBef>
              <a:defRPr/>
            </a:pP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분석을 통한 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“HCR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 장입온도 예측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 모델  개발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017801"/>
              </p:ext>
            </p:extLst>
          </p:nvPr>
        </p:nvGraphicFramePr>
        <p:xfrm>
          <a:off x="480653" y="4244893"/>
          <a:ext cx="9009421" cy="1144152"/>
        </p:xfrm>
        <a:graphic>
          <a:graphicData uri="http://schemas.openxmlformats.org/drawingml/2006/table">
            <a:tbl>
              <a:tblPr/>
              <a:tblGrid>
                <a:gridCol w="139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1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5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384">
                <a:tc gridSpan="2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성과지표</a:t>
                      </a: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(KPI)</a:t>
                      </a:r>
                      <a:endParaRPr kumimoji="0" lang="ko-KR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6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성능지표</a:t>
                      </a:r>
                      <a:endParaRPr kumimoji="0" lang="ko-KR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6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0" lang="ko-KR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6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비고</a:t>
                      </a:r>
                      <a:endParaRPr kumimoji="0" lang="ko-KR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84">
                <a:tc rowSpan="2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원단위 저감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r>
                        <a:rPr lang="en-US" altLang="ko-KR" sz="1400" b="0" kern="1200" spc="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ko-KR" altLang="en-US" sz="1400" b="0" kern="1200" spc="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억</a:t>
                      </a:r>
                      <a:r>
                        <a:rPr lang="en-US" altLang="ko-KR" sz="1400" b="0" kern="1200" spc="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b="0" kern="1200" spc="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년</a:t>
                      </a:r>
                      <a:endParaRPr lang="en-US" altLang="ko-KR" sz="1400" b="0" kern="1200" spc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6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Slab</a:t>
                      </a:r>
                      <a:r>
                        <a:rPr lang="en-US" altLang="ko-KR" sz="1400" b="1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장입온도 모델 예측 정확도</a:t>
                      </a:r>
                      <a:endParaRPr lang="ko-KR" altLang="en-US" sz="1400" dirty="0"/>
                    </a:p>
                  </a:txBody>
                  <a:tcPr marL="36006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80% </a:t>
                      </a:r>
                      <a:r>
                        <a:rPr lang="ko-KR" altLang="en-US" sz="1400"/>
                        <a:t>이상</a:t>
                      </a:r>
                      <a:r>
                        <a:rPr lang="en-US" altLang="ko-KR" sz="1400"/>
                        <a:t> </a:t>
                      </a:r>
                      <a:endParaRPr lang="ko-KR" altLang="en-US" sz="1400" dirty="0"/>
                    </a:p>
                  </a:txBody>
                  <a:tcPr marL="36006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모델개발</a:t>
                      </a:r>
                      <a:endParaRPr lang="ko-KR" altLang="en-US" sz="1400" dirty="0"/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384">
                <a:tc vMerge="1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endParaRPr lang="en-US" altLang="ko-KR" sz="1200" b="0" kern="1200" spc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6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장입온도 </a:t>
                      </a:r>
                      <a:r>
                        <a:rPr lang="en-US" altLang="ko-KR" sz="14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300</a:t>
                      </a:r>
                      <a:r>
                        <a:rPr lang="ko-KR" altLang="en-US" sz="14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℃ 이상 </a:t>
                      </a:r>
                      <a:r>
                        <a:rPr lang="en-US" altLang="ko-KR" sz="14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Slab</a:t>
                      </a:r>
                      <a:r>
                        <a:rPr lang="ko-KR" altLang="en-US" sz="14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정분류율</a:t>
                      </a:r>
                      <a:endParaRPr lang="ko-KR" altLang="en-US" sz="1400" b="1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6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95% </a:t>
                      </a:r>
                      <a:r>
                        <a:rPr lang="ko-KR" altLang="en-US" sz="1400"/>
                        <a:t>이상</a:t>
                      </a:r>
                      <a:r>
                        <a:rPr lang="en-US" altLang="ko-KR" sz="1400"/>
                        <a:t> </a:t>
                      </a:r>
                      <a:endParaRPr lang="ko-KR" altLang="en-US" sz="1400" dirty="0"/>
                    </a:p>
                  </a:txBody>
                  <a:tcPr marL="36006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344489" y="1700808"/>
            <a:ext cx="9217024" cy="1375990"/>
            <a:chOff x="-1717652" y="2708919"/>
            <a:chExt cx="8856984" cy="2016000"/>
          </a:xfrm>
        </p:grpSpPr>
        <p:sp>
          <p:nvSpPr>
            <p:cNvPr id="24" name="직사각형 23"/>
            <p:cNvSpPr/>
            <p:nvPr/>
          </p:nvSpPr>
          <p:spPr>
            <a:xfrm>
              <a:off x="-1717652" y="2708919"/>
              <a:ext cx="8856984" cy="2016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50800" cap="sq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6563267" y="2708920"/>
              <a:ext cx="576064" cy="576064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 w="50800" cap="sq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6" name="직각 삼각형 25"/>
            <p:cNvSpPr/>
            <p:nvPr/>
          </p:nvSpPr>
          <p:spPr>
            <a:xfrm flipH="1" flipV="1">
              <a:off x="6671331" y="2708920"/>
              <a:ext cx="468000" cy="468000"/>
            </a:xfrm>
            <a:prstGeom prst="rtTriangle">
              <a:avLst/>
            </a:prstGeom>
            <a:solidFill>
              <a:srgbClr val="0070C0"/>
            </a:solidFill>
            <a:ln w="50800" cap="sq">
              <a:solidFill>
                <a:srgbClr val="0070C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562557" y="1927113"/>
            <a:ext cx="849694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latin typeface="+mn-ea"/>
                <a:ea typeface="+mn-ea"/>
              </a:rPr>
              <a:t>○ 가중치 : 지표가 여러 개일 경우 합이 100%가 되도록 작성</a:t>
            </a:r>
          </a:p>
          <a:p>
            <a:pPr>
              <a:lnSpc>
                <a:spcPct val="120000"/>
              </a:lnSpc>
            </a:pPr>
            <a:r>
              <a:rPr lang="ko-KR" altLang="en-US" sz="1600">
                <a:latin typeface="+mn-ea"/>
                <a:ea typeface="+mn-ea"/>
              </a:rPr>
              <a:t>○ 현수준 : 과제 착수 前 </a:t>
            </a:r>
            <a:r>
              <a:rPr lang="en-US" altLang="ko-KR" sz="1600">
                <a:latin typeface="+mn-ea"/>
                <a:ea typeface="+mn-ea"/>
              </a:rPr>
              <a:t>12</a:t>
            </a:r>
            <a:r>
              <a:rPr lang="ko-KR" altLang="en-US" sz="1600">
                <a:latin typeface="+mn-ea"/>
                <a:ea typeface="+mn-ea"/>
              </a:rPr>
              <a:t>개월 </a:t>
            </a:r>
            <a:r>
              <a:rPr lang="en-US" altLang="ko-KR" sz="1600">
                <a:latin typeface="+mn-ea"/>
                <a:ea typeface="+mn-ea"/>
              </a:rPr>
              <a:t>~ 36</a:t>
            </a:r>
            <a:r>
              <a:rPr lang="ko-KR" altLang="en-US" sz="1600">
                <a:latin typeface="+mn-ea"/>
                <a:ea typeface="+mn-ea"/>
              </a:rPr>
              <a:t>개월을 기준으로 산정</a:t>
            </a:r>
          </a:p>
          <a:p>
            <a:pPr>
              <a:lnSpc>
                <a:spcPct val="120000"/>
              </a:lnSpc>
            </a:pPr>
            <a:r>
              <a:rPr lang="ko-KR" altLang="en-US" sz="1600">
                <a:latin typeface="+mn-ea"/>
                <a:ea typeface="+mn-ea"/>
              </a:rPr>
              <a:t>○</a:t>
            </a:r>
            <a:r>
              <a:rPr lang="en-US" altLang="ko-KR" sz="1600">
                <a:latin typeface="+mn-ea"/>
                <a:ea typeface="+mn-ea"/>
              </a:rPr>
              <a:t> </a:t>
            </a:r>
            <a:r>
              <a:rPr lang="ko-KR" altLang="en-US" sz="1600">
                <a:latin typeface="+mn-ea"/>
                <a:ea typeface="+mn-ea"/>
              </a:rPr>
              <a:t>목   표 : 점진적 증가가 아닌, 과거 개선율을 월등하게 뛰어 넘는 도전적인 목표 설정</a:t>
            </a:r>
          </a:p>
        </p:txBody>
      </p:sp>
    </p:spTree>
    <p:extLst>
      <p:ext uri="{BB962C8B-B14F-4D97-AF65-F5344CB8AC3E}">
        <p14:creationId xmlns:p14="http://schemas.microsoft.com/office/powerpoint/2010/main" val="38998315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잠재원인도출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43" name="오각형 42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45" name="오각형 44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273480" y="6495147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4976857" y="1642820"/>
            <a:ext cx="4761503" cy="469821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flat" cmpd="sng" algn="ctr">
            <a:solidFill>
              <a:srgbClr val="BEADAE"/>
            </a:solidFill>
            <a:prstDash val="solid"/>
          </a:ln>
          <a:effectLst/>
        </p:spPr>
        <p:txBody>
          <a:bodyPr lIns="72000" rIns="72000" rtlCol="0" anchor="t"/>
          <a:lstStyle/>
          <a:p>
            <a:pPr defTabSz="914298" latinLnBrk="0"/>
            <a:r>
              <a:rPr lang="ko-KR" altLang="en-US" sz="1400" b="1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In/Out Process Mapping</a:t>
            </a:r>
            <a:endParaRPr lang="ko-KR" altLang="en-US" sz="14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5193119" y="2048710"/>
            <a:ext cx="4032448" cy="48859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wrap="square" anchor="ctr">
            <a:noAutofit/>
          </a:bodyPr>
          <a:lstStyle>
            <a:defPPr>
              <a:defRPr lang="ko-KR"/>
            </a:defPPr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0" marR="0" lvl="1" indent="0" defTabSz="914298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 kumimoji="0" sz="14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lvl="1"/>
            <a:r>
              <a:rPr lang="ko-KR" altLang="en-US"/>
              <a:t>프로세스를 나열하고 </a:t>
            </a:r>
            <a:r>
              <a:rPr lang="en-US" altLang="ko-KR"/>
              <a:t>Target</a:t>
            </a:r>
            <a:r>
              <a:rPr lang="ko-KR" altLang="en-US"/>
              <a:t>변수에 영향을 주는 원인변수</a:t>
            </a:r>
            <a:r>
              <a:rPr lang="en-US" altLang="ko-KR"/>
              <a:t>(Input</a:t>
            </a:r>
            <a:r>
              <a:rPr lang="ko-KR" altLang="en-US"/>
              <a:t>과 </a:t>
            </a:r>
            <a:r>
              <a:rPr lang="en-US" altLang="ko-KR"/>
              <a:t>Output</a:t>
            </a:r>
            <a:r>
              <a:rPr lang="ko-KR" altLang="en-US"/>
              <a:t>변수</a:t>
            </a:r>
            <a:r>
              <a:rPr lang="en-US" altLang="ko-KR"/>
              <a:t>)</a:t>
            </a:r>
            <a:r>
              <a:rPr lang="ko-KR" altLang="en-US"/>
              <a:t>를 파악하여 도출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72" y="3150544"/>
            <a:ext cx="4679086" cy="2149860"/>
          </a:xfrm>
          <a:prstGeom prst="rect">
            <a:avLst/>
          </a:prstGeom>
        </p:spPr>
      </p:pic>
      <p:cxnSp>
        <p:nvCxnSpPr>
          <p:cNvPr id="72" name="직선 연결선 71"/>
          <p:cNvCxnSpPr/>
          <p:nvPr/>
        </p:nvCxnSpPr>
        <p:spPr bwMode="auto">
          <a:xfrm>
            <a:off x="2720752" y="535906"/>
            <a:ext cx="9072674" cy="0"/>
          </a:xfrm>
          <a:prstGeom prst="line">
            <a:avLst/>
          </a:prstGeom>
          <a:solidFill>
            <a:srgbClr val="CCFF99"/>
          </a:solidFill>
          <a:ln w="3175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344424" y="1628800"/>
            <a:ext cx="4578096" cy="47122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flat" cmpd="sng" algn="ctr">
            <a:solidFill>
              <a:srgbClr val="BEADAE"/>
            </a:solidFill>
            <a:prstDash val="solid"/>
          </a:ln>
          <a:effectLst/>
        </p:spPr>
        <p:txBody>
          <a:bodyPr lIns="72000" rIns="72000" rtlCol="0" anchor="t"/>
          <a:lstStyle/>
          <a:p>
            <a:pPr defTabSz="914298" latinLnBrk="0"/>
            <a:r>
              <a:rPr lang="ko-KR" altLang="en-US" sz="1400" b="1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① 특성요인도</a:t>
            </a:r>
            <a:endParaRPr lang="ko-KR" altLang="en-US" sz="14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03" y="2784902"/>
            <a:ext cx="4603434" cy="3052075"/>
          </a:xfrm>
          <a:prstGeom prst="rect">
            <a:avLst/>
          </a:prstGeom>
        </p:spPr>
      </p:pic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542701" y="2000183"/>
            <a:ext cx="4032448" cy="7143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wrap="square" anchor="ctr">
            <a:noAutofit/>
          </a:bodyPr>
          <a:lstStyle>
            <a:defPPr>
              <a:defRPr lang="ko-KR"/>
            </a:defPPr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0" marR="0" lvl="1" indent="0" defTabSz="914298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 kumimoji="0" sz="14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lvl="1"/>
            <a:r>
              <a:rPr lang="ko-KR" altLang="en-US"/>
              <a:t>결과</a:t>
            </a:r>
            <a:r>
              <a:rPr lang="en-US" altLang="ko-KR"/>
              <a:t>(Target</a:t>
            </a:r>
            <a:r>
              <a:rPr lang="ko-KR" altLang="en-US"/>
              <a:t>변수</a:t>
            </a:r>
            <a:r>
              <a:rPr lang="en-US" altLang="ko-KR"/>
              <a:t>)</a:t>
            </a:r>
            <a:r>
              <a:rPr lang="ko-KR" altLang="en-US"/>
              <a:t>와 주요 원인</a:t>
            </a:r>
            <a:r>
              <a:rPr lang="en-US" altLang="ko-KR"/>
              <a:t>(</a:t>
            </a:r>
            <a:r>
              <a:rPr lang="ko-KR" altLang="en-US"/>
              <a:t>원인변수</a:t>
            </a:r>
            <a:r>
              <a:rPr lang="en-US" altLang="ko-KR"/>
              <a:t>)</a:t>
            </a:r>
            <a:r>
              <a:rPr lang="ko-KR" altLang="en-US"/>
              <a:t>와 관계를 명확하게 밝히기 위하여 관계를 단어와 직선으로 이루어진 그림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29303" y="1147343"/>
            <a:ext cx="89441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defTabSz="913905">
              <a:lnSpc>
                <a:spcPct val="120000"/>
              </a:lnSpc>
              <a:spcBef>
                <a:spcPct val="40000"/>
              </a:spcBef>
              <a:buClr>
                <a:srgbClr val="1F497D">
                  <a:lumMod val="60000"/>
                  <a:lumOff val="40000"/>
                </a:srgbClr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 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(KPI,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결과변수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선정과 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Target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변수에 영향을 줄 수 있는 원인변수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원인인자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도출</a:t>
            </a:r>
            <a:b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</a:br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1213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잠재원인도출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43" name="오각형 42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45" name="오각형 44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AutoShape 3"/>
          <p:cNvSpPr>
            <a:spLocks noChangeArrowheads="1"/>
          </p:cNvSpPr>
          <p:nvPr/>
        </p:nvSpPr>
        <p:spPr bwMode="auto">
          <a:xfrm>
            <a:off x="344425" y="1556792"/>
            <a:ext cx="9289095" cy="341144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cap="flat" cmpd="sng" algn="ctr">
            <a:solidFill>
              <a:srgbClr val="BEADAE"/>
            </a:solidFill>
            <a:prstDash val="solid"/>
          </a:ln>
          <a:effectLst/>
        </p:spPr>
        <p:txBody>
          <a:bodyPr lIns="72000" rIns="72000" rtlCol="0" anchor="t"/>
          <a:lstStyle/>
          <a:p>
            <a:pPr marL="0" marR="0" lvl="0" indent="0" defTabSz="9142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③ </a:t>
            </a: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SIPOC 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598475" y="1841368"/>
            <a:ext cx="8702077" cy="28820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wrap="square" anchor="ctr">
            <a:noAutofit/>
          </a:bodyPr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marL="0" marR="0" lvl="1" indent="0" defTabSz="91429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SIPOC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을 이용하여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Target 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</a:t>
            </a:r>
            <a:r>
              <a:rPr lang="ko-KR" altLang="en-US" sz="1400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에 영향을 주는 원인변수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(Process 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및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Input Indicator)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를 도출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329303" y="1147343"/>
            <a:ext cx="89441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defTabSz="913905">
              <a:lnSpc>
                <a:spcPct val="120000"/>
              </a:lnSpc>
              <a:spcBef>
                <a:spcPct val="40000"/>
              </a:spcBef>
              <a:buClr>
                <a:srgbClr val="1F497D">
                  <a:lumMod val="60000"/>
                  <a:lumOff val="40000"/>
                </a:srgbClr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 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(KPI,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결과변수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선정과 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Target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변수에 영향을 줄 수 있는 원인변수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원인인자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도출</a:t>
            </a:r>
            <a:b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</a:br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2144688" y="2165480"/>
            <a:ext cx="6149483" cy="2617940"/>
            <a:chOff x="5457056" y="1790016"/>
            <a:chExt cx="3600400" cy="1569284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056" y="1790016"/>
              <a:ext cx="3600400" cy="1569284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7056" y="1948112"/>
              <a:ext cx="3600400" cy="201685"/>
            </a:xfrm>
            <a:prstGeom prst="rect">
              <a:avLst/>
            </a:prstGeom>
          </p:spPr>
        </p:pic>
      </p:grpSp>
      <p:cxnSp>
        <p:nvCxnSpPr>
          <p:cNvPr id="72" name="직선 연결선 71"/>
          <p:cNvCxnSpPr/>
          <p:nvPr/>
        </p:nvCxnSpPr>
        <p:spPr bwMode="auto">
          <a:xfrm>
            <a:off x="417400" y="5085184"/>
            <a:ext cx="9072674" cy="0"/>
          </a:xfrm>
          <a:prstGeom prst="line">
            <a:avLst/>
          </a:prstGeom>
          <a:solidFill>
            <a:srgbClr val="CCFF99"/>
          </a:solidFill>
          <a:ln w="3175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직사각형 23"/>
          <p:cNvSpPr/>
          <p:nvPr/>
        </p:nvSpPr>
        <p:spPr>
          <a:xfrm>
            <a:off x="417401" y="5192125"/>
            <a:ext cx="9216120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defTabSz="913905">
              <a:lnSpc>
                <a:spcPct val="120000"/>
              </a:lnSpc>
              <a:spcBef>
                <a:spcPct val="40000"/>
              </a:spcBef>
              <a:buClr>
                <a:srgbClr val="1F497D">
                  <a:lumMod val="60000"/>
                  <a:lumOff val="40000"/>
                </a:srgbClr>
              </a:buClr>
              <a:buSzPct val="85000"/>
              <a:defRPr/>
            </a:pP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착안사항 </a:t>
            </a:r>
            <a:b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Target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변수에 영향을 주는 잠재원인변수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도출시 누락없이 모든 변수를 찾아내기 위해서는</a:t>
            </a:r>
            <a:b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</a:b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특성요인도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In/Out Process Map, SIPOC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등 도구를 이용하여야 하며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특히 과제와 관련된 고객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이해관계자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b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</a:b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그 분야의 전문가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최종 사용자 등 참여가 필수임 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과제 수행자는 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Domain 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지식 사전 확보 필요 </a:t>
            </a:r>
            <a:r>
              <a:rPr lang="en-US" altLang="ko-KR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9963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3" y="9462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잠재원인도출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692842" y="1392238"/>
            <a:ext cx="8453438" cy="4349750"/>
            <a:chOff x="513" y="877"/>
            <a:chExt cx="5325" cy="2740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1254" y="1162"/>
              <a:ext cx="744" cy="257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5000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ko-KR" altLang="en-US" sz="140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컴퓨터 시스템</a:t>
              </a: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757" y="1136"/>
              <a:ext cx="746" cy="283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5000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ko-KR" altLang="en-US" sz="140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내부 우편물</a:t>
              </a:r>
            </a:p>
            <a:p>
              <a:r>
                <a:rPr lang="ko-KR" altLang="en-US" sz="140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시스템</a:t>
              </a:r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1220" y="3361"/>
              <a:ext cx="604" cy="256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5000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40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Staff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2182" y="3361"/>
              <a:ext cx="605" cy="256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5000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ko-KR" altLang="en-US" sz="140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재무 방침</a:t>
              </a: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3209" y="3361"/>
              <a:ext cx="605" cy="256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5000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ko-KR" altLang="en-US" sz="140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문  서</a:t>
              </a: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 flipH="1">
              <a:off x="943" y="2378"/>
              <a:ext cx="4262" cy="6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1719" y="1419"/>
              <a:ext cx="651" cy="94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177" y="1419"/>
              <a:ext cx="650" cy="94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 flipV="1">
              <a:off x="1555" y="2426"/>
              <a:ext cx="697" cy="94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 flipV="1">
              <a:off x="2492" y="2426"/>
              <a:ext cx="698" cy="94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 flipV="1">
              <a:off x="3591" y="2426"/>
              <a:ext cx="697" cy="94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1998" y="1805"/>
              <a:ext cx="55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 flipV="1">
              <a:off x="2230" y="1676"/>
              <a:ext cx="140" cy="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>
              <a:off x="2370" y="1805"/>
              <a:ext cx="139" cy="1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2138" y="1805"/>
              <a:ext cx="139" cy="1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Text Box 19"/>
            <p:cNvSpPr txBox="1">
              <a:spLocks noChangeArrowheads="1"/>
            </p:cNvSpPr>
            <p:nvPr/>
          </p:nvSpPr>
          <p:spPr bwMode="auto">
            <a:xfrm>
              <a:off x="2138" y="1557"/>
              <a:ext cx="4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노후시스템</a:t>
              </a:r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auto">
            <a:xfrm>
              <a:off x="2509" y="1738"/>
              <a:ext cx="40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고장시간</a:t>
              </a:r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2109" y="1907"/>
              <a:ext cx="40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초과수요</a:t>
              </a:r>
            </a:p>
          </p:txBody>
        </p:sp>
        <p:sp>
          <p:nvSpPr>
            <p:cNvPr id="29" name="Text Box 22"/>
            <p:cNvSpPr txBox="1">
              <a:spLocks noChangeArrowheads="1"/>
            </p:cNvSpPr>
            <p:nvPr/>
          </p:nvSpPr>
          <p:spPr bwMode="auto">
            <a:xfrm>
              <a:off x="2457" y="1907"/>
              <a:ext cx="40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신규</a:t>
              </a:r>
            </a:p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보수업체</a:t>
              </a:r>
            </a:p>
          </p:txBody>
        </p:sp>
        <p:sp>
          <p:nvSpPr>
            <p:cNvPr id="30" name="Line 23"/>
            <p:cNvSpPr>
              <a:spLocks noChangeShapeType="1"/>
            </p:cNvSpPr>
            <p:nvPr/>
          </p:nvSpPr>
          <p:spPr bwMode="auto">
            <a:xfrm>
              <a:off x="3330" y="1605"/>
              <a:ext cx="55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Line 24"/>
            <p:cNvSpPr>
              <a:spLocks noChangeShapeType="1"/>
            </p:cNvSpPr>
            <p:nvPr/>
          </p:nvSpPr>
          <p:spPr bwMode="auto">
            <a:xfrm flipV="1">
              <a:off x="3563" y="1476"/>
              <a:ext cx="140" cy="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5"/>
            <p:cNvSpPr txBox="1">
              <a:spLocks noChangeArrowheads="1"/>
            </p:cNvSpPr>
            <p:nvPr/>
          </p:nvSpPr>
          <p:spPr bwMode="auto">
            <a:xfrm>
              <a:off x="3471" y="1356"/>
              <a:ext cx="691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원가절감프로그램</a:t>
              </a:r>
            </a:p>
          </p:txBody>
        </p:sp>
        <p:sp>
          <p:nvSpPr>
            <p:cNvPr id="33" name="Line 26"/>
            <p:cNvSpPr>
              <a:spLocks noChangeShapeType="1"/>
            </p:cNvSpPr>
            <p:nvPr/>
          </p:nvSpPr>
          <p:spPr bwMode="auto">
            <a:xfrm>
              <a:off x="3577" y="1957"/>
              <a:ext cx="55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Line 27"/>
            <p:cNvSpPr>
              <a:spLocks noChangeShapeType="1"/>
            </p:cNvSpPr>
            <p:nvPr/>
          </p:nvSpPr>
          <p:spPr bwMode="auto">
            <a:xfrm flipV="1">
              <a:off x="3716" y="1828"/>
              <a:ext cx="140" cy="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Text Box 28"/>
            <p:cNvSpPr txBox="1">
              <a:spLocks noChangeArrowheads="1"/>
            </p:cNvSpPr>
            <p:nvPr/>
          </p:nvSpPr>
          <p:spPr bwMode="auto">
            <a:xfrm>
              <a:off x="3669" y="1692"/>
              <a:ext cx="40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작업장소</a:t>
              </a:r>
            </a:p>
          </p:txBody>
        </p:sp>
        <p:sp>
          <p:nvSpPr>
            <p:cNvPr id="36" name="Line 29"/>
            <p:cNvSpPr>
              <a:spLocks noChangeShapeType="1"/>
            </p:cNvSpPr>
            <p:nvPr/>
          </p:nvSpPr>
          <p:spPr bwMode="auto">
            <a:xfrm flipV="1">
              <a:off x="3995" y="1828"/>
              <a:ext cx="140" cy="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Text Box 30"/>
            <p:cNvSpPr txBox="1">
              <a:spLocks noChangeArrowheads="1"/>
            </p:cNvSpPr>
            <p:nvPr/>
          </p:nvSpPr>
          <p:spPr bwMode="auto">
            <a:xfrm>
              <a:off x="4041" y="1692"/>
              <a:ext cx="26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설비</a:t>
              </a:r>
            </a:p>
          </p:txBody>
        </p:sp>
        <p:sp>
          <p:nvSpPr>
            <p:cNvPr id="38" name="Text Box 31"/>
            <p:cNvSpPr txBox="1">
              <a:spLocks noChangeArrowheads="1"/>
            </p:cNvSpPr>
            <p:nvPr/>
          </p:nvSpPr>
          <p:spPr bwMode="auto">
            <a:xfrm>
              <a:off x="3870" y="1522"/>
              <a:ext cx="51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ko-KR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1</a:t>
              </a:r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일</a:t>
              </a:r>
              <a:r>
                <a:rPr lang="en-US" altLang="ko-KR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1</a:t>
              </a:r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회 수거</a:t>
              </a:r>
            </a:p>
          </p:txBody>
        </p:sp>
        <p:sp>
          <p:nvSpPr>
            <p:cNvPr id="39" name="Line 32"/>
            <p:cNvSpPr>
              <a:spLocks noChangeShapeType="1"/>
            </p:cNvSpPr>
            <p:nvPr/>
          </p:nvSpPr>
          <p:spPr bwMode="auto">
            <a:xfrm>
              <a:off x="3838" y="1950"/>
              <a:ext cx="200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Text Box 33"/>
            <p:cNvSpPr txBox="1">
              <a:spLocks noChangeArrowheads="1"/>
            </p:cNvSpPr>
            <p:nvPr/>
          </p:nvSpPr>
          <p:spPr bwMode="auto">
            <a:xfrm>
              <a:off x="4091" y="1995"/>
              <a:ext cx="26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이직</a:t>
              </a:r>
            </a:p>
          </p:txBody>
        </p:sp>
        <p:sp>
          <p:nvSpPr>
            <p:cNvPr id="41" name="Line 34"/>
            <p:cNvSpPr>
              <a:spLocks noChangeShapeType="1"/>
            </p:cNvSpPr>
            <p:nvPr/>
          </p:nvSpPr>
          <p:spPr bwMode="auto">
            <a:xfrm>
              <a:off x="3945" y="2050"/>
              <a:ext cx="1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2" name="Text Box 35"/>
            <p:cNvSpPr txBox="1">
              <a:spLocks noChangeArrowheads="1"/>
            </p:cNvSpPr>
            <p:nvPr/>
          </p:nvSpPr>
          <p:spPr bwMode="auto">
            <a:xfrm>
              <a:off x="3796" y="2135"/>
              <a:ext cx="661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ko-KR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Staff</a:t>
              </a:r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의 경험부족</a:t>
              </a:r>
            </a:p>
          </p:txBody>
        </p:sp>
        <p:sp>
          <p:nvSpPr>
            <p:cNvPr id="43" name="Line 36"/>
            <p:cNvSpPr>
              <a:spLocks noChangeShapeType="1"/>
            </p:cNvSpPr>
            <p:nvPr/>
          </p:nvSpPr>
          <p:spPr bwMode="auto">
            <a:xfrm>
              <a:off x="3268" y="1847"/>
              <a:ext cx="18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4" name="Text Box 37"/>
            <p:cNvSpPr txBox="1">
              <a:spLocks noChangeArrowheads="1"/>
            </p:cNvSpPr>
            <p:nvPr/>
          </p:nvSpPr>
          <p:spPr bwMode="auto">
            <a:xfrm>
              <a:off x="2935" y="1761"/>
              <a:ext cx="5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수작업</a:t>
              </a:r>
            </a:p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분류프로세스</a:t>
              </a:r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>
              <a:off x="1640" y="1936"/>
              <a:ext cx="41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" name="Line 39"/>
            <p:cNvSpPr>
              <a:spLocks noChangeShapeType="1"/>
            </p:cNvSpPr>
            <p:nvPr/>
          </p:nvSpPr>
          <p:spPr bwMode="auto">
            <a:xfrm>
              <a:off x="1780" y="1807"/>
              <a:ext cx="139" cy="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Text Box 40"/>
            <p:cNvSpPr txBox="1">
              <a:spLocks noChangeArrowheads="1"/>
            </p:cNvSpPr>
            <p:nvPr/>
          </p:nvSpPr>
          <p:spPr bwMode="auto">
            <a:xfrm>
              <a:off x="1551" y="1709"/>
              <a:ext cx="40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초과수요</a:t>
              </a:r>
            </a:p>
          </p:txBody>
        </p:sp>
        <p:sp>
          <p:nvSpPr>
            <p:cNvPr id="48" name="Line 41"/>
            <p:cNvSpPr>
              <a:spLocks noChangeShapeType="1"/>
            </p:cNvSpPr>
            <p:nvPr/>
          </p:nvSpPr>
          <p:spPr bwMode="auto">
            <a:xfrm flipV="1">
              <a:off x="1715" y="1926"/>
              <a:ext cx="141" cy="1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Text Box 42"/>
            <p:cNvSpPr txBox="1">
              <a:spLocks noChangeArrowheads="1"/>
            </p:cNvSpPr>
            <p:nvPr/>
          </p:nvSpPr>
          <p:spPr bwMode="auto">
            <a:xfrm>
              <a:off x="1519" y="2036"/>
              <a:ext cx="57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낮은 우선순위</a:t>
              </a:r>
            </a:p>
          </p:txBody>
        </p:sp>
        <p:sp>
          <p:nvSpPr>
            <p:cNvPr id="50" name="Text Box 43"/>
            <p:cNvSpPr txBox="1">
              <a:spLocks noChangeArrowheads="1"/>
            </p:cNvSpPr>
            <p:nvPr/>
          </p:nvSpPr>
          <p:spPr bwMode="auto">
            <a:xfrm>
              <a:off x="1292" y="1867"/>
              <a:ext cx="405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용량초과</a:t>
              </a:r>
            </a:p>
          </p:txBody>
        </p:sp>
        <p:sp>
          <p:nvSpPr>
            <p:cNvPr id="51" name="Line 44"/>
            <p:cNvSpPr>
              <a:spLocks noChangeShapeType="1"/>
            </p:cNvSpPr>
            <p:nvPr/>
          </p:nvSpPr>
          <p:spPr bwMode="auto">
            <a:xfrm>
              <a:off x="1535" y="2632"/>
              <a:ext cx="55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Line 45"/>
            <p:cNvSpPr>
              <a:spLocks noChangeShapeType="1"/>
            </p:cNvSpPr>
            <p:nvPr/>
          </p:nvSpPr>
          <p:spPr bwMode="auto">
            <a:xfrm flipH="1" flipV="1">
              <a:off x="1834" y="2495"/>
              <a:ext cx="159" cy="1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3" name="Line 46"/>
            <p:cNvSpPr>
              <a:spLocks noChangeShapeType="1"/>
            </p:cNvSpPr>
            <p:nvPr/>
          </p:nvSpPr>
          <p:spPr bwMode="auto">
            <a:xfrm flipH="1">
              <a:off x="1755" y="2632"/>
              <a:ext cx="121" cy="1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Text Box 47"/>
            <p:cNvSpPr txBox="1">
              <a:spLocks noChangeArrowheads="1"/>
            </p:cNvSpPr>
            <p:nvPr/>
          </p:nvSpPr>
          <p:spPr bwMode="auto">
            <a:xfrm>
              <a:off x="1727" y="2401"/>
              <a:ext cx="26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이직</a:t>
              </a:r>
            </a:p>
          </p:txBody>
        </p:sp>
        <p:sp>
          <p:nvSpPr>
            <p:cNvPr id="55" name="Text Box 48"/>
            <p:cNvSpPr txBox="1">
              <a:spLocks noChangeArrowheads="1"/>
            </p:cNvSpPr>
            <p:nvPr/>
          </p:nvSpPr>
          <p:spPr bwMode="auto">
            <a:xfrm>
              <a:off x="2246" y="2748"/>
              <a:ext cx="500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현금 최저화</a:t>
              </a:r>
            </a:p>
          </p:txBody>
        </p:sp>
        <p:sp>
          <p:nvSpPr>
            <p:cNvPr id="56" name="Text Box 49"/>
            <p:cNvSpPr txBox="1">
              <a:spLocks noChangeArrowheads="1"/>
            </p:cNvSpPr>
            <p:nvPr/>
          </p:nvSpPr>
          <p:spPr bwMode="auto">
            <a:xfrm>
              <a:off x="1415" y="2729"/>
              <a:ext cx="57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낮은 우선순위</a:t>
              </a:r>
            </a:p>
          </p:txBody>
        </p:sp>
        <p:sp>
          <p:nvSpPr>
            <p:cNvPr id="57" name="Text Box 50"/>
            <p:cNvSpPr txBox="1">
              <a:spLocks noChangeArrowheads="1"/>
            </p:cNvSpPr>
            <p:nvPr/>
          </p:nvSpPr>
          <p:spPr bwMode="auto">
            <a:xfrm>
              <a:off x="1959" y="2911"/>
              <a:ext cx="404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지불지연</a:t>
              </a:r>
            </a:p>
          </p:txBody>
        </p:sp>
        <p:sp>
          <p:nvSpPr>
            <p:cNvPr id="58" name="Line 51"/>
            <p:cNvSpPr>
              <a:spLocks noChangeShapeType="1"/>
            </p:cNvSpPr>
            <p:nvPr/>
          </p:nvSpPr>
          <p:spPr bwMode="auto">
            <a:xfrm flipH="1" flipV="1">
              <a:off x="1628" y="2495"/>
              <a:ext cx="159" cy="1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Text Box 52"/>
            <p:cNvSpPr txBox="1">
              <a:spLocks noChangeArrowheads="1"/>
            </p:cNvSpPr>
            <p:nvPr/>
          </p:nvSpPr>
          <p:spPr bwMode="auto">
            <a:xfrm>
              <a:off x="1397" y="2385"/>
              <a:ext cx="40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신규채용</a:t>
              </a:r>
            </a:p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동결</a:t>
              </a:r>
            </a:p>
          </p:txBody>
        </p:sp>
        <p:sp>
          <p:nvSpPr>
            <p:cNvPr id="60" name="Line 53"/>
            <p:cNvSpPr>
              <a:spLocks noChangeShapeType="1"/>
            </p:cNvSpPr>
            <p:nvPr/>
          </p:nvSpPr>
          <p:spPr bwMode="auto">
            <a:xfrm>
              <a:off x="1198" y="3081"/>
              <a:ext cx="55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" name="Line 54"/>
            <p:cNvSpPr>
              <a:spLocks noChangeShapeType="1"/>
            </p:cNvSpPr>
            <p:nvPr/>
          </p:nvSpPr>
          <p:spPr bwMode="auto">
            <a:xfrm flipH="1" flipV="1">
              <a:off x="1496" y="2944"/>
              <a:ext cx="159" cy="1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Line 55"/>
            <p:cNvSpPr>
              <a:spLocks noChangeShapeType="1"/>
            </p:cNvSpPr>
            <p:nvPr/>
          </p:nvSpPr>
          <p:spPr bwMode="auto">
            <a:xfrm flipH="1">
              <a:off x="1450" y="3081"/>
              <a:ext cx="121" cy="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3" name="Text Box 56"/>
            <p:cNvSpPr txBox="1">
              <a:spLocks noChangeArrowheads="1"/>
            </p:cNvSpPr>
            <p:nvPr/>
          </p:nvSpPr>
          <p:spPr bwMode="auto">
            <a:xfrm>
              <a:off x="1389" y="2849"/>
              <a:ext cx="259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의욕</a:t>
              </a:r>
            </a:p>
          </p:txBody>
        </p:sp>
        <p:sp>
          <p:nvSpPr>
            <p:cNvPr id="64" name="Text Box 57"/>
            <p:cNvSpPr txBox="1">
              <a:spLocks noChangeArrowheads="1"/>
            </p:cNvSpPr>
            <p:nvPr/>
          </p:nvSpPr>
          <p:spPr bwMode="auto">
            <a:xfrm>
              <a:off x="1078" y="3181"/>
              <a:ext cx="655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감축된 </a:t>
              </a:r>
              <a:r>
                <a:rPr lang="en-US" altLang="ko-KR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Overtime</a:t>
              </a:r>
            </a:p>
          </p:txBody>
        </p:sp>
        <p:sp>
          <p:nvSpPr>
            <p:cNvPr id="65" name="Text Box 58"/>
            <p:cNvSpPr txBox="1">
              <a:spLocks noChangeArrowheads="1"/>
            </p:cNvSpPr>
            <p:nvPr/>
          </p:nvSpPr>
          <p:spPr bwMode="auto">
            <a:xfrm>
              <a:off x="1070" y="2899"/>
              <a:ext cx="40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급여삭감</a:t>
              </a:r>
            </a:p>
          </p:txBody>
        </p:sp>
        <p:sp>
          <p:nvSpPr>
            <p:cNvPr id="66" name="Text Box 59"/>
            <p:cNvSpPr txBox="1">
              <a:spLocks noChangeArrowheads="1"/>
            </p:cNvSpPr>
            <p:nvPr/>
          </p:nvSpPr>
          <p:spPr bwMode="auto">
            <a:xfrm>
              <a:off x="911" y="2981"/>
              <a:ext cx="4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생산성</a:t>
              </a:r>
            </a:p>
            <a:p>
              <a:pPr algn="l"/>
              <a:r>
                <a:rPr lang="en-US" altLang="ko-KR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Deadline</a:t>
              </a:r>
            </a:p>
          </p:txBody>
        </p:sp>
        <p:sp>
          <p:nvSpPr>
            <p:cNvPr id="67" name="Text Box 60"/>
            <p:cNvSpPr txBox="1">
              <a:spLocks noChangeArrowheads="1"/>
            </p:cNvSpPr>
            <p:nvPr/>
          </p:nvSpPr>
          <p:spPr bwMode="auto">
            <a:xfrm>
              <a:off x="1020" y="2574"/>
              <a:ext cx="57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처리한계 초과</a:t>
              </a:r>
            </a:p>
          </p:txBody>
        </p:sp>
        <p:sp>
          <p:nvSpPr>
            <p:cNvPr id="68" name="Line 61"/>
            <p:cNvSpPr>
              <a:spLocks noChangeShapeType="1"/>
            </p:cNvSpPr>
            <p:nvPr/>
          </p:nvSpPr>
          <p:spPr bwMode="auto">
            <a:xfrm>
              <a:off x="1392" y="2999"/>
              <a:ext cx="14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auto">
            <a:xfrm>
              <a:off x="2034" y="3104"/>
              <a:ext cx="57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증가된 업무량</a:t>
              </a:r>
            </a:p>
          </p:txBody>
        </p:sp>
        <p:sp>
          <p:nvSpPr>
            <p:cNvPr id="70" name="Line 63"/>
            <p:cNvSpPr>
              <a:spLocks noChangeShapeType="1"/>
            </p:cNvSpPr>
            <p:nvPr/>
          </p:nvSpPr>
          <p:spPr bwMode="auto">
            <a:xfrm>
              <a:off x="2298" y="2982"/>
              <a:ext cx="43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" name="Line 64"/>
            <p:cNvSpPr>
              <a:spLocks noChangeShapeType="1"/>
            </p:cNvSpPr>
            <p:nvPr/>
          </p:nvSpPr>
          <p:spPr bwMode="auto">
            <a:xfrm flipH="1" flipV="1">
              <a:off x="2465" y="2854"/>
              <a:ext cx="159" cy="1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" name="Line 65"/>
            <p:cNvSpPr>
              <a:spLocks noChangeShapeType="1"/>
            </p:cNvSpPr>
            <p:nvPr/>
          </p:nvSpPr>
          <p:spPr bwMode="auto">
            <a:xfrm flipH="1">
              <a:off x="2391" y="2982"/>
              <a:ext cx="120" cy="1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" name="Line 66"/>
            <p:cNvSpPr>
              <a:spLocks noChangeShapeType="1"/>
            </p:cNvSpPr>
            <p:nvPr/>
          </p:nvSpPr>
          <p:spPr bwMode="auto">
            <a:xfrm>
              <a:off x="3000" y="2718"/>
              <a:ext cx="3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Line 67"/>
            <p:cNvSpPr>
              <a:spLocks noChangeShapeType="1"/>
            </p:cNvSpPr>
            <p:nvPr/>
          </p:nvSpPr>
          <p:spPr bwMode="auto">
            <a:xfrm flipV="1">
              <a:off x="3233" y="2589"/>
              <a:ext cx="139" cy="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" name="Text Box 68"/>
            <p:cNvSpPr txBox="1">
              <a:spLocks noChangeArrowheads="1"/>
            </p:cNvSpPr>
            <p:nvPr/>
          </p:nvSpPr>
          <p:spPr bwMode="auto">
            <a:xfrm>
              <a:off x="3175" y="2413"/>
              <a:ext cx="8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감사의 좀더 타이트한</a:t>
              </a:r>
            </a:p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관리요청</a:t>
              </a:r>
            </a:p>
          </p:txBody>
        </p:sp>
        <p:sp>
          <p:nvSpPr>
            <p:cNvPr id="76" name="Text Box 69"/>
            <p:cNvSpPr txBox="1">
              <a:spLocks noChangeArrowheads="1"/>
            </p:cNvSpPr>
            <p:nvPr/>
          </p:nvSpPr>
          <p:spPr bwMode="auto">
            <a:xfrm>
              <a:off x="3392" y="2624"/>
              <a:ext cx="54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중앙집권화된</a:t>
              </a:r>
            </a:p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지불권한</a:t>
              </a:r>
            </a:p>
          </p:txBody>
        </p:sp>
        <p:sp>
          <p:nvSpPr>
            <p:cNvPr id="77" name="Text Box 70"/>
            <p:cNvSpPr txBox="1">
              <a:spLocks noChangeArrowheads="1"/>
            </p:cNvSpPr>
            <p:nvPr/>
          </p:nvSpPr>
          <p:spPr bwMode="auto">
            <a:xfrm>
              <a:off x="2927" y="2816"/>
              <a:ext cx="7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지역사무소의 주별</a:t>
              </a:r>
            </a:p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대금선불</a:t>
              </a:r>
            </a:p>
          </p:txBody>
        </p:sp>
        <p:sp>
          <p:nvSpPr>
            <p:cNvPr id="78" name="Line 71"/>
            <p:cNvSpPr>
              <a:spLocks noChangeShapeType="1"/>
            </p:cNvSpPr>
            <p:nvPr/>
          </p:nvSpPr>
          <p:spPr bwMode="auto">
            <a:xfrm flipV="1">
              <a:off x="3206" y="2725"/>
              <a:ext cx="0" cy="129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9" name="Text Box 72"/>
            <p:cNvSpPr txBox="1">
              <a:spLocks noChangeArrowheads="1"/>
            </p:cNvSpPr>
            <p:nvPr/>
          </p:nvSpPr>
          <p:spPr bwMode="auto">
            <a:xfrm>
              <a:off x="3038" y="3004"/>
              <a:ext cx="81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구매부서의 재 조직화</a:t>
              </a:r>
            </a:p>
          </p:txBody>
        </p:sp>
        <p:sp>
          <p:nvSpPr>
            <p:cNvPr id="81" name="Line 73"/>
            <p:cNvSpPr>
              <a:spLocks noChangeShapeType="1"/>
            </p:cNvSpPr>
            <p:nvPr/>
          </p:nvSpPr>
          <p:spPr bwMode="auto">
            <a:xfrm>
              <a:off x="3265" y="3196"/>
              <a:ext cx="46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" name="Line 74"/>
            <p:cNvSpPr>
              <a:spLocks noChangeShapeType="1"/>
            </p:cNvSpPr>
            <p:nvPr/>
          </p:nvSpPr>
          <p:spPr bwMode="auto">
            <a:xfrm flipH="1" flipV="1">
              <a:off x="3404" y="3111"/>
              <a:ext cx="67" cy="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3" name="Text Box 75"/>
            <p:cNvSpPr txBox="1">
              <a:spLocks noChangeArrowheads="1"/>
            </p:cNvSpPr>
            <p:nvPr/>
          </p:nvSpPr>
          <p:spPr bwMode="auto">
            <a:xfrm>
              <a:off x="2824" y="3112"/>
              <a:ext cx="40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구매주문</a:t>
              </a:r>
            </a:p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누락</a:t>
              </a:r>
            </a:p>
          </p:txBody>
        </p:sp>
        <p:sp>
          <p:nvSpPr>
            <p:cNvPr id="84" name="Line 76"/>
            <p:cNvSpPr>
              <a:spLocks noChangeShapeType="1"/>
            </p:cNvSpPr>
            <p:nvPr/>
          </p:nvSpPr>
          <p:spPr bwMode="auto">
            <a:xfrm>
              <a:off x="3939" y="2916"/>
              <a:ext cx="55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5" name="Line 77"/>
            <p:cNvSpPr>
              <a:spLocks noChangeShapeType="1"/>
            </p:cNvSpPr>
            <p:nvPr/>
          </p:nvSpPr>
          <p:spPr bwMode="auto">
            <a:xfrm flipV="1">
              <a:off x="4079" y="2787"/>
              <a:ext cx="139" cy="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6" name="Text Box 78"/>
            <p:cNvSpPr txBox="1">
              <a:spLocks noChangeArrowheads="1"/>
            </p:cNvSpPr>
            <p:nvPr/>
          </p:nvSpPr>
          <p:spPr bwMode="auto">
            <a:xfrm>
              <a:off x="4032" y="2676"/>
              <a:ext cx="47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수작업 </a:t>
              </a:r>
              <a:r>
                <a:rPr lang="en-US" altLang="ko-KR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File</a:t>
              </a:r>
            </a:p>
          </p:txBody>
        </p:sp>
        <p:sp>
          <p:nvSpPr>
            <p:cNvPr id="87" name="Line 79"/>
            <p:cNvSpPr>
              <a:spLocks noChangeShapeType="1"/>
            </p:cNvSpPr>
            <p:nvPr/>
          </p:nvSpPr>
          <p:spPr bwMode="auto">
            <a:xfrm flipV="1">
              <a:off x="4358" y="2787"/>
              <a:ext cx="139" cy="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8" name="Text Box 80"/>
            <p:cNvSpPr txBox="1">
              <a:spLocks noChangeArrowheads="1"/>
            </p:cNvSpPr>
            <p:nvPr/>
          </p:nvSpPr>
          <p:spPr bwMode="auto">
            <a:xfrm>
              <a:off x="4428" y="2681"/>
              <a:ext cx="50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복잡한 공간</a:t>
              </a:r>
            </a:p>
          </p:txBody>
        </p:sp>
        <p:sp>
          <p:nvSpPr>
            <p:cNvPr id="89" name="Line 81"/>
            <p:cNvSpPr>
              <a:spLocks noChangeShapeType="1"/>
            </p:cNvSpPr>
            <p:nvPr/>
          </p:nvSpPr>
          <p:spPr bwMode="auto">
            <a:xfrm>
              <a:off x="4201" y="2908"/>
              <a:ext cx="199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" name="Line 82"/>
            <p:cNvSpPr>
              <a:spLocks noChangeShapeType="1"/>
            </p:cNvSpPr>
            <p:nvPr/>
          </p:nvSpPr>
          <p:spPr bwMode="auto">
            <a:xfrm>
              <a:off x="4102" y="3010"/>
              <a:ext cx="1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1" name="Text Box 83"/>
            <p:cNvSpPr txBox="1">
              <a:spLocks noChangeArrowheads="1"/>
            </p:cNvSpPr>
            <p:nvPr/>
          </p:nvSpPr>
          <p:spPr bwMode="auto">
            <a:xfrm>
              <a:off x="4149" y="3095"/>
              <a:ext cx="64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한계없는 관리자</a:t>
              </a:r>
            </a:p>
          </p:txBody>
        </p:sp>
        <p:sp>
          <p:nvSpPr>
            <p:cNvPr id="92" name="Text Box 84"/>
            <p:cNvSpPr txBox="1">
              <a:spLocks noChangeArrowheads="1"/>
            </p:cNvSpPr>
            <p:nvPr/>
          </p:nvSpPr>
          <p:spPr bwMode="auto">
            <a:xfrm>
              <a:off x="4474" y="2857"/>
              <a:ext cx="404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문서누락</a:t>
              </a:r>
            </a:p>
          </p:txBody>
        </p:sp>
        <p:sp>
          <p:nvSpPr>
            <p:cNvPr id="93" name="Text Box 85"/>
            <p:cNvSpPr txBox="1">
              <a:spLocks noChangeArrowheads="1"/>
            </p:cNvSpPr>
            <p:nvPr/>
          </p:nvSpPr>
          <p:spPr bwMode="auto">
            <a:xfrm>
              <a:off x="3834" y="2958"/>
              <a:ext cx="33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사임됨</a:t>
              </a:r>
            </a:p>
          </p:txBody>
        </p:sp>
        <p:sp>
          <p:nvSpPr>
            <p:cNvPr id="94" name="Text Box 86"/>
            <p:cNvSpPr txBox="1">
              <a:spLocks noChangeArrowheads="1"/>
            </p:cNvSpPr>
            <p:nvPr/>
          </p:nvSpPr>
          <p:spPr bwMode="auto">
            <a:xfrm>
              <a:off x="4156" y="1833"/>
              <a:ext cx="620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우편물 분실 및 </a:t>
              </a:r>
            </a:p>
            <a:p>
              <a:pPr algn="l"/>
              <a:r>
                <a:rPr lang="ko-KR" altLang="en-US" sz="900" b="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잘못된 발송</a:t>
              </a:r>
            </a:p>
          </p:txBody>
        </p:sp>
        <p:grpSp>
          <p:nvGrpSpPr>
            <p:cNvPr id="95" name="Group 87"/>
            <p:cNvGrpSpPr>
              <a:grpSpLocks/>
            </p:cNvGrpSpPr>
            <p:nvPr/>
          </p:nvGrpSpPr>
          <p:grpSpPr bwMode="auto">
            <a:xfrm>
              <a:off x="513" y="2022"/>
              <a:ext cx="475" cy="886"/>
              <a:chOff x="279" y="1911"/>
              <a:chExt cx="816" cy="1223"/>
            </a:xfrm>
          </p:grpSpPr>
          <p:sp>
            <p:nvSpPr>
              <p:cNvPr id="110" name="Freeform 88"/>
              <p:cNvSpPr>
                <a:spLocks/>
              </p:cNvSpPr>
              <p:nvPr/>
            </p:nvSpPr>
            <p:spPr bwMode="auto">
              <a:xfrm>
                <a:off x="279" y="1911"/>
                <a:ext cx="816" cy="1223"/>
              </a:xfrm>
              <a:custGeom>
                <a:avLst/>
                <a:gdLst>
                  <a:gd name="T0" fmla="*/ 965 w 980"/>
                  <a:gd name="T1" fmla="*/ 421 h 1516"/>
                  <a:gd name="T2" fmla="*/ 820 w 980"/>
                  <a:gd name="T3" fmla="*/ 353 h 1516"/>
                  <a:gd name="T4" fmla="*/ 622 w 980"/>
                  <a:gd name="T5" fmla="*/ 203 h 1516"/>
                  <a:gd name="T6" fmla="*/ 430 w 980"/>
                  <a:gd name="T7" fmla="*/ 78 h 1516"/>
                  <a:gd name="T8" fmla="*/ 285 w 980"/>
                  <a:gd name="T9" fmla="*/ 21 h 1516"/>
                  <a:gd name="T10" fmla="*/ 119 w 980"/>
                  <a:gd name="T11" fmla="*/ 0 h 1516"/>
                  <a:gd name="T12" fmla="*/ 67 w 980"/>
                  <a:gd name="T13" fmla="*/ 26 h 1516"/>
                  <a:gd name="T14" fmla="*/ 52 w 980"/>
                  <a:gd name="T15" fmla="*/ 68 h 1516"/>
                  <a:gd name="T16" fmla="*/ 52 w 980"/>
                  <a:gd name="T17" fmla="*/ 115 h 1516"/>
                  <a:gd name="T18" fmla="*/ 57 w 980"/>
                  <a:gd name="T19" fmla="*/ 166 h 1516"/>
                  <a:gd name="T20" fmla="*/ 36 w 980"/>
                  <a:gd name="T21" fmla="*/ 239 h 1516"/>
                  <a:gd name="T22" fmla="*/ 10 w 980"/>
                  <a:gd name="T23" fmla="*/ 369 h 1516"/>
                  <a:gd name="T24" fmla="*/ 0 w 980"/>
                  <a:gd name="T25" fmla="*/ 550 h 1516"/>
                  <a:gd name="T26" fmla="*/ 10 w 980"/>
                  <a:gd name="T27" fmla="*/ 717 h 1516"/>
                  <a:gd name="T28" fmla="*/ 67 w 980"/>
                  <a:gd name="T29" fmla="*/ 924 h 1516"/>
                  <a:gd name="T30" fmla="*/ 150 w 980"/>
                  <a:gd name="T31" fmla="*/ 1095 h 1516"/>
                  <a:gd name="T32" fmla="*/ 228 w 980"/>
                  <a:gd name="T33" fmla="*/ 1230 h 1516"/>
                  <a:gd name="T34" fmla="*/ 337 w 980"/>
                  <a:gd name="T35" fmla="*/ 1391 h 1516"/>
                  <a:gd name="T36" fmla="*/ 394 w 980"/>
                  <a:gd name="T37" fmla="*/ 1495 h 1516"/>
                  <a:gd name="T38" fmla="*/ 425 w 980"/>
                  <a:gd name="T39" fmla="*/ 1516 h 1516"/>
                  <a:gd name="T40" fmla="*/ 581 w 980"/>
                  <a:gd name="T41" fmla="*/ 1396 h 1516"/>
                  <a:gd name="T42" fmla="*/ 731 w 980"/>
                  <a:gd name="T43" fmla="*/ 1267 h 1516"/>
                  <a:gd name="T44" fmla="*/ 825 w 980"/>
                  <a:gd name="T45" fmla="*/ 1106 h 1516"/>
                  <a:gd name="T46" fmla="*/ 887 w 980"/>
                  <a:gd name="T47" fmla="*/ 960 h 1516"/>
                  <a:gd name="T48" fmla="*/ 955 w 980"/>
                  <a:gd name="T49" fmla="*/ 867 h 1516"/>
                  <a:gd name="T50" fmla="*/ 980 w 980"/>
                  <a:gd name="T51" fmla="*/ 846 h 1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80" h="1516">
                    <a:moveTo>
                      <a:pt x="965" y="421"/>
                    </a:moveTo>
                    <a:lnTo>
                      <a:pt x="820" y="353"/>
                    </a:lnTo>
                    <a:lnTo>
                      <a:pt x="622" y="203"/>
                    </a:lnTo>
                    <a:lnTo>
                      <a:pt x="430" y="78"/>
                    </a:lnTo>
                    <a:lnTo>
                      <a:pt x="285" y="21"/>
                    </a:lnTo>
                    <a:lnTo>
                      <a:pt x="119" y="0"/>
                    </a:lnTo>
                    <a:lnTo>
                      <a:pt x="67" y="26"/>
                    </a:lnTo>
                    <a:lnTo>
                      <a:pt x="52" y="68"/>
                    </a:lnTo>
                    <a:lnTo>
                      <a:pt x="52" y="115"/>
                    </a:lnTo>
                    <a:lnTo>
                      <a:pt x="57" y="166"/>
                    </a:lnTo>
                    <a:lnTo>
                      <a:pt x="36" y="239"/>
                    </a:lnTo>
                    <a:lnTo>
                      <a:pt x="10" y="369"/>
                    </a:lnTo>
                    <a:lnTo>
                      <a:pt x="0" y="550"/>
                    </a:lnTo>
                    <a:lnTo>
                      <a:pt x="10" y="717"/>
                    </a:lnTo>
                    <a:lnTo>
                      <a:pt x="67" y="924"/>
                    </a:lnTo>
                    <a:lnTo>
                      <a:pt x="150" y="1095"/>
                    </a:lnTo>
                    <a:lnTo>
                      <a:pt x="228" y="1230"/>
                    </a:lnTo>
                    <a:lnTo>
                      <a:pt x="337" y="1391"/>
                    </a:lnTo>
                    <a:lnTo>
                      <a:pt x="394" y="1495"/>
                    </a:lnTo>
                    <a:lnTo>
                      <a:pt x="425" y="1516"/>
                    </a:lnTo>
                    <a:lnTo>
                      <a:pt x="581" y="1396"/>
                    </a:lnTo>
                    <a:lnTo>
                      <a:pt x="731" y="1267"/>
                    </a:lnTo>
                    <a:lnTo>
                      <a:pt x="825" y="1106"/>
                    </a:lnTo>
                    <a:lnTo>
                      <a:pt x="887" y="960"/>
                    </a:lnTo>
                    <a:lnTo>
                      <a:pt x="955" y="867"/>
                    </a:lnTo>
                    <a:lnTo>
                      <a:pt x="980" y="846"/>
                    </a:lnTo>
                  </a:path>
                </a:pathLst>
              </a:custGeom>
              <a:gradFill rotWithShape="0">
                <a:gsLst>
                  <a:gs pos="0">
                    <a:srgbClr val="68748C"/>
                  </a:gs>
                  <a:gs pos="100000">
                    <a:srgbClr val="FFFFFF"/>
                  </a:gs>
                </a:gsLst>
                <a:lin ang="0" scaled="1"/>
              </a:gradFill>
              <a:ln w="12700" cap="flat" cmpd="sng">
                <a:solidFill>
                  <a:srgbClr val="4B5673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89"/>
              <p:cNvSpPr>
                <a:spLocks/>
              </p:cNvSpPr>
              <p:nvPr/>
            </p:nvSpPr>
            <p:spPr bwMode="auto">
              <a:xfrm>
                <a:off x="352" y="1924"/>
                <a:ext cx="567" cy="271"/>
              </a:xfrm>
              <a:custGeom>
                <a:avLst/>
                <a:gdLst>
                  <a:gd name="T0" fmla="*/ 681 w 681"/>
                  <a:gd name="T1" fmla="*/ 336 h 336"/>
                  <a:gd name="T2" fmla="*/ 477 w 681"/>
                  <a:gd name="T3" fmla="*/ 182 h 336"/>
                  <a:gd name="T4" fmla="*/ 0 w 681"/>
                  <a:gd name="T5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1" h="336">
                    <a:moveTo>
                      <a:pt x="681" y="336"/>
                    </a:moveTo>
                    <a:cubicBezTo>
                      <a:pt x="635" y="287"/>
                      <a:pt x="590" y="238"/>
                      <a:pt x="477" y="182"/>
                    </a:cubicBezTo>
                    <a:cubicBezTo>
                      <a:pt x="364" y="126"/>
                      <a:pt x="182" y="63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rgbClr val="CCD8E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90"/>
              <p:cNvSpPr>
                <a:spLocks/>
              </p:cNvSpPr>
              <p:nvPr/>
            </p:nvSpPr>
            <p:spPr bwMode="auto">
              <a:xfrm>
                <a:off x="326" y="2041"/>
                <a:ext cx="553" cy="193"/>
              </a:xfrm>
              <a:custGeom>
                <a:avLst/>
                <a:gdLst>
                  <a:gd name="T0" fmla="*/ 664 w 664"/>
                  <a:gd name="T1" fmla="*/ 239 h 239"/>
                  <a:gd name="T2" fmla="*/ 430 w 664"/>
                  <a:gd name="T3" fmla="*/ 89 h 239"/>
                  <a:gd name="T4" fmla="*/ 0 w 664"/>
                  <a:gd name="T5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4" h="239">
                    <a:moveTo>
                      <a:pt x="664" y="239"/>
                    </a:moveTo>
                    <a:cubicBezTo>
                      <a:pt x="602" y="184"/>
                      <a:pt x="541" y="129"/>
                      <a:pt x="430" y="89"/>
                    </a:cubicBezTo>
                    <a:cubicBezTo>
                      <a:pt x="319" y="49"/>
                      <a:pt x="159" y="24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rgbClr val="CCD8E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91"/>
              <p:cNvSpPr>
                <a:spLocks/>
              </p:cNvSpPr>
              <p:nvPr/>
            </p:nvSpPr>
            <p:spPr bwMode="auto">
              <a:xfrm>
                <a:off x="296" y="2130"/>
                <a:ext cx="583" cy="142"/>
              </a:xfrm>
              <a:custGeom>
                <a:avLst/>
                <a:gdLst>
                  <a:gd name="T0" fmla="*/ 701 w 701"/>
                  <a:gd name="T1" fmla="*/ 176 h 176"/>
                  <a:gd name="T2" fmla="*/ 364 w 701"/>
                  <a:gd name="T3" fmla="*/ 29 h 176"/>
                  <a:gd name="T4" fmla="*/ 0 w 701"/>
                  <a:gd name="T5" fmla="*/ 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1" h="176">
                    <a:moveTo>
                      <a:pt x="701" y="176"/>
                    </a:moveTo>
                    <a:cubicBezTo>
                      <a:pt x="591" y="117"/>
                      <a:pt x="481" y="58"/>
                      <a:pt x="364" y="29"/>
                    </a:cubicBezTo>
                    <a:cubicBezTo>
                      <a:pt x="247" y="0"/>
                      <a:pt x="123" y="1"/>
                      <a:pt x="0" y="3"/>
                    </a:cubicBezTo>
                  </a:path>
                </a:pathLst>
              </a:custGeom>
              <a:noFill/>
              <a:ln w="12700" cap="flat" cmpd="sng">
                <a:solidFill>
                  <a:srgbClr val="CCD8E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92"/>
              <p:cNvSpPr>
                <a:spLocks/>
              </p:cNvSpPr>
              <p:nvPr/>
            </p:nvSpPr>
            <p:spPr bwMode="auto">
              <a:xfrm>
                <a:off x="283" y="2231"/>
                <a:ext cx="556" cy="80"/>
              </a:xfrm>
              <a:custGeom>
                <a:avLst/>
                <a:gdLst>
                  <a:gd name="T0" fmla="*/ 668 w 668"/>
                  <a:gd name="T1" fmla="*/ 99 h 99"/>
                  <a:gd name="T2" fmla="*/ 363 w 668"/>
                  <a:gd name="T3" fmla="*/ 13 h 99"/>
                  <a:gd name="T4" fmla="*/ 0 w 668"/>
                  <a:gd name="T5" fmla="*/ 1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8" h="99">
                    <a:moveTo>
                      <a:pt x="668" y="99"/>
                    </a:moveTo>
                    <a:cubicBezTo>
                      <a:pt x="571" y="62"/>
                      <a:pt x="474" y="26"/>
                      <a:pt x="363" y="13"/>
                    </a:cubicBezTo>
                    <a:cubicBezTo>
                      <a:pt x="252" y="0"/>
                      <a:pt x="126" y="9"/>
                      <a:pt x="0" y="19"/>
                    </a:cubicBezTo>
                  </a:path>
                </a:pathLst>
              </a:custGeom>
              <a:noFill/>
              <a:ln w="12700" cap="flat" cmpd="sng">
                <a:solidFill>
                  <a:srgbClr val="CCD8E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93"/>
              <p:cNvSpPr>
                <a:spLocks/>
              </p:cNvSpPr>
              <p:nvPr/>
            </p:nvSpPr>
            <p:spPr bwMode="auto">
              <a:xfrm>
                <a:off x="279" y="2350"/>
                <a:ext cx="579" cy="39"/>
              </a:xfrm>
              <a:custGeom>
                <a:avLst/>
                <a:gdLst>
                  <a:gd name="T0" fmla="*/ 673 w 695"/>
                  <a:gd name="T1" fmla="*/ 0 h 48"/>
                  <a:gd name="T2" fmla="*/ 695 w 695"/>
                  <a:gd name="T3" fmla="*/ 22 h 48"/>
                  <a:gd name="T4" fmla="*/ 327 w 695"/>
                  <a:gd name="T5" fmla="*/ 17 h 48"/>
                  <a:gd name="T6" fmla="*/ 0 w 695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5" h="48">
                    <a:moveTo>
                      <a:pt x="673" y="0"/>
                    </a:moveTo>
                    <a:lnTo>
                      <a:pt x="695" y="22"/>
                    </a:lnTo>
                    <a:cubicBezTo>
                      <a:pt x="637" y="25"/>
                      <a:pt x="443" y="13"/>
                      <a:pt x="327" y="17"/>
                    </a:cubicBezTo>
                    <a:cubicBezTo>
                      <a:pt x="211" y="21"/>
                      <a:pt x="105" y="34"/>
                      <a:pt x="0" y="48"/>
                    </a:cubicBezTo>
                  </a:path>
                </a:pathLst>
              </a:custGeom>
              <a:noFill/>
              <a:ln w="12700" cap="flat" cmpd="sng">
                <a:solidFill>
                  <a:srgbClr val="CCD8E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94"/>
              <p:cNvSpPr>
                <a:spLocks/>
              </p:cNvSpPr>
              <p:nvPr/>
            </p:nvSpPr>
            <p:spPr bwMode="auto">
              <a:xfrm>
                <a:off x="301" y="2466"/>
                <a:ext cx="538" cy="82"/>
              </a:xfrm>
              <a:custGeom>
                <a:avLst/>
                <a:gdLst>
                  <a:gd name="T0" fmla="*/ 647 w 647"/>
                  <a:gd name="T1" fmla="*/ 0 h 101"/>
                  <a:gd name="T2" fmla="*/ 280 w 647"/>
                  <a:gd name="T3" fmla="*/ 39 h 101"/>
                  <a:gd name="T4" fmla="*/ 0 w 647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7" h="101">
                    <a:moveTo>
                      <a:pt x="647" y="0"/>
                    </a:moveTo>
                    <a:cubicBezTo>
                      <a:pt x="517" y="11"/>
                      <a:pt x="388" y="22"/>
                      <a:pt x="280" y="39"/>
                    </a:cubicBezTo>
                    <a:cubicBezTo>
                      <a:pt x="172" y="56"/>
                      <a:pt x="86" y="78"/>
                      <a:pt x="0" y="101"/>
                    </a:cubicBezTo>
                  </a:path>
                </a:pathLst>
              </a:custGeom>
              <a:noFill/>
              <a:ln w="12700" cap="flat" cmpd="sng">
                <a:solidFill>
                  <a:srgbClr val="CCD8E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95"/>
              <p:cNvSpPr>
                <a:spLocks/>
              </p:cNvSpPr>
              <p:nvPr/>
            </p:nvSpPr>
            <p:spPr bwMode="auto">
              <a:xfrm>
                <a:off x="356" y="2543"/>
                <a:ext cx="483" cy="163"/>
              </a:xfrm>
              <a:custGeom>
                <a:avLst/>
                <a:gdLst>
                  <a:gd name="T0" fmla="*/ 580 w 580"/>
                  <a:gd name="T1" fmla="*/ 0 h 202"/>
                  <a:gd name="T2" fmla="*/ 249 w 580"/>
                  <a:gd name="T3" fmla="*/ 88 h 202"/>
                  <a:gd name="T4" fmla="*/ 0 w 580"/>
                  <a:gd name="T5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0" h="202">
                    <a:moveTo>
                      <a:pt x="580" y="0"/>
                    </a:moveTo>
                    <a:cubicBezTo>
                      <a:pt x="463" y="27"/>
                      <a:pt x="346" y="54"/>
                      <a:pt x="249" y="88"/>
                    </a:cubicBezTo>
                    <a:cubicBezTo>
                      <a:pt x="152" y="122"/>
                      <a:pt x="76" y="162"/>
                      <a:pt x="0" y="202"/>
                    </a:cubicBezTo>
                  </a:path>
                </a:pathLst>
              </a:custGeom>
              <a:noFill/>
              <a:ln w="12700" cap="flat" cmpd="sng">
                <a:solidFill>
                  <a:srgbClr val="CCD8E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96"/>
              <p:cNvSpPr>
                <a:spLocks/>
              </p:cNvSpPr>
              <p:nvPr/>
            </p:nvSpPr>
            <p:spPr bwMode="auto">
              <a:xfrm>
                <a:off x="443" y="2582"/>
                <a:ext cx="436" cy="288"/>
              </a:xfrm>
              <a:custGeom>
                <a:avLst/>
                <a:gdLst>
                  <a:gd name="T0" fmla="*/ 524 w 524"/>
                  <a:gd name="T1" fmla="*/ 0 h 357"/>
                  <a:gd name="T2" fmla="*/ 213 w 524"/>
                  <a:gd name="T3" fmla="*/ 201 h 357"/>
                  <a:gd name="T4" fmla="*/ 0 w 524"/>
                  <a:gd name="T5" fmla="*/ 35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4" h="357">
                    <a:moveTo>
                      <a:pt x="524" y="0"/>
                    </a:moveTo>
                    <a:cubicBezTo>
                      <a:pt x="412" y="70"/>
                      <a:pt x="300" y="141"/>
                      <a:pt x="213" y="201"/>
                    </a:cubicBezTo>
                    <a:cubicBezTo>
                      <a:pt x="126" y="261"/>
                      <a:pt x="63" y="309"/>
                      <a:pt x="0" y="357"/>
                    </a:cubicBezTo>
                  </a:path>
                </a:pathLst>
              </a:custGeom>
              <a:noFill/>
              <a:ln w="12700" cap="flat" cmpd="sng">
                <a:solidFill>
                  <a:srgbClr val="CCD8E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97"/>
              <p:cNvSpPr>
                <a:spLocks/>
              </p:cNvSpPr>
              <p:nvPr/>
            </p:nvSpPr>
            <p:spPr bwMode="auto">
              <a:xfrm>
                <a:off x="542" y="2621"/>
                <a:ext cx="377" cy="379"/>
              </a:xfrm>
              <a:custGeom>
                <a:avLst/>
                <a:gdLst>
                  <a:gd name="T0" fmla="*/ 453 w 453"/>
                  <a:gd name="T1" fmla="*/ 0 h 470"/>
                  <a:gd name="T2" fmla="*/ 244 w 453"/>
                  <a:gd name="T3" fmla="*/ 262 h 470"/>
                  <a:gd name="T4" fmla="*/ 0 w 453"/>
                  <a:gd name="T5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470">
                    <a:moveTo>
                      <a:pt x="453" y="0"/>
                    </a:moveTo>
                    <a:cubicBezTo>
                      <a:pt x="386" y="92"/>
                      <a:pt x="319" y="184"/>
                      <a:pt x="244" y="262"/>
                    </a:cubicBezTo>
                    <a:cubicBezTo>
                      <a:pt x="169" y="340"/>
                      <a:pt x="84" y="405"/>
                      <a:pt x="0" y="470"/>
                    </a:cubicBezTo>
                  </a:path>
                </a:pathLst>
              </a:custGeom>
              <a:noFill/>
              <a:ln w="12700" cap="flat" cmpd="sng">
                <a:solidFill>
                  <a:srgbClr val="CCD8E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98"/>
              <p:cNvSpPr>
                <a:spLocks/>
              </p:cNvSpPr>
              <p:nvPr/>
            </p:nvSpPr>
            <p:spPr bwMode="auto">
              <a:xfrm>
                <a:off x="763" y="2660"/>
                <a:ext cx="236" cy="365"/>
              </a:xfrm>
              <a:custGeom>
                <a:avLst/>
                <a:gdLst>
                  <a:gd name="T0" fmla="*/ 284 w 284"/>
                  <a:gd name="T1" fmla="*/ 0 h 453"/>
                  <a:gd name="T2" fmla="*/ 192 w 284"/>
                  <a:gd name="T3" fmla="*/ 193 h 453"/>
                  <a:gd name="T4" fmla="*/ 0 w 284"/>
                  <a:gd name="T5" fmla="*/ 45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4" h="453">
                    <a:moveTo>
                      <a:pt x="284" y="0"/>
                    </a:moveTo>
                    <a:cubicBezTo>
                      <a:pt x="261" y="59"/>
                      <a:pt x="239" y="118"/>
                      <a:pt x="192" y="193"/>
                    </a:cubicBezTo>
                    <a:cubicBezTo>
                      <a:pt x="145" y="268"/>
                      <a:pt x="72" y="360"/>
                      <a:pt x="0" y="453"/>
                    </a:cubicBezTo>
                  </a:path>
                </a:pathLst>
              </a:custGeom>
              <a:noFill/>
              <a:ln w="12700" cap="flat" cmpd="sng">
                <a:solidFill>
                  <a:srgbClr val="CCD8E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99"/>
              <p:cNvSpPr>
                <a:spLocks/>
              </p:cNvSpPr>
              <p:nvPr/>
            </p:nvSpPr>
            <p:spPr bwMode="auto">
              <a:xfrm>
                <a:off x="854" y="2192"/>
                <a:ext cx="224" cy="464"/>
              </a:xfrm>
              <a:custGeom>
                <a:avLst/>
                <a:gdLst>
                  <a:gd name="T0" fmla="*/ 114 w 270"/>
                  <a:gd name="T1" fmla="*/ 0 h 576"/>
                  <a:gd name="T2" fmla="*/ 47 w 270"/>
                  <a:gd name="T3" fmla="*/ 31 h 576"/>
                  <a:gd name="T4" fmla="*/ 5 w 270"/>
                  <a:gd name="T5" fmla="*/ 109 h 576"/>
                  <a:gd name="T6" fmla="*/ 0 w 270"/>
                  <a:gd name="T7" fmla="*/ 202 h 576"/>
                  <a:gd name="T8" fmla="*/ 10 w 270"/>
                  <a:gd name="T9" fmla="*/ 275 h 576"/>
                  <a:gd name="T10" fmla="*/ 10 w 270"/>
                  <a:gd name="T11" fmla="*/ 358 h 576"/>
                  <a:gd name="T12" fmla="*/ 5 w 270"/>
                  <a:gd name="T13" fmla="*/ 436 h 576"/>
                  <a:gd name="T14" fmla="*/ 31 w 270"/>
                  <a:gd name="T15" fmla="*/ 519 h 576"/>
                  <a:gd name="T16" fmla="*/ 67 w 270"/>
                  <a:gd name="T17" fmla="*/ 550 h 576"/>
                  <a:gd name="T18" fmla="*/ 150 w 270"/>
                  <a:gd name="T19" fmla="*/ 576 h 576"/>
                  <a:gd name="T20" fmla="*/ 228 w 270"/>
                  <a:gd name="T21" fmla="*/ 550 h 576"/>
                  <a:gd name="T22" fmla="*/ 270 w 270"/>
                  <a:gd name="T23" fmla="*/ 514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0" h="576">
                    <a:moveTo>
                      <a:pt x="114" y="0"/>
                    </a:moveTo>
                    <a:lnTo>
                      <a:pt x="47" y="31"/>
                    </a:lnTo>
                    <a:lnTo>
                      <a:pt x="5" y="109"/>
                    </a:lnTo>
                    <a:lnTo>
                      <a:pt x="0" y="202"/>
                    </a:lnTo>
                    <a:lnTo>
                      <a:pt x="10" y="275"/>
                    </a:lnTo>
                    <a:lnTo>
                      <a:pt x="10" y="358"/>
                    </a:lnTo>
                    <a:lnTo>
                      <a:pt x="5" y="436"/>
                    </a:lnTo>
                    <a:lnTo>
                      <a:pt x="31" y="519"/>
                    </a:lnTo>
                    <a:lnTo>
                      <a:pt x="67" y="550"/>
                    </a:lnTo>
                    <a:lnTo>
                      <a:pt x="150" y="576"/>
                    </a:lnTo>
                    <a:lnTo>
                      <a:pt x="228" y="550"/>
                    </a:lnTo>
                    <a:lnTo>
                      <a:pt x="270" y="514"/>
                    </a:lnTo>
                  </a:path>
                </a:pathLst>
              </a:custGeom>
              <a:noFill/>
              <a:ln w="12700" cap="flat" cmpd="sng">
                <a:solidFill>
                  <a:srgbClr val="5B648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6" name="Group 100"/>
            <p:cNvGrpSpPr>
              <a:grpSpLocks/>
            </p:cNvGrpSpPr>
            <p:nvPr/>
          </p:nvGrpSpPr>
          <p:grpSpPr bwMode="auto">
            <a:xfrm>
              <a:off x="4859" y="1881"/>
              <a:ext cx="771" cy="1043"/>
              <a:chOff x="5126" y="1762"/>
              <a:chExt cx="922" cy="1270"/>
            </a:xfrm>
          </p:grpSpPr>
          <p:sp>
            <p:nvSpPr>
              <p:cNvPr id="103" name="Freeform 101"/>
              <p:cNvSpPr>
                <a:spLocks/>
              </p:cNvSpPr>
              <p:nvPr/>
            </p:nvSpPr>
            <p:spPr bwMode="auto">
              <a:xfrm>
                <a:off x="5126" y="1762"/>
                <a:ext cx="922" cy="1270"/>
              </a:xfrm>
              <a:custGeom>
                <a:avLst/>
                <a:gdLst>
                  <a:gd name="T0" fmla="*/ 358 w 2039"/>
                  <a:gd name="T1" fmla="*/ 0 h 2030"/>
                  <a:gd name="T2" fmla="*/ 659 w 2039"/>
                  <a:gd name="T3" fmla="*/ 79 h 2030"/>
                  <a:gd name="T4" fmla="*/ 841 w 2039"/>
                  <a:gd name="T5" fmla="*/ 173 h 2030"/>
                  <a:gd name="T6" fmla="*/ 1074 w 2039"/>
                  <a:gd name="T7" fmla="*/ 271 h 2030"/>
                  <a:gd name="T8" fmla="*/ 1536 w 2039"/>
                  <a:gd name="T9" fmla="*/ 489 h 2030"/>
                  <a:gd name="T10" fmla="*/ 1816 w 2039"/>
                  <a:gd name="T11" fmla="*/ 645 h 2030"/>
                  <a:gd name="T12" fmla="*/ 1868 w 2039"/>
                  <a:gd name="T13" fmla="*/ 702 h 2030"/>
                  <a:gd name="T14" fmla="*/ 2039 w 2039"/>
                  <a:gd name="T15" fmla="*/ 800 h 2030"/>
                  <a:gd name="T16" fmla="*/ 2039 w 2039"/>
                  <a:gd name="T17" fmla="*/ 852 h 2030"/>
                  <a:gd name="T18" fmla="*/ 2008 w 2039"/>
                  <a:gd name="T19" fmla="*/ 904 h 2030"/>
                  <a:gd name="T20" fmla="*/ 1951 w 2039"/>
                  <a:gd name="T21" fmla="*/ 966 h 2030"/>
                  <a:gd name="T22" fmla="*/ 1910 w 2039"/>
                  <a:gd name="T23" fmla="*/ 1018 h 2030"/>
                  <a:gd name="T24" fmla="*/ 1977 w 2039"/>
                  <a:gd name="T25" fmla="*/ 1003 h 2030"/>
                  <a:gd name="T26" fmla="*/ 2008 w 2039"/>
                  <a:gd name="T27" fmla="*/ 1013 h 2030"/>
                  <a:gd name="T28" fmla="*/ 1993 w 2039"/>
                  <a:gd name="T29" fmla="*/ 1055 h 2030"/>
                  <a:gd name="T30" fmla="*/ 1961 w 2039"/>
                  <a:gd name="T31" fmla="*/ 1096 h 2030"/>
                  <a:gd name="T32" fmla="*/ 1920 w 2039"/>
                  <a:gd name="T33" fmla="*/ 1127 h 2030"/>
                  <a:gd name="T34" fmla="*/ 1889 w 2039"/>
                  <a:gd name="T35" fmla="*/ 1190 h 2030"/>
                  <a:gd name="T36" fmla="*/ 1827 w 2039"/>
                  <a:gd name="T37" fmla="*/ 1226 h 2030"/>
                  <a:gd name="T38" fmla="*/ 1733 w 2039"/>
                  <a:gd name="T39" fmla="*/ 1262 h 2030"/>
                  <a:gd name="T40" fmla="*/ 1645 w 2039"/>
                  <a:gd name="T41" fmla="*/ 1314 h 2030"/>
                  <a:gd name="T42" fmla="*/ 1484 w 2039"/>
                  <a:gd name="T43" fmla="*/ 1423 h 2030"/>
                  <a:gd name="T44" fmla="*/ 1261 w 2039"/>
                  <a:gd name="T45" fmla="*/ 1558 h 2030"/>
                  <a:gd name="T46" fmla="*/ 908 w 2039"/>
                  <a:gd name="T47" fmla="*/ 1740 h 2030"/>
                  <a:gd name="T48" fmla="*/ 550 w 2039"/>
                  <a:gd name="T49" fmla="*/ 1859 h 2030"/>
                  <a:gd name="T50" fmla="*/ 0 w 2039"/>
                  <a:gd name="T51" fmla="*/ 2030 h 2030"/>
                  <a:gd name="T52" fmla="*/ 31 w 2039"/>
                  <a:gd name="T53" fmla="*/ 1843 h 2030"/>
                  <a:gd name="T54" fmla="*/ 104 w 2039"/>
                  <a:gd name="T55" fmla="*/ 1600 h 2030"/>
                  <a:gd name="T56" fmla="*/ 228 w 2039"/>
                  <a:gd name="T57" fmla="*/ 1408 h 2030"/>
                  <a:gd name="T58" fmla="*/ 311 w 2039"/>
                  <a:gd name="T59" fmla="*/ 1262 h 2030"/>
                  <a:gd name="T60" fmla="*/ 358 w 2039"/>
                  <a:gd name="T61" fmla="*/ 1112 h 2030"/>
                  <a:gd name="T62" fmla="*/ 353 w 2039"/>
                  <a:gd name="T63" fmla="*/ 894 h 2030"/>
                  <a:gd name="T64" fmla="*/ 342 w 2039"/>
                  <a:gd name="T65" fmla="*/ 676 h 2030"/>
                  <a:gd name="T66" fmla="*/ 374 w 2039"/>
                  <a:gd name="T67" fmla="*/ 437 h 2030"/>
                  <a:gd name="T68" fmla="*/ 368 w 2039"/>
                  <a:gd name="T69" fmla="*/ 344 h 2030"/>
                  <a:gd name="T70" fmla="*/ 363 w 2039"/>
                  <a:gd name="T71" fmla="*/ 173 h 2030"/>
                  <a:gd name="T72" fmla="*/ 353 w 2039"/>
                  <a:gd name="T73" fmla="*/ 48 h 2030"/>
                  <a:gd name="T74" fmla="*/ 358 w 2039"/>
                  <a:gd name="T75" fmla="*/ 0 h 2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39" h="2030">
                    <a:moveTo>
                      <a:pt x="358" y="0"/>
                    </a:moveTo>
                    <a:lnTo>
                      <a:pt x="659" y="79"/>
                    </a:lnTo>
                    <a:lnTo>
                      <a:pt x="841" y="173"/>
                    </a:lnTo>
                    <a:lnTo>
                      <a:pt x="1074" y="271"/>
                    </a:lnTo>
                    <a:lnTo>
                      <a:pt x="1536" y="489"/>
                    </a:lnTo>
                    <a:lnTo>
                      <a:pt x="1816" y="645"/>
                    </a:lnTo>
                    <a:lnTo>
                      <a:pt x="1868" y="702"/>
                    </a:lnTo>
                    <a:lnTo>
                      <a:pt x="2039" y="800"/>
                    </a:lnTo>
                    <a:lnTo>
                      <a:pt x="2039" y="852"/>
                    </a:lnTo>
                    <a:lnTo>
                      <a:pt x="2008" y="904"/>
                    </a:lnTo>
                    <a:lnTo>
                      <a:pt x="1951" y="966"/>
                    </a:lnTo>
                    <a:lnTo>
                      <a:pt x="1910" y="1018"/>
                    </a:lnTo>
                    <a:lnTo>
                      <a:pt x="1977" y="1003"/>
                    </a:lnTo>
                    <a:lnTo>
                      <a:pt x="2008" y="1013"/>
                    </a:lnTo>
                    <a:lnTo>
                      <a:pt x="1993" y="1055"/>
                    </a:lnTo>
                    <a:lnTo>
                      <a:pt x="1961" y="1096"/>
                    </a:lnTo>
                    <a:lnTo>
                      <a:pt x="1920" y="1127"/>
                    </a:lnTo>
                    <a:lnTo>
                      <a:pt x="1889" y="1190"/>
                    </a:lnTo>
                    <a:lnTo>
                      <a:pt x="1827" y="1226"/>
                    </a:lnTo>
                    <a:lnTo>
                      <a:pt x="1733" y="1262"/>
                    </a:lnTo>
                    <a:lnTo>
                      <a:pt x="1645" y="1314"/>
                    </a:lnTo>
                    <a:lnTo>
                      <a:pt x="1484" y="1423"/>
                    </a:lnTo>
                    <a:lnTo>
                      <a:pt x="1261" y="1558"/>
                    </a:lnTo>
                    <a:lnTo>
                      <a:pt x="908" y="1740"/>
                    </a:lnTo>
                    <a:lnTo>
                      <a:pt x="550" y="1859"/>
                    </a:lnTo>
                    <a:lnTo>
                      <a:pt x="0" y="2030"/>
                    </a:lnTo>
                    <a:lnTo>
                      <a:pt x="31" y="1843"/>
                    </a:lnTo>
                    <a:lnTo>
                      <a:pt x="104" y="1600"/>
                    </a:lnTo>
                    <a:lnTo>
                      <a:pt x="228" y="1408"/>
                    </a:lnTo>
                    <a:lnTo>
                      <a:pt x="311" y="1262"/>
                    </a:lnTo>
                    <a:lnTo>
                      <a:pt x="358" y="1112"/>
                    </a:lnTo>
                    <a:lnTo>
                      <a:pt x="353" y="894"/>
                    </a:lnTo>
                    <a:lnTo>
                      <a:pt x="342" y="676"/>
                    </a:lnTo>
                    <a:lnTo>
                      <a:pt x="374" y="437"/>
                    </a:lnTo>
                    <a:lnTo>
                      <a:pt x="368" y="344"/>
                    </a:lnTo>
                    <a:lnTo>
                      <a:pt x="363" y="173"/>
                    </a:lnTo>
                    <a:lnTo>
                      <a:pt x="353" y="48"/>
                    </a:lnTo>
                    <a:lnTo>
                      <a:pt x="35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AF3F6"/>
                  </a:gs>
                  <a:gs pos="100000">
                    <a:srgbClr val="4B637D"/>
                  </a:gs>
                </a:gsLst>
                <a:lin ang="18900000" scaled="1"/>
              </a:gradFill>
              <a:ln w="12700" cap="flat" cmpd="sng">
                <a:solidFill>
                  <a:srgbClr val="4B5673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4" name="Oval 102"/>
              <p:cNvSpPr>
                <a:spLocks noChangeArrowheads="1"/>
              </p:cNvSpPr>
              <p:nvPr/>
            </p:nvSpPr>
            <p:spPr bwMode="auto">
              <a:xfrm>
                <a:off x="5521" y="2046"/>
                <a:ext cx="119" cy="109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4B567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5" name="Oval 103"/>
              <p:cNvSpPr>
                <a:spLocks noChangeArrowheads="1"/>
              </p:cNvSpPr>
              <p:nvPr/>
            </p:nvSpPr>
            <p:spPr bwMode="auto">
              <a:xfrm>
                <a:off x="5549" y="2074"/>
                <a:ext cx="63" cy="54"/>
              </a:xfrm>
              <a:prstGeom prst="ellipse">
                <a:avLst/>
              </a:prstGeom>
              <a:gradFill rotWithShape="0">
                <a:gsLst>
                  <a:gs pos="0">
                    <a:srgbClr val="000000">
                      <a:gamma/>
                      <a:tint val="45490"/>
                      <a:invGamma/>
                    </a:srgbClr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104"/>
              <p:cNvSpPr>
                <a:spLocks/>
              </p:cNvSpPr>
              <p:nvPr/>
            </p:nvSpPr>
            <p:spPr bwMode="auto">
              <a:xfrm>
                <a:off x="5175" y="1863"/>
                <a:ext cx="671" cy="909"/>
              </a:xfrm>
              <a:custGeom>
                <a:avLst/>
                <a:gdLst>
                  <a:gd name="T0" fmla="*/ 716 w 1484"/>
                  <a:gd name="T1" fmla="*/ 0 h 1453"/>
                  <a:gd name="T2" fmla="*/ 628 w 1484"/>
                  <a:gd name="T3" fmla="*/ 52 h 1453"/>
                  <a:gd name="T4" fmla="*/ 581 w 1484"/>
                  <a:gd name="T5" fmla="*/ 114 h 1453"/>
                  <a:gd name="T6" fmla="*/ 566 w 1484"/>
                  <a:gd name="T7" fmla="*/ 192 h 1453"/>
                  <a:gd name="T8" fmla="*/ 581 w 1484"/>
                  <a:gd name="T9" fmla="*/ 286 h 1453"/>
                  <a:gd name="T10" fmla="*/ 623 w 1484"/>
                  <a:gd name="T11" fmla="*/ 400 h 1453"/>
                  <a:gd name="T12" fmla="*/ 612 w 1484"/>
                  <a:gd name="T13" fmla="*/ 576 h 1453"/>
                  <a:gd name="T14" fmla="*/ 555 w 1484"/>
                  <a:gd name="T15" fmla="*/ 711 h 1453"/>
                  <a:gd name="T16" fmla="*/ 446 w 1484"/>
                  <a:gd name="T17" fmla="*/ 872 h 1453"/>
                  <a:gd name="T18" fmla="*/ 265 w 1484"/>
                  <a:gd name="T19" fmla="*/ 1168 h 1453"/>
                  <a:gd name="T20" fmla="*/ 145 w 1484"/>
                  <a:gd name="T21" fmla="*/ 1287 h 1453"/>
                  <a:gd name="T22" fmla="*/ 52 w 1484"/>
                  <a:gd name="T23" fmla="*/ 1370 h 1453"/>
                  <a:gd name="T24" fmla="*/ 0 w 1484"/>
                  <a:gd name="T25" fmla="*/ 1453 h 1453"/>
                  <a:gd name="T26" fmla="*/ 135 w 1484"/>
                  <a:gd name="T27" fmla="*/ 1334 h 1453"/>
                  <a:gd name="T28" fmla="*/ 322 w 1484"/>
                  <a:gd name="T29" fmla="*/ 1235 h 1453"/>
                  <a:gd name="T30" fmla="*/ 508 w 1484"/>
                  <a:gd name="T31" fmla="*/ 1178 h 1453"/>
                  <a:gd name="T32" fmla="*/ 695 w 1484"/>
                  <a:gd name="T33" fmla="*/ 1131 h 1453"/>
                  <a:gd name="T34" fmla="*/ 950 w 1484"/>
                  <a:gd name="T35" fmla="*/ 1069 h 1453"/>
                  <a:gd name="T36" fmla="*/ 1282 w 1484"/>
                  <a:gd name="T37" fmla="*/ 1054 h 1453"/>
                  <a:gd name="T38" fmla="*/ 1437 w 1484"/>
                  <a:gd name="T39" fmla="*/ 1022 h 1453"/>
                  <a:gd name="T40" fmla="*/ 1484 w 1484"/>
                  <a:gd name="T41" fmla="*/ 991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84" h="1453">
                    <a:moveTo>
                      <a:pt x="716" y="0"/>
                    </a:moveTo>
                    <a:lnTo>
                      <a:pt x="628" y="52"/>
                    </a:lnTo>
                    <a:lnTo>
                      <a:pt x="581" y="114"/>
                    </a:lnTo>
                    <a:lnTo>
                      <a:pt x="566" y="192"/>
                    </a:lnTo>
                    <a:lnTo>
                      <a:pt x="581" y="286"/>
                    </a:lnTo>
                    <a:lnTo>
                      <a:pt x="623" y="400"/>
                    </a:lnTo>
                    <a:lnTo>
                      <a:pt x="612" y="576"/>
                    </a:lnTo>
                    <a:lnTo>
                      <a:pt x="555" y="711"/>
                    </a:lnTo>
                    <a:lnTo>
                      <a:pt x="446" y="872"/>
                    </a:lnTo>
                    <a:lnTo>
                      <a:pt x="265" y="1168"/>
                    </a:lnTo>
                    <a:lnTo>
                      <a:pt x="145" y="1287"/>
                    </a:lnTo>
                    <a:lnTo>
                      <a:pt x="52" y="1370"/>
                    </a:lnTo>
                    <a:lnTo>
                      <a:pt x="0" y="1453"/>
                    </a:lnTo>
                    <a:lnTo>
                      <a:pt x="135" y="1334"/>
                    </a:lnTo>
                    <a:lnTo>
                      <a:pt x="322" y="1235"/>
                    </a:lnTo>
                    <a:lnTo>
                      <a:pt x="508" y="1178"/>
                    </a:lnTo>
                    <a:lnTo>
                      <a:pt x="695" y="1131"/>
                    </a:lnTo>
                    <a:lnTo>
                      <a:pt x="950" y="1069"/>
                    </a:lnTo>
                    <a:lnTo>
                      <a:pt x="1282" y="1054"/>
                    </a:lnTo>
                    <a:lnTo>
                      <a:pt x="1437" y="1022"/>
                    </a:lnTo>
                    <a:lnTo>
                      <a:pt x="1484" y="991"/>
                    </a:lnTo>
                  </a:path>
                </a:pathLst>
              </a:custGeom>
              <a:noFill/>
              <a:ln w="12700" cap="flat" cmpd="sng">
                <a:solidFill>
                  <a:srgbClr val="4B5673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105"/>
              <p:cNvSpPr>
                <a:spLocks/>
              </p:cNvSpPr>
              <p:nvPr/>
            </p:nvSpPr>
            <p:spPr bwMode="auto">
              <a:xfrm>
                <a:off x="5888" y="2208"/>
                <a:ext cx="90" cy="174"/>
              </a:xfrm>
              <a:custGeom>
                <a:avLst/>
                <a:gdLst>
                  <a:gd name="T0" fmla="*/ 198 w 198"/>
                  <a:gd name="T1" fmla="*/ 0 h 280"/>
                  <a:gd name="T2" fmla="*/ 141 w 198"/>
                  <a:gd name="T3" fmla="*/ 52 h 280"/>
                  <a:gd name="T4" fmla="*/ 94 w 198"/>
                  <a:gd name="T5" fmla="*/ 114 h 280"/>
                  <a:gd name="T6" fmla="*/ 42 w 198"/>
                  <a:gd name="T7" fmla="*/ 197 h 280"/>
                  <a:gd name="T8" fmla="*/ 0 w 198"/>
                  <a:gd name="T9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80">
                    <a:moveTo>
                      <a:pt x="198" y="0"/>
                    </a:moveTo>
                    <a:lnTo>
                      <a:pt x="141" y="52"/>
                    </a:lnTo>
                    <a:lnTo>
                      <a:pt x="94" y="114"/>
                    </a:lnTo>
                    <a:lnTo>
                      <a:pt x="42" y="197"/>
                    </a:lnTo>
                    <a:lnTo>
                      <a:pt x="0" y="280"/>
                    </a:lnTo>
                  </a:path>
                </a:pathLst>
              </a:custGeom>
              <a:noFill/>
              <a:ln w="12700" cap="flat" cmpd="sng">
                <a:solidFill>
                  <a:srgbClr val="4B5673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106"/>
              <p:cNvSpPr>
                <a:spLocks/>
              </p:cNvSpPr>
              <p:nvPr/>
            </p:nvSpPr>
            <p:spPr bwMode="auto">
              <a:xfrm>
                <a:off x="5949" y="2337"/>
                <a:ext cx="10" cy="133"/>
              </a:xfrm>
              <a:custGeom>
                <a:avLst/>
                <a:gdLst>
                  <a:gd name="T0" fmla="*/ 16 w 21"/>
                  <a:gd name="T1" fmla="*/ 0 h 213"/>
                  <a:gd name="T2" fmla="*/ 0 w 21"/>
                  <a:gd name="T3" fmla="*/ 67 h 213"/>
                  <a:gd name="T4" fmla="*/ 0 w 21"/>
                  <a:gd name="T5" fmla="*/ 155 h 213"/>
                  <a:gd name="T6" fmla="*/ 21 w 21"/>
                  <a:gd name="T7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13">
                    <a:moveTo>
                      <a:pt x="16" y="0"/>
                    </a:moveTo>
                    <a:lnTo>
                      <a:pt x="0" y="67"/>
                    </a:lnTo>
                    <a:lnTo>
                      <a:pt x="0" y="155"/>
                    </a:lnTo>
                    <a:lnTo>
                      <a:pt x="21" y="213"/>
                    </a:lnTo>
                  </a:path>
                </a:pathLst>
              </a:custGeom>
              <a:noFill/>
              <a:ln w="12700" cap="flat" cmpd="sng">
                <a:solidFill>
                  <a:srgbClr val="4B5673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107"/>
              <p:cNvSpPr>
                <a:spLocks/>
              </p:cNvSpPr>
              <p:nvPr/>
            </p:nvSpPr>
            <p:spPr bwMode="auto">
              <a:xfrm>
                <a:off x="5257" y="1854"/>
                <a:ext cx="231" cy="785"/>
              </a:xfrm>
              <a:custGeom>
                <a:avLst/>
                <a:gdLst>
                  <a:gd name="T0" fmla="*/ 508 w 508"/>
                  <a:gd name="T1" fmla="*/ 0 h 1255"/>
                  <a:gd name="T2" fmla="*/ 404 w 508"/>
                  <a:gd name="T3" fmla="*/ 72 h 1255"/>
                  <a:gd name="T4" fmla="*/ 373 w 508"/>
                  <a:gd name="T5" fmla="*/ 114 h 1255"/>
                  <a:gd name="T6" fmla="*/ 347 w 508"/>
                  <a:gd name="T7" fmla="*/ 171 h 1255"/>
                  <a:gd name="T8" fmla="*/ 285 w 508"/>
                  <a:gd name="T9" fmla="*/ 207 h 1255"/>
                  <a:gd name="T10" fmla="*/ 264 w 508"/>
                  <a:gd name="T11" fmla="*/ 269 h 1255"/>
                  <a:gd name="T12" fmla="*/ 249 w 508"/>
                  <a:gd name="T13" fmla="*/ 425 h 1255"/>
                  <a:gd name="T14" fmla="*/ 217 w 508"/>
                  <a:gd name="T15" fmla="*/ 602 h 1255"/>
                  <a:gd name="T16" fmla="*/ 181 w 508"/>
                  <a:gd name="T17" fmla="*/ 778 h 1255"/>
                  <a:gd name="T18" fmla="*/ 134 w 508"/>
                  <a:gd name="T19" fmla="*/ 882 h 1255"/>
                  <a:gd name="T20" fmla="*/ 140 w 508"/>
                  <a:gd name="T21" fmla="*/ 934 h 1255"/>
                  <a:gd name="T22" fmla="*/ 129 w 508"/>
                  <a:gd name="T23" fmla="*/ 970 h 1255"/>
                  <a:gd name="T24" fmla="*/ 88 w 508"/>
                  <a:gd name="T25" fmla="*/ 1017 h 1255"/>
                  <a:gd name="T26" fmla="*/ 77 w 508"/>
                  <a:gd name="T27" fmla="*/ 1063 h 1255"/>
                  <a:gd name="T28" fmla="*/ 67 w 508"/>
                  <a:gd name="T29" fmla="*/ 1136 h 1255"/>
                  <a:gd name="T30" fmla="*/ 46 w 508"/>
                  <a:gd name="T31" fmla="*/ 1178 h 1255"/>
                  <a:gd name="T32" fmla="*/ 0 w 508"/>
                  <a:gd name="T33" fmla="*/ 1255 h 1255"/>
                  <a:gd name="T34" fmla="*/ 41 w 508"/>
                  <a:gd name="T35" fmla="*/ 1063 h 1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8" h="1255">
                    <a:moveTo>
                      <a:pt x="508" y="0"/>
                    </a:moveTo>
                    <a:lnTo>
                      <a:pt x="404" y="72"/>
                    </a:lnTo>
                    <a:lnTo>
                      <a:pt x="373" y="114"/>
                    </a:lnTo>
                    <a:lnTo>
                      <a:pt x="347" y="171"/>
                    </a:lnTo>
                    <a:lnTo>
                      <a:pt x="285" y="207"/>
                    </a:lnTo>
                    <a:lnTo>
                      <a:pt x="264" y="269"/>
                    </a:lnTo>
                    <a:lnTo>
                      <a:pt x="249" y="425"/>
                    </a:lnTo>
                    <a:lnTo>
                      <a:pt x="217" y="602"/>
                    </a:lnTo>
                    <a:lnTo>
                      <a:pt x="181" y="778"/>
                    </a:lnTo>
                    <a:lnTo>
                      <a:pt x="134" y="882"/>
                    </a:lnTo>
                    <a:lnTo>
                      <a:pt x="140" y="934"/>
                    </a:lnTo>
                    <a:lnTo>
                      <a:pt x="129" y="970"/>
                    </a:lnTo>
                    <a:lnTo>
                      <a:pt x="88" y="1017"/>
                    </a:lnTo>
                    <a:lnTo>
                      <a:pt x="77" y="1063"/>
                    </a:lnTo>
                    <a:lnTo>
                      <a:pt x="67" y="1136"/>
                    </a:lnTo>
                    <a:lnTo>
                      <a:pt x="46" y="1178"/>
                    </a:lnTo>
                    <a:lnTo>
                      <a:pt x="0" y="1255"/>
                    </a:lnTo>
                    <a:lnTo>
                      <a:pt x="41" y="1063"/>
                    </a:lnTo>
                  </a:path>
                </a:pathLst>
              </a:custGeom>
              <a:noFill/>
              <a:ln w="12700" cap="flat" cmpd="sng">
                <a:solidFill>
                  <a:srgbClr val="4B5673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97" name="Oval 108"/>
            <p:cNvSpPr>
              <a:spLocks noChangeArrowheads="1"/>
            </p:cNvSpPr>
            <p:nvPr/>
          </p:nvSpPr>
          <p:spPr bwMode="auto">
            <a:xfrm>
              <a:off x="4703" y="877"/>
              <a:ext cx="1135" cy="90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ko-KR" altLang="en-US" sz="140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지불금액송장의</a:t>
              </a:r>
            </a:p>
            <a:p>
              <a:r>
                <a:rPr lang="ko-KR" altLang="en-US" sz="1400">
                  <a:solidFill>
                    <a:srgbClr val="000000"/>
                  </a:solidFill>
                  <a:latin typeface="굴림" charset="-127"/>
                  <a:ea typeface="굴림" charset="-127"/>
                </a:rPr>
                <a:t>지연처리</a:t>
              </a:r>
              <a:endParaRPr lang="ko-KR" altLang="en-US" sz="18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98" name="Oval 109"/>
            <p:cNvSpPr>
              <a:spLocks noChangeArrowheads="1"/>
            </p:cNvSpPr>
            <p:nvPr/>
          </p:nvSpPr>
          <p:spPr bwMode="auto">
            <a:xfrm>
              <a:off x="5379" y="1357"/>
              <a:ext cx="409" cy="36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Oval 110"/>
            <p:cNvSpPr>
              <a:spLocks noChangeArrowheads="1"/>
            </p:cNvSpPr>
            <p:nvPr/>
          </p:nvSpPr>
          <p:spPr bwMode="auto">
            <a:xfrm>
              <a:off x="5606" y="1704"/>
              <a:ext cx="227" cy="22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0" name="Oval 111"/>
            <p:cNvSpPr>
              <a:spLocks noChangeArrowheads="1"/>
            </p:cNvSpPr>
            <p:nvPr/>
          </p:nvSpPr>
          <p:spPr bwMode="auto">
            <a:xfrm>
              <a:off x="5697" y="2153"/>
              <a:ext cx="91" cy="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1" name="Oval 112"/>
            <p:cNvSpPr>
              <a:spLocks noChangeArrowheads="1"/>
            </p:cNvSpPr>
            <p:nvPr/>
          </p:nvSpPr>
          <p:spPr bwMode="auto">
            <a:xfrm>
              <a:off x="5651" y="2339"/>
              <a:ext cx="45" cy="4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" name="Oval 113"/>
            <p:cNvSpPr>
              <a:spLocks noChangeArrowheads="1"/>
            </p:cNvSpPr>
            <p:nvPr/>
          </p:nvSpPr>
          <p:spPr bwMode="auto">
            <a:xfrm>
              <a:off x="5697" y="1964"/>
              <a:ext cx="136" cy="13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 flipH="1">
            <a:off x="0" y="669196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00676" y="728430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특성요인도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065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3" y="9462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잠재원인도출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8" name="Text Box 3"/>
          <p:cNvSpPr txBox="1">
            <a:spLocks noChangeArrowheads="1"/>
          </p:cNvSpPr>
          <p:nvPr/>
        </p:nvSpPr>
        <p:spPr bwMode="auto">
          <a:xfrm>
            <a:off x="3915580" y="3493078"/>
            <a:ext cx="958893" cy="23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52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제안작업 지연</a:t>
            </a:r>
          </a:p>
        </p:txBody>
      </p:sp>
      <p:sp>
        <p:nvSpPr>
          <p:cNvPr id="449" name="Line 4"/>
          <p:cNvSpPr>
            <a:spLocks noChangeShapeType="1"/>
          </p:cNvSpPr>
          <p:nvPr/>
        </p:nvSpPr>
        <p:spPr bwMode="auto">
          <a:xfrm>
            <a:off x="3959256" y="1692293"/>
            <a:ext cx="1306913" cy="2422325"/>
          </a:xfrm>
          <a:prstGeom prst="line">
            <a:avLst/>
          </a:prstGeom>
          <a:noFill/>
          <a:ln w="19050">
            <a:solidFill>
              <a:srgbClr val="91919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0" name="Line 5"/>
          <p:cNvSpPr>
            <a:spLocks noChangeShapeType="1"/>
          </p:cNvSpPr>
          <p:nvPr/>
        </p:nvSpPr>
        <p:spPr bwMode="auto">
          <a:xfrm flipH="1">
            <a:off x="4713502" y="4114618"/>
            <a:ext cx="740809" cy="2334974"/>
          </a:xfrm>
          <a:prstGeom prst="line">
            <a:avLst/>
          </a:prstGeom>
          <a:noFill/>
          <a:ln w="19050">
            <a:solidFill>
              <a:srgbClr val="91919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1" name="Text Box 6"/>
          <p:cNvSpPr txBox="1">
            <a:spLocks noChangeArrowheads="1"/>
          </p:cNvSpPr>
          <p:nvPr/>
        </p:nvSpPr>
        <p:spPr bwMode="auto">
          <a:xfrm>
            <a:off x="3312518" y="1499112"/>
            <a:ext cx="1087505" cy="215497"/>
          </a:xfrm>
          <a:prstGeom prst="rect">
            <a:avLst/>
          </a:prstGeom>
          <a:solidFill>
            <a:srgbClr val="99CCFF"/>
          </a:solidFill>
          <a:ln w="4826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3194" tIns="17997" rIns="43194" bIns="17997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64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제안 품질 저하</a:t>
            </a:r>
          </a:p>
        </p:txBody>
      </p:sp>
      <p:sp>
        <p:nvSpPr>
          <p:cNvPr id="452" name="Line 29"/>
          <p:cNvSpPr>
            <a:spLocks noChangeShapeType="1"/>
          </p:cNvSpPr>
          <p:nvPr/>
        </p:nvSpPr>
        <p:spPr bwMode="auto">
          <a:xfrm>
            <a:off x="1315192" y="4106219"/>
            <a:ext cx="7003241" cy="0"/>
          </a:xfrm>
          <a:prstGeom prst="line">
            <a:avLst/>
          </a:prstGeom>
          <a:noFill/>
          <a:ln w="28575">
            <a:solidFill>
              <a:srgbClr val="91919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3" name="Line 30"/>
          <p:cNvSpPr>
            <a:spLocks noChangeShapeType="1"/>
          </p:cNvSpPr>
          <p:nvPr/>
        </p:nvSpPr>
        <p:spPr bwMode="auto">
          <a:xfrm>
            <a:off x="2617065" y="2248320"/>
            <a:ext cx="1614324" cy="167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4" name="Line 31"/>
          <p:cNvSpPr>
            <a:spLocks noChangeShapeType="1"/>
          </p:cNvSpPr>
          <p:nvPr/>
        </p:nvSpPr>
        <p:spPr bwMode="auto">
          <a:xfrm flipV="1">
            <a:off x="3865185" y="5354338"/>
            <a:ext cx="1154048" cy="168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5" name="Line 32"/>
          <p:cNvSpPr>
            <a:spLocks noChangeShapeType="1"/>
          </p:cNvSpPr>
          <p:nvPr/>
        </p:nvSpPr>
        <p:spPr bwMode="auto">
          <a:xfrm flipH="1" flipV="1">
            <a:off x="4221310" y="2060177"/>
            <a:ext cx="205444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6" name="Text Box 33"/>
          <p:cNvSpPr txBox="1">
            <a:spLocks noChangeArrowheads="1"/>
          </p:cNvSpPr>
          <p:nvPr/>
        </p:nvSpPr>
        <p:spPr bwMode="auto">
          <a:xfrm>
            <a:off x="4051646" y="6457991"/>
            <a:ext cx="1186892" cy="215497"/>
          </a:xfrm>
          <a:prstGeom prst="rect">
            <a:avLst/>
          </a:prstGeom>
          <a:solidFill>
            <a:srgbClr val="99CCFF"/>
          </a:solidFill>
          <a:ln w="4826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3194" tIns="17997" rIns="43194" bIns="17997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64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 VRB </a:t>
            </a:r>
            <a:r>
              <a:rPr kumimoji="0" lang="ko-KR" altLang="en-US" sz="1164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운영 미흡</a:t>
            </a:r>
          </a:p>
        </p:txBody>
      </p:sp>
      <p:grpSp>
        <p:nvGrpSpPr>
          <p:cNvPr id="457" name="Group 34"/>
          <p:cNvGrpSpPr>
            <a:grpSpLocks/>
          </p:cNvGrpSpPr>
          <p:nvPr/>
        </p:nvGrpSpPr>
        <p:grpSpPr bwMode="auto">
          <a:xfrm>
            <a:off x="4480006" y="2110572"/>
            <a:ext cx="1372426" cy="127668"/>
            <a:chOff x="2757" y="981"/>
            <a:chExt cx="882" cy="231"/>
          </a:xfrm>
        </p:grpSpPr>
        <p:sp>
          <p:nvSpPr>
            <p:cNvPr id="458" name="Line 35"/>
            <p:cNvSpPr>
              <a:spLocks noChangeShapeType="1"/>
            </p:cNvSpPr>
            <p:nvPr/>
          </p:nvSpPr>
          <p:spPr bwMode="auto">
            <a:xfrm>
              <a:off x="2757" y="981"/>
              <a:ext cx="92" cy="2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9" name="Line 36"/>
            <p:cNvSpPr>
              <a:spLocks noChangeShapeType="1"/>
            </p:cNvSpPr>
            <p:nvPr/>
          </p:nvSpPr>
          <p:spPr bwMode="auto">
            <a:xfrm>
              <a:off x="2849" y="1212"/>
              <a:ext cx="79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60" name="Group 37"/>
          <p:cNvGrpSpPr>
            <a:grpSpLocks/>
          </p:cNvGrpSpPr>
          <p:nvPr/>
        </p:nvGrpSpPr>
        <p:grpSpPr bwMode="auto">
          <a:xfrm>
            <a:off x="4691665" y="2286955"/>
            <a:ext cx="1048218" cy="194861"/>
            <a:chOff x="2984" y="1214"/>
            <a:chExt cx="818" cy="202"/>
          </a:xfrm>
        </p:grpSpPr>
        <p:sp>
          <p:nvSpPr>
            <p:cNvPr id="461" name="Line 38"/>
            <p:cNvSpPr>
              <a:spLocks noChangeShapeType="1"/>
            </p:cNvSpPr>
            <p:nvPr/>
          </p:nvSpPr>
          <p:spPr bwMode="auto">
            <a:xfrm>
              <a:off x="2984" y="121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2" name="Line 39"/>
            <p:cNvSpPr>
              <a:spLocks noChangeShapeType="1"/>
            </p:cNvSpPr>
            <p:nvPr/>
          </p:nvSpPr>
          <p:spPr bwMode="auto">
            <a:xfrm>
              <a:off x="3070" y="141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463" name="Text Box 40"/>
          <p:cNvSpPr txBox="1">
            <a:spLocks noChangeArrowheads="1"/>
          </p:cNvSpPr>
          <p:nvPr/>
        </p:nvSpPr>
        <p:spPr bwMode="auto">
          <a:xfrm>
            <a:off x="1560448" y="1892194"/>
            <a:ext cx="1242624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제안작업 인프라 미비</a:t>
            </a:r>
          </a:p>
        </p:txBody>
      </p:sp>
      <p:sp>
        <p:nvSpPr>
          <p:cNvPr id="464" name="Text Box 41"/>
          <p:cNvSpPr txBox="1">
            <a:spLocks noChangeArrowheads="1"/>
          </p:cNvSpPr>
          <p:nvPr/>
        </p:nvSpPr>
        <p:spPr bwMode="auto">
          <a:xfrm>
            <a:off x="285451" y="1720850"/>
            <a:ext cx="1826117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솔루션별 관련업체 정보파악 미흡</a:t>
            </a:r>
          </a:p>
        </p:txBody>
      </p:sp>
      <p:sp>
        <p:nvSpPr>
          <p:cNvPr id="465" name="Text Box 42"/>
          <p:cNvSpPr txBox="1">
            <a:spLocks noChangeArrowheads="1"/>
          </p:cNvSpPr>
          <p:nvPr/>
        </p:nvSpPr>
        <p:spPr bwMode="auto">
          <a:xfrm>
            <a:off x="431598" y="2303753"/>
            <a:ext cx="1582407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수주사업 실적관리 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DB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부재</a:t>
            </a:r>
          </a:p>
        </p:txBody>
      </p:sp>
      <p:grpSp>
        <p:nvGrpSpPr>
          <p:cNvPr id="466" name="Group 43"/>
          <p:cNvGrpSpPr>
            <a:grpSpLocks/>
          </p:cNvGrpSpPr>
          <p:nvPr/>
        </p:nvGrpSpPr>
        <p:grpSpPr bwMode="auto">
          <a:xfrm>
            <a:off x="508871" y="2124012"/>
            <a:ext cx="1439620" cy="68873"/>
            <a:chOff x="1260" y="1071"/>
            <a:chExt cx="953" cy="182"/>
          </a:xfrm>
        </p:grpSpPr>
        <p:sp>
          <p:nvSpPr>
            <p:cNvPr id="467" name="Line 44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8" name="Line 45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469" name="Text Box 46"/>
          <p:cNvSpPr txBox="1">
            <a:spLocks noChangeArrowheads="1"/>
          </p:cNvSpPr>
          <p:nvPr/>
        </p:nvSpPr>
        <p:spPr bwMode="auto">
          <a:xfrm>
            <a:off x="471914" y="2014821"/>
            <a:ext cx="1159267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표준 탬플릿 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DB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부재</a:t>
            </a:r>
          </a:p>
        </p:txBody>
      </p:sp>
      <p:grpSp>
        <p:nvGrpSpPr>
          <p:cNvPr id="470" name="Group 47"/>
          <p:cNvGrpSpPr>
            <a:grpSpLocks/>
          </p:cNvGrpSpPr>
          <p:nvPr/>
        </p:nvGrpSpPr>
        <p:grpSpPr bwMode="auto">
          <a:xfrm>
            <a:off x="513909" y="1890514"/>
            <a:ext cx="1098614" cy="92392"/>
            <a:chOff x="761" y="890"/>
            <a:chExt cx="862" cy="181"/>
          </a:xfrm>
        </p:grpSpPr>
        <p:sp>
          <p:nvSpPr>
            <p:cNvPr id="471" name="Line 48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2" name="Line 49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473" name="Text Box 50"/>
          <p:cNvSpPr txBox="1">
            <a:spLocks noChangeArrowheads="1"/>
          </p:cNvSpPr>
          <p:nvPr/>
        </p:nvSpPr>
        <p:spPr bwMode="auto">
          <a:xfrm>
            <a:off x="2724575" y="2021541"/>
            <a:ext cx="1463018" cy="23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7997" tIns="45714" rIns="17997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52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기초자료 확보에 자원낭비</a:t>
            </a:r>
          </a:p>
        </p:txBody>
      </p:sp>
      <p:sp>
        <p:nvSpPr>
          <p:cNvPr id="474" name="Text Box 51"/>
          <p:cNvSpPr txBox="1">
            <a:spLocks noChangeArrowheads="1"/>
          </p:cNvSpPr>
          <p:nvPr/>
        </p:nvSpPr>
        <p:spPr bwMode="auto">
          <a:xfrm>
            <a:off x="466874" y="2167687"/>
            <a:ext cx="1441300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솔루션별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사업특성별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 </a:t>
            </a:r>
          </a:p>
        </p:txBody>
      </p:sp>
      <p:grpSp>
        <p:nvGrpSpPr>
          <p:cNvPr id="475" name="Group 52"/>
          <p:cNvGrpSpPr>
            <a:grpSpLocks/>
          </p:cNvGrpSpPr>
          <p:nvPr/>
        </p:nvGrpSpPr>
        <p:grpSpPr bwMode="auto">
          <a:xfrm>
            <a:off x="487032" y="2085375"/>
            <a:ext cx="1851181" cy="399801"/>
            <a:chOff x="1260" y="1071"/>
            <a:chExt cx="953" cy="182"/>
          </a:xfrm>
        </p:grpSpPr>
        <p:sp>
          <p:nvSpPr>
            <p:cNvPr id="476" name="Line 53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7" name="Line 54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478" name="Text Box 55"/>
          <p:cNvSpPr txBox="1">
            <a:spLocks noChangeArrowheads="1"/>
          </p:cNvSpPr>
          <p:nvPr/>
        </p:nvSpPr>
        <p:spPr bwMode="auto">
          <a:xfrm>
            <a:off x="619740" y="1379843"/>
            <a:ext cx="1133619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자체 솔루션 미확보</a:t>
            </a:r>
          </a:p>
        </p:txBody>
      </p:sp>
      <p:grpSp>
        <p:nvGrpSpPr>
          <p:cNvPr id="479" name="Group 56"/>
          <p:cNvGrpSpPr>
            <a:grpSpLocks/>
          </p:cNvGrpSpPr>
          <p:nvPr/>
        </p:nvGrpSpPr>
        <p:grpSpPr bwMode="auto">
          <a:xfrm>
            <a:off x="609660" y="1559586"/>
            <a:ext cx="1189325" cy="159584"/>
            <a:chOff x="761" y="890"/>
            <a:chExt cx="862" cy="181"/>
          </a:xfrm>
        </p:grpSpPr>
        <p:sp>
          <p:nvSpPr>
            <p:cNvPr id="480" name="Line 57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1" name="Line 58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482" name="Text Box 59"/>
          <p:cNvSpPr txBox="1">
            <a:spLocks noChangeArrowheads="1"/>
          </p:cNvSpPr>
          <p:nvPr/>
        </p:nvSpPr>
        <p:spPr bwMode="auto">
          <a:xfrm>
            <a:off x="4941960" y="3103356"/>
            <a:ext cx="1628128" cy="23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7997" tIns="45714" rIns="17997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52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주도적 제안작업 수행 어려움</a:t>
            </a:r>
          </a:p>
        </p:txBody>
      </p:sp>
      <p:grpSp>
        <p:nvGrpSpPr>
          <p:cNvPr id="483" name="Group 60"/>
          <p:cNvGrpSpPr>
            <a:grpSpLocks/>
          </p:cNvGrpSpPr>
          <p:nvPr/>
        </p:nvGrpSpPr>
        <p:grpSpPr bwMode="auto">
          <a:xfrm>
            <a:off x="5249371" y="3435964"/>
            <a:ext cx="1137249" cy="157905"/>
            <a:chOff x="3617" y="1434"/>
            <a:chExt cx="818" cy="202"/>
          </a:xfrm>
        </p:grpSpPr>
        <p:sp>
          <p:nvSpPr>
            <p:cNvPr id="484" name="Line 61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5" name="Line 62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486" name="Text Box 63"/>
          <p:cNvSpPr txBox="1">
            <a:spLocks noChangeArrowheads="1"/>
          </p:cNvSpPr>
          <p:nvPr/>
        </p:nvSpPr>
        <p:spPr bwMode="auto">
          <a:xfrm>
            <a:off x="5306485" y="3397328"/>
            <a:ext cx="1242624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협력사 의존도가 높음</a:t>
            </a:r>
          </a:p>
        </p:txBody>
      </p:sp>
      <p:grpSp>
        <p:nvGrpSpPr>
          <p:cNvPr id="487" name="Group 64"/>
          <p:cNvGrpSpPr>
            <a:grpSpLocks/>
          </p:cNvGrpSpPr>
          <p:nvPr/>
        </p:nvGrpSpPr>
        <p:grpSpPr bwMode="auto">
          <a:xfrm>
            <a:off x="5452631" y="3640904"/>
            <a:ext cx="1137250" cy="159585"/>
            <a:chOff x="3617" y="1434"/>
            <a:chExt cx="818" cy="202"/>
          </a:xfrm>
        </p:grpSpPr>
        <p:sp>
          <p:nvSpPr>
            <p:cNvPr id="488" name="Line 65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9" name="Line 66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490" name="Text Box 67"/>
          <p:cNvSpPr txBox="1">
            <a:spLocks noChangeArrowheads="1"/>
          </p:cNvSpPr>
          <p:nvPr/>
        </p:nvSpPr>
        <p:spPr bwMode="auto">
          <a:xfrm>
            <a:off x="5461030" y="3597228"/>
            <a:ext cx="1205755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제안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TFT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전문성 결여</a:t>
            </a:r>
          </a:p>
        </p:txBody>
      </p:sp>
      <p:sp>
        <p:nvSpPr>
          <p:cNvPr id="491" name="Line 68"/>
          <p:cNvSpPr>
            <a:spLocks noChangeShapeType="1"/>
          </p:cNvSpPr>
          <p:nvPr/>
        </p:nvSpPr>
        <p:spPr bwMode="auto">
          <a:xfrm flipH="1" flipV="1">
            <a:off x="4921802" y="3375490"/>
            <a:ext cx="1794066" cy="168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92" name="Group 69"/>
          <p:cNvGrpSpPr>
            <a:grpSpLocks/>
          </p:cNvGrpSpPr>
          <p:nvPr/>
        </p:nvGrpSpPr>
        <p:grpSpPr bwMode="auto">
          <a:xfrm>
            <a:off x="6531086" y="3871042"/>
            <a:ext cx="1135570" cy="159584"/>
            <a:chOff x="3617" y="1434"/>
            <a:chExt cx="818" cy="202"/>
          </a:xfrm>
        </p:grpSpPr>
        <p:sp>
          <p:nvSpPr>
            <p:cNvPr id="493" name="Line 70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4" name="Line 71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495" name="Text Box 72"/>
          <p:cNvSpPr txBox="1">
            <a:spLocks noChangeArrowheads="1"/>
          </p:cNvSpPr>
          <p:nvPr/>
        </p:nvSpPr>
        <p:spPr bwMode="auto">
          <a:xfrm>
            <a:off x="6557963" y="3849203"/>
            <a:ext cx="1460632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교육기회등 자기개발 부족</a:t>
            </a:r>
          </a:p>
        </p:txBody>
      </p:sp>
      <p:grpSp>
        <p:nvGrpSpPr>
          <p:cNvPr id="496" name="Group 73"/>
          <p:cNvGrpSpPr>
            <a:grpSpLocks/>
          </p:cNvGrpSpPr>
          <p:nvPr/>
        </p:nvGrpSpPr>
        <p:grpSpPr bwMode="auto">
          <a:xfrm>
            <a:off x="6433655" y="3420845"/>
            <a:ext cx="1384186" cy="112549"/>
            <a:chOff x="3352" y="789"/>
            <a:chExt cx="696" cy="168"/>
          </a:xfrm>
        </p:grpSpPr>
        <p:sp>
          <p:nvSpPr>
            <p:cNvPr id="497" name="Line 74"/>
            <p:cNvSpPr>
              <a:spLocks noChangeShapeType="1"/>
            </p:cNvSpPr>
            <p:nvPr/>
          </p:nvSpPr>
          <p:spPr bwMode="auto">
            <a:xfrm flipV="1">
              <a:off x="3352" y="789"/>
              <a:ext cx="167" cy="1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8" name="Line 75"/>
            <p:cNvSpPr>
              <a:spLocks noChangeShapeType="1"/>
            </p:cNvSpPr>
            <p:nvPr/>
          </p:nvSpPr>
          <p:spPr bwMode="auto">
            <a:xfrm>
              <a:off x="3519" y="789"/>
              <a:ext cx="52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499" name="Text Box 76"/>
          <p:cNvSpPr txBox="1">
            <a:spLocks noChangeArrowheads="1"/>
          </p:cNvSpPr>
          <p:nvPr/>
        </p:nvSpPr>
        <p:spPr bwMode="auto">
          <a:xfrm>
            <a:off x="6796500" y="3227664"/>
            <a:ext cx="1242624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발주처 사전영업 미흡</a:t>
            </a:r>
          </a:p>
        </p:txBody>
      </p:sp>
      <p:grpSp>
        <p:nvGrpSpPr>
          <p:cNvPr id="500" name="Group 77"/>
          <p:cNvGrpSpPr>
            <a:grpSpLocks/>
          </p:cNvGrpSpPr>
          <p:nvPr/>
        </p:nvGrpSpPr>
        <p:grpSpPr bwMode="auto">
          <a:xfrm>
            <a:off x="6526047" y="3645943"/>
            <a:ext cx="1216202" cy="92391"/>
            <a:chOff x="3352" y="789"/>
            <a:chExt cx="696" cy="168"/>
          </a:xfrm>
        </p:grpSpPr>
        <p:sp>
          <p:nvSpPr>
            <p:cNvPr id="501" name="Line 78"/>
            <p:cNvSpPr>
              <a:spLocks noChangeShapeType="1"/>
            </p:cNvSpPr>
            <p:nvPr/>
          </p:nvSpPr>
          <p:spPr bwMode="auto">
            <a:xfrm flipV="1">
              <a:off x="3352" y="789"/>
              <a:ext cx="167" cy="1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2" name="Line 79"/>
            <p:cNvSpPr>
              <a:spLocks noChangeShapeType="1"/>
            </p:cNvSpPr>
            <p:nvPr/>
          </p:nvSpPr>
          <p:spPr bwMode="auto">
            <a:xfrm>
              <a:off x="3519" y="789"/>
              <a:ext cx="52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03" name="Text Box 80"/>
          <p:cNvSpPr txBox="1">
            <a:spLocks noChangeArrowheads="1"/>
          </p:cNvSpPr>
          <p:nvPr/>
        </p:nvSpPr>
        <p:spPr bwMode="auto">
          <a:xfrm>
            <a:off x="6739386" y="3457802"/>
            <a:ext cx="1460632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당초조직구성 구조적 문제</a:t>
            </a:r>
          </a:p>
        </p:txBody>
      </p:sp>
      <p:sp>
        <p:nvSpPr>
          <p:cNvPr id="504" name="Text Box 81"/>
          <p:cNvSpPr txBox="1">
            <a:spLocks noChangeArrowheads="1"/>
          </p:cNvSpPr>
          <p:nvPr/>
        </p:nvSpPr>
        <p:spPr bwMode="auto">
          <a:xfrm>
            <a:off x="4226349" y="1798123"/>
            <a:ext cx="2036893" cy="23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7997" tIns="45714" rIns="17997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52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발주배경 및 핵심요구사항 파악 미흡</a:t>
            </a:r>
          </a:p>
        </p:txBody>
      </p:sp>
      <p:sp>
        <p:nvSpPr>
          <p:cNvPr id="505" name="Text Box 82"/>
          <p:cNvSpPr txBox="1">
            <a:spLocks noChangeArrowheads="1"/>
          </p:cNvSpPr>
          <p:nvPr/>
        </p:nvSpPr>
        <p:spPr bwMode="auto">
          <a:xfrm>
            <a:off x="4579115" y="2053458"/>
            <a:ext cx="1380482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사업수행 신뢰도 저하</a:t>
            </a:r>
          </a:p>
        </p:txBody>
      </p:sp>
      <p:sp>
        <p:nvSpPr>
          <p:cNvPr id="506" name="Text Box 83"/>
          <p:cNvSpPr txBox="1">
            <a:spLocks noChangeArrowheads="1"/>
          </p:cNvSpPr>
          <p:nvPr/>
        </p:nvSpPr>
        <p:spPr bwMode="auto">
          <a:xfrm>
            <a:off x="4681586" y="2325592"/>
            <a:ext cx="1390100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기존 추진사업 관리 미흡</a:t>
            </a:r>
          </a:p>
        </p:txBody>
      </p:sp>
      <p:grpSp>
        <p:nvGrpSpPr>
          <p:cNvPr id="507" name="Group 84"/>
          <p:cNvGrpSpPr>
            <a:grpSpLocks/>
          </p:cNvGrpSpPr>
          <p:nvPr/>
        </p:nvGrpSpPr>
        <p:grpSpPr bwMode="auto">
          <a:xfrm>
            <a:off x="6593241" y="3016004"/>
            <a:ext cx="1224601" cy="262055"/>
            <a:chOff x="3710" y="1207"/>
            <a:chExt cx="906" cy="182"/>
          </a:xfrm>
        </p:grpSpPr>
        <p:sp>
          <p:nvSpPr>
            <p:cNvPr id="508" name="Line 85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9" name="Line 86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10" name="Text Box 87"/>
          <p:cNvSpPr txBox="1">
            <a:spLocks noChangeArrowheads="1"/>
          </p:cNvSpPr>
          <p:nvPr/>
        </p:nvSpPr>
        <p:spPr bwMode="auto">
          <a:xfrm>
            <a:off x="6794821" y="2821143"/>
            <a:ext cx="1281096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경쟁사 동향 파악 미흡</a:t>
            </a:r>
          </a:p>
        </p:txBody>
      </p:sp>
      <p:sp>
        <p:nvSpPr>
          <p:cNvPr id="511" name="Text Box 88"/>
          <p:cNvSpPr txBox="1">
            <a:spLocks noChangeArrowheads="1"/>
          </p:cNvSpPr>
          <p:nvPr/>
        </p:nvSpPr>
        <p:spPr bwMode="auto">
          <a:xfrm>
            <a:off x="5316565" y="4747917"/>
            <a:ext cx="970897" cy="23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7997" tIns="45714" rIns="17997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52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952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 부적정</a:t>
            </a:r>
          </a:p>
        </p:txBody>
      </p:sp>
      <p:grpSp>
        <p:nvGrpSpPr>
          <p:cNvPr id="512" name="Group 89"/>
          <p:cNvGrpSpPr>
            <a:grpSpLocks/>
          </p:cNvGrpSpPr>
          <p:nvPr/>
        </p:nvGrpSpPr>
        <p:grpSpPr bwMode="auto">
          <a:xfrm>
            <a:off x="5588698" y="2261758"/>
            <a:ext cx="1562249" cy="167984"/>
            <a:chOff x="3617" y="1434"/>
            <a:chExt cx="818" cy="202"/>
          </a:xfrm>
        </p:grpSpPr>
        <p:sp>
          <p:nvSpPr>
            <p:cNvPr id="513" name="Line 90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4" name="Line 91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15" name="Text Box 92"/>
          <p:cNvSpPr txBox="1">
            <a:spLocks noChangeArrowheads="1"/>
          </p:cNvSpPr>
          <p:nvPr/>
        </p:nvSpPr>
        <p:spPr bwMode="auto">
          <a:xfrm>
            <a:off x="5713006" y="2202963"/>
            <a:ext cx="1684876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사업수행력 부족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조직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인원 등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</a:p>
        </p:txBody>
      </p:sp>
      <p:grpSp>
        <p:nvGrpSpPr>
          <p:cNvPr id="516" name="Group 93"/>
          <p:cNvGrpSpPr>
            <a:grpSpLocks/>
          </p:cNvGrpSpPr>
          <p:nvPr/>
        </p:nvGrpSpPr>
        <p:grpSpPr bwMode="auto">
          <a:xfrm>
            <a:off x="4898284" y="2537251"/>
            <a:ext cx="1028060" cy="139426"/>
            <a:chOff x="3617" y="1434"/>
            <a:chExt cx="818" cy="202"/>
          </a:xfrm>
        </p:grpSpPr>
        <p:sp>
          <p:nvSpPr>
            <p:cNvPr id="517" name="Line 94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8" name="Line 95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19" name="Text Box 96"/>
          <p:cNvSpPr txBox="1">
            <a:spLocks noChangeArrowheads="1"/>
          </p:cNvSpPr>
          <p:nvPr/>
        </p:nvSpPr>
        <p:spPr bwMode="auto">
          <a:xfrm>
            <a:off x="4915083" y="2496935"/>
            <a:ext cx="1684877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하도급업체 관리 미흡</a:t>
            </a:r>
          </a:p>
        </p:txBody>
      </p:sp>
      <p:grpSp>
        <p:nvGrpSpPr>
          <p:cNvPr id="520" name="Group 97"/>
          <p:cNvGrpSpPr>
            <a:grpSpLocks/>
          </p:cNvGrpSpPr>
          <p:nvPr/>
        </p:nvGrpSpPr>
        <p:grpSpPr bwMode="auto">
          <a:xfrm>
            <a:off x="6198479" y="1927470"/>
            <a:ext cx="1207803" cy="77273"/>
            <a:chOff x="3710" y="1207"/>
            <a:chExt cx="906" cy="182"/>
          </a:xfrm>
        </p:grpSpPr>
        <p:sp>
          <p:nvSpPr>
            <p:cNvPr id="521" name="Line 98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2" name="Line 99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23" name="Text Box 100"/>
          <p:cNvSpPr txBox="1">
            <a:spLocks noChangeArrowheads="1"/>
          </p:cNvSpPr>
          <p:nvPr/>
        </p:nvSpPr>
        <p:spPr bwMode="auto">
          <a:xfrm>
            <a:off x="6428617" y="1769565"/>
            <a:ext cx="1170489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Pre-Consulting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부재</a:t>
            </a:r>
          </a:p>
        </p:txBody>
      </p:sp>
      <p:sp>
        <p:nvSpPr>
          <p:cNvPr id="524" name="Line 101"/>
          <p:cNvSpPr>
            <a:spLocks noChangeShapeType="1"/>
          </p:cNvSpPr>
          <p:nvPr/>
        </p:nvSpPr>
        <p:spPr bwMode="auto">
          <a:xfrm flipV="1">
            <a:off x="3058863" y="2772428"/>
            <a:ext cx="140434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525" name="Group 102"/>
          <p:cNvGrpSpPr>
            <a:grpSpLocks/>
          </p:cNvGrpSpPr>
          <p:nvPr/>
        </p:nvGrpSpPr>
        <p:grpSpPr bwMode="auto">
          <a:xfrm>
            <a:off x="2870722" y="2821143"/>
            <a:ext cx="1353949" cy="137747"/>
            <a:chOff x="1260" y="1071"/>
            <a:chExt cx="953" cy="182"/>
          </a:xfrm>
        </p:grpSpPr>
        <p:sp>
          <p:nvSpPr>
            <p:cNvPr id="526" name="Line 103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7" name="Line 104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28" name="Group 105"/>
          <p:cNvGrpSpPr>
            <a:grpSpLocks/>
          </p:cNvGrpSpPr>
          <p:nvPr/>
        </p:nvGrpSpPr>
        <p:grpSpPr bwMode="auto">
          <a:xfrm>
            <a:off x="2697698" y="3009285"/>
            <a:ext cx="1058297" cy="142787"/>
            <a:chOff x="1260" y="1071"/>
            <a:chExt cx="953" cy="182"/>
          </a:xfrm>
        </p:grpSpPr>
        <p:sp>
          <p:nvSpPr>
            <p:cNvPr id="529" name="Line 106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0" name="Line 107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31" name="Group 108"/>
          <p:cNvGrpSpPr>
            <a:grpSpLocks/>
          </p:cNvGrpSpPr>
          <p:nvPr/>
        </p:nvGrpSpPr>
        <p:grpSpPr bwMode="auto">
          <a:xfrm>
            <a:off x="1894735" y="3034484"/>
            <a:ext cx="853357" cy="70553"/>
            <a:chOff x="761" y="890"/>
            <a:chExt cx="862" cy="181"/>
          </a:xfrm>
        </p:grpSpPr>
        <p:sp>
          <p:nvSpPr>
            <p:cNvPr id="532" name="Line 109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3" name="Line 110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34" name="Group 111"/>
          <p:cNvGrpSpPr>
            <a:grpSpLocks/>
          </p:cNvGrpSpPr>
          <p:nvPr/>
        </p:nvGrpSpPr>
        <p:grpSpPr bwMode="auto">
          <a:xfrm>
            <a:off x="1948490" y="3212546"/>
            <a:ext cx="1143970" cy="94071"/>
            <a:chOff x="1260" y="1071"/>
            <a:chExt cx="953" cy="182"/>
          </a:xfrm>
        </p:grpSpPr>
        <p:sp>
          <p:nvSpPr>
            <p:cNvPr id="535" name="Line 112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6" name="Line 113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37" name="Text Box 114"/>
          <p:cNvSpPr txBox="1">
            <a:spLocks noChangeArrowheads="1"/>
          </p:cNvSpPr>
          <p:nvPr/>
        </p:nvSpPr>
        <p:spPr bwMode="auto">
          <a:xfrm>
            <a:off x="3104218" y="2498615"/>
            <a:ext cx="1192931" cy="23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52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영업단독 입찰참여</a:t>
            </a:r>
          </a:p>
        </p:txBody>
      </p:sp>
      <p:sp>
        <p:nvSpPr>
          <p:cNvPr id="538" name="Text Box 115"/>
          <p:cNvSpPr txBox="1">
            <a:spLocks noChangeArrowheads="1"/>
          </p:cNvSpPr>
          <p:nvPr/>
        </p:nvSpPr>
        <p:spPr bwMode="auto">
          <a:xfrm>
            <a:off x="3018547" y="2789227"/>
            <a:ext cx="1175298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TFT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제안작업 미지원</a:t>
            </a:r>
          </a:p>
        </p:txBody>
      </p:sp>
      <p:sp>
        <p:nvSpPr>
          <p:cNvPr id="539" name="Text Box 116"/>
          <p:cNvSpPr txBox="1">
            <a:spLocks noChangeArrowheads="1"/>
          </p:cNvSpPr>
          <p:nvPr/>
        </p:nvSpPr>
        <p:spPr bwMode="auto">
          <a:xfrm>
            <a:off x="2682580" y="2275196"/>
            <a:ext cx="764929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미발의</a:t>
            </a:r>
          </a:p>
        </p:txBody>
      </p:sp>
      <p:sp>
        <p:nvSpPr>
          <p:cNvPr id="540" name="Text Box 117"/>
          <p:cNvSpPr txBox="1">
            <a:spLocks noChangeArrowheads="1"/>
          </p:cNvSpPr>
          <p:nvPr/>
        </p:nvSpPr>
        <p:spPr bwMode="auto">
          <a:xfrm>
            <a:off x="1755309" y="2854740"/>
            <a:ext cx="1093573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TFT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인력운영 미흡</a:t>
            </a:r>
          </a:p>
        </p:txBody>
      </p:sp>
      <p:sp>
        <p:nvSpPr>
          <p:cNvPr id="541" name="Text Box 118"/>
          <p:cNvSpPr txBox="1">
            <a:spLocks noChangeArrowheads="1"/>
          </p:cNvSpPr>
          <p:nvPr/>
        </p:nvSpPr>
        <p:spPr bwMode="auto">
          <a:xfrm>
            <a:off x="2670821" y="2968969"/>
            <a:ext cx="1024615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가용 인력의 부족</a:t>
            </a:r>
          </a:p>
        </p:txBody>
      </p:sp>
      <p:sp>
        <p:nvSpPr>
          <p:cNvPr id="542" name="Text Box 119"/>
          <p:cNvSpPr txBox="1">
            <a:spLocks noChangeArrowheads="1"/>
          </p:cNvSpPr>
          <p:nvPr/>
        </p:nvSpPr>
        <p:spPr bwMode="auto">
          <a:xfrm>
            <a:off x="1893057" y="3131913"/>
            <a:ext cx="1133619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제안작업 인원 부족</a:t>
            </a:r>
          </a:p>
        </p:txBody>
      </p:sp>
      <p:sp>
        <p:nvSpPr>
          <p:cNvPr id="543" name="Text Box 120"/>
          <p:cNvSpPr txBox="1">
            <a:spLocks noChangeArrowheads="1"/>
          </p:cNvSpPr>
          <p:nvPr/>
        </p:nvSpPr>
        <p:spPr bwMode="auto">
          <a:xfrm>
            <a:off x="886833" y="2582606"/>
            <a:ext cx="1319568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탄력성 없는  팀제 운용</a:t>
            </a:r>
          </a:p>
        </p:txBody>
      </p:sp>
      <p:sp>
        <p:nvSpPr>
          <p:cNvPr id="544" name="Text Box 121"/>
          <p:cNvSpPr txBox="1">
            <a:spLocks noChangeArrowheads="1"/>
          </p:cNvSpPr>
          <p:nvPr/>
        </p:nvSpPr>
        <p:spPr bwMode="auto">
          <a:xfrm>
            <a:off x="905312" y="2728752"/>
            <a:ext cx="1199343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(3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인 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팀 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개조 운용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</a:p>
        </p:txBody>
      </p:sp>
      <p:grpSp>
        <p:nvGrpSpPr>
          <p:cNvPr id="545" name="Group 122"/>
          <p:cNvGrpSpPr>
            <a:grpSpLocks/>
          </p:cNvGrpSpPr>
          <p:nvPr/>
        </p:nvGrpSpPr>
        <p:grpSpPr bwMode="auto">
          <a:xfrm>
            <a:off x="1034659" y="2750590"/>
            <a:ext cx="1056618" cy="114229"/>
            <a:chOff x="761" y="890"/>
            <a:chExt cx="862" cy="181"/>
          </a:xfrm>
        </p:grpSpPr>
        <p:sp>
          <p:nvSpPr>
            <p:cNvPr id="546" name="Line 123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47" name="Line 124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48" name="Line 125"/>
          <p:cNvSpPr>
            <a:spLocks noChangeShapeType="1"/>
          </p:cNvSpPr>
          <p:nvPr/>
        </p:nvSpPr>
        <p:spPr bwMode="auto">
          <a:xfrm flipV="1">
            <a:off x="3905501" y="3766892"/>
            <a:ext cx="10767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549" name="Group 126"/>
          <p:cNvGrpSpPr>
            <a:grpSpLocks/>
          </p:cNvGrpSpPr>
          <p:nvPr/>
        </p:nvGrpSpPr>
        <p:grpSpPr bwMode="auto">
          <a:xfrm>
            <a:off x="2842164" y="3625786"/>
            <a:ext cx="1118772" cy="85671"/>
            <a:chOff x="761" y="890"/>
            <a:chExt cx="862" cy="181"/>
          </a:xfrm>
        </p:grpSpPr>
        <p:sp>
          <p:nvSpPr>
            <p:cNvPr id="550" name="Line 127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51" name="Line 128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52" name="Text Box 129"/>
          <p:cNvSpPr txBox="1">
            <a:spLocks noChangeArrowheads="1"/>
          </p:cNvSpPr>
          <p:nvPr/>
        </p:nvSpPr>
        <p:spPr bwMode="auto">
          <a:xfrm>
            <a:off x="2768251" y="3449402"/>
            <a:ext cx="1286755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입찰임박 협력사 이탈</a:t>
            </a:r>
          </a:p>
        </p:txBody>
      </p:sp>
      <p:grpSp>
        <p:nvGrpSpPr>
          <p:cNvPr id="553" name="Group 130"/>
          <p:cNvGrpSpPr>
            <a:grpSpLocks/>
          </p:cNvGrpSpPr>
          <p:nvPr/>
        </p:nvGrpSpPr>
        <p:grpSpPr bwMode="auto">
          <a:xfrm>
            <a:off x="3623289" y="3849204"/>
            <a:ext cx="1197723" cy="201580"/>
            <a:chOff x="1260" y="1071"/>
            <a:chExt cx="953" cy="182"/>
          </a:xfrm>
        </p:grpSpPr>
        <p:sp>
          <p:nvSpPr>
            <p:cNvPr id="554" name="Line 131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55" name="Line 132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56" name="Text Box 133"/>
          <p:cNvSpPr txBox="1">
            <a:spLocks noChangeArrowheads="1"/>
          </p:cNvSpPr>
          <p:nvPr/>
        </p:nvSpPr>
        <p:spPr bwMode="auto">
          <a:xfrm>
            <a:off x="3451945" y="3881121"/>
            <a:ext cx="1351628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협력사 관련인원 미투입</a:t>
            </a:r>
          </a:p>
        </p:txBody>
      </p:sp>
      <p:grpSp>
        <p:nvGrpSpPr>
          <p:cNvPr id="557" name="Group 134"/>
          <p:cNvGrpSpPr>
            <a:grpSpLocks/>
          </p:cNvGrpSpPr>
          <p:nvPr/>
        </p:nvGrpSpPr>
        <p:grpSpPr bwMode="auto">
          <a:xfrm>
            <a:off x="3100859" y="3766892"/>
            <a:ext cx="1584087" cy="142786"/>
            <a:chOff x="1260" y="1071"/>
            <a:chExt cx="953" cy="182"/>
          </a:xfrm>
        </p:grpSpPr>
        <p:sp>
          <p:nvSpPr>
            <p:cNvPr id="558" name="Line 135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59" name="Line 136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60" name="Text Box 137"/>
          <p:cNvSpPr txBox="1">
            <a:spLocks noChangeArrowheads="1"/>
          </p:cNvSpPr>
          <p:nvPr/>
        </p:nvSpPr>
        <p:spPr bwMode="auto">
          <a:xfrm>
            <a:off x="3072302" y="3740014"/>
            <a:ext cx="1844461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수행중 협력사 확정지연 및 변경</a:t>
            </a:r>
          </a:p>
        </p:txBody>
      </p:sp>
      <p:grpSp>
        <p:nvGrpSpPr>
          <p:cNvPr id="561" name="Group 138"/>
          <p:cNvGrpSpPr>
            <a:grpSpLocks/>
          </p:cNvGrpSpPr>
          <p:nvPr/>
        </p:nvGrpSpPr>
        <p:grpSpPr bwMode="auto">
          <a:xfrm>
            <a:off x="1825863" y="3649304"/>
            <a:ext cx="1281715" cy="122628"/>
            <a:chOff x="1260" y="1071"/>
            <a:chExt cx="953" cy="182"/>
          </a:xfrm>
        </p:grpSpPr>
        <p:sp>
          <p:nvSpPr>
            <p:cNvPr id="562" name="Line 139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3" name="Line 140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64" name="Text Box 141"/>
          <p:cNvSpPr txBox="1">
            <a:spLocks noChangeArrowheads="1"/>
          </p:cNvSpPr>
          <p:nvPr/>
        </p:nvSpPr>
        <p:spPr bwMode="auto">
          <a:xfrm>
            <a:off x="1726752" y="3593868"/>
            <a:ext cx="1281096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영업 및 사업전략 미흡</a:t>
            </a:r>
          </a:p>
        </p:txBody>
      </p:sp>
      <p:sp>
        <p:nvSpPr>
          <p:cNvPr id="565" name="Line 142"/>
          <p:cNvSpPr>
            <a:spLocks noChangeShapeType="1"/>
          </p:cNvSpPr>
          <p:nvPr/>
        </p:nvSpPr>
        <p:spPr bwMode="auto">
          <a:xfrm>
            <a:off x="2884160" y="3775291"/>
            <a:ext cx="201580" cy="7223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566" name="Group 143"/>
          <p:cNvGrpSpPr>
            <a:grpSpLocks/>
          </p:cNvGrpSpPr>
          <p:nvPr/>
        </p:nvGrpSpPr>
        <p:grpSpPr bwMode="auto">
          <a:xfrm>
            <a:off x="6289190" y="2790906"/>
            <a:ext cx="1663039" cy="257016"/>
            <a:chOff x="3710" y="1207"/>
            <a:chExt cx="906" cy="182"/>
          </a:xfrm>
        </p:grpSpPr>
        <p:sp>
          <p:nvSpPr>
            <p:cNvPr id="567" name="Line 144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8" name="Line 145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69" name="Text Box 146"/>
          <p:cNvSpPr txBox="1">
            <a:spLocks noChangeArrowheads="1"/>
          </p:cNvSpPr>
          <p:nvPr/>
        </p:nvSpPr>
        <p:spPr bwMode="auto">
          <a:xfrm>
            <a:off x="6652034" y="2631322"/>
            <a:ext cx="1434984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PT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및 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BMT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수행역량 미흡</a:t>
            </a:r>
          </a:p>
        </p:txBody>
      </p:sp>
      <p:grpSp>
        <p:nvGrpSpPr>
          <p:cNvPr id="570" name="Group 147"/>
          <p:cNvGrpSpPr>
            <a:grpSpLocks/>
          </p:cNvGrpSpPr>
          <p:nvPr/>
        </p:nvGrpSpPr>
        <p:grpSpPr bwMode="auto">
          <a:xfrm>
            <a:off x="7197982" y="2424701"/>
            <a:ext cx="897033" cy="216700"/>
            <a:chOff x="3352" y="789"/>
            <a:chExt cx="696" cy="168"/>
          </a:xfrm>
        </p:grpSpPr>
        <p:sp>
          <p:nvSpPr>
            <p:cNvPr id="571" name="Line 148"/>
            <p:cNvSpPr>
              <a:spLocks noChangeShapeType="1"/>
            </p:cNvSpPr>
            <p:nvPr/>
          </p:nvSpPr>
          <p:spPr bwMode="auto">
            <a:xfrm flipV="1">
              <a:off x="3352" y="789"/>
              <a:ext cx="167" cy="1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72" name="Line 149"/>
            <p:cNvSpPr>
              <a:spLocks noChangeShapeType="1"/>
            </p:cNvSpPr>
            <p:nvPr/>
          </p:nvSpPr>
          <p:spPr bwMode="auto">
            <a:xfrm>
              <a:off x="3519" y="789"/>
              <a:ext cx="52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73" name="Text Box 150"/>
          <p:cNvSpPr txBox="1">
            <a:spLocks noChangeArrowheads="1"/>
          </p:cNvSpPr>
          <p:nvPr/>
        </p:nvSpPr>
        <p:spPr bwMode="auto">
          <a:xfrm>
            <a:off x="7365966" y="2244959"/>
            <a:ext cx="869124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전문인력 부족</a:t>
            </a:r>
          </a:p>
        </p:txBody>
      </p:sp>
      <p:grpSp>
        <p:nvGrpSpPr>
          <p:cNvPr id="574" name="Group 151"/>
          <p:cNvGrpSpPr>
            <a:grpSpLocks/>
          </p:cNvGrpSpPr>
          <p:nvPr/>
        </p:nvGrpSpPr>
        <p:grpSpPr bwMode="auto">
          <a:xfrm>
            <a:off x="7621301" y="2498614"/>
            <a:ext cx="1384186" cy="167984"/>
            <a:chOff x="3617" y="1434"/>
            <a:chExt cx="818" cy="202"/>
          </a:xfrm>
        </p:grpSpPr>
        <p:sp>
          <p:nvSpPr>
            <p:cNvPr id="575" name="Line 152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76" name="Line 153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77" name="Text Box 154"/>
          <p:cNvSpPr txBox="1">
            <a:spLocks noChangeArrowheads="1"/>
          </p:cNvSpPr>
          <p:nvPr/>
        </p:nvSpPr>
        <p:spPr bwMode="auto">
          <a:xfrm>
            <a:off x="7700252" y="2480137"/>
            <a:ext cx="1686557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전문인력선발 프로세스 부재</a:t>
            </a:r>
          </a:p>
        </p:txBody>
      </p:sp>
      <p:grpSp>
        <p:nvGrpSpPr>
          <p:cNvPr id="578" name="Group 155"/>
          <p:cNvGrpSpPr>
            <a:grpSpLocks/>
          </p:cNvGrpSpPr>
          <p:nvPr/>
        </p:nvGrpSpPr>
        <p:grpSpPr bwMode="auto">
          <a:xfrm>
            <a:off x="6794821" y="3701378"/>
            <a:ext cx="1303554" cy="131027"/>
            <a:chOff x="3617" y="1434"/>
            <a:chExt cx="818" cy="202"/>
          </a:xfrm>
        </p:grpSpPr>
        <p:sp>
          <p:nvSpPr>
            <p:cNvPr id="579" name="Line 156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0" name="Line 157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81" name="Text Box 158"/>
          <p:cNvSpPr txBox="1">
            <a:spLocks noChangeArrowheads="1"/>
          </p:cNvSpPr>
          <p:nvPr/>
        </p:nvSpPr>
        <p:spPr bwMode="auto">
          <a:xfrm>
            <a:off x="6794821" y="3669461"/>
            <a:ext cx="1684876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전문인력선발 프로세스 부재</a:t>
            </a:r>
          </a:p>
        </p:txBody>
      </p:sp>
      <p:grpSp>
        <p:nvGrpSpPr>
          <p:cNvPr id="582" name="Group 159"/>
          <p:cNvGrpSpPr>
            <a:grpSpLocks/>
          </p:cNvGrpSpPr>
          <p:nvPr/>
        </p:nvGrpSpPr>
        <p:grpSpPr bwMode="auto">
          <a:xfrm>
            <a:off x="5654211" y="1578063"/>
            <a:ext cx="1733592" cy="142787"/>
            <a:chOff x="3710" y="1207"/>
            <a:chExt cx="906" cy="182"/>
          </a:xfrm>
        </p:grpSpPr>
        <p:sp>
          <p:nvSpPr>
            <p:cNvPr id="583" name="Line 160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4" name="Line 161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85" name="Text Box 162"/>
          <p:cNvSpPr txBox="1">
            <a:spLocks noChangeArrowheads="1"/>
          </p:cNvSpPr>
          <p:nvPr/>
        </p:nvSpPr>
        <p:spPr bwMode="auto">
          <a:xfrm>
            <a:off x="5922985" y="1369764"/>
            <a:ext cx="1750776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제안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TFT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요원의 사업설명회 불참</a:t>
            </a:r>
          </a:p>
        </p:txBody>
      </p:sp>
      <p:grpSp>
        <p:nvGrpSpPr>
          <p:cNvPr id="586" name="Group 163"/>
          <p:cNvGrpSpPr>
            <a:grpSpLocks/>
          </p:cNvGrpSpPr>
          <p:nvPr/>
        </p:nvGrpSpPr>
        <p:grpSpPr bwMode="auto">
          <a:xfrm>
            <a:off x="7214781" y="1598222"/>
            <a:ext cx="1056617" cy="156225"/>
            <a:chOff x="3617" y="1434"/>
            <a:chExt cx="818" cy="202"/>
          </a:xfrm>
        </p:grpSpPr>
        <p:sp>
          <p:nvSpPr>
            <p:cNvPr id="587" name="Line 164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8" name="Line 165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89" name="Text Box 166"/>
          <p:cNvSpPr txBox="1">
            <a:spLocks noChangeArrowheads="1"/>
          </p:cNvSpPr>
          <p:nvPr/>
        </p:nvSpPr>
        <p:spPr bwMode="auto">
          <a:xfrm>
            <a:off x="7349167" y="1578063"/>
            <a:ext cx="1004543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 지연</a:t>
            </a:r>
          </a:p>
        </p:txBody>
      </p:sp>
      <p:grpSp>
        <p:nvGrpSpPr>
          <p:cNvPr id="590" name="Group 167"/>
          <p:cNvGrpSpPr>
            <a:grpSpLocks/>
          </p:cNvGrpSpPr>
          <p:nvPr/>
        </p:nvGrpSpPr>
        <p:grpSpPr bwMode="auto">
          <a:xfrm>
            <a:off x="7617942" y="1808202"/>
            <a:ext cx="1414423" cy="157905"/>
            <a:chOff x="3617" y="1434"/>
            <a:chExt cx="818" cy="202"/>
          </a:xfrm>
        </p:grpSpPr>
        <p:sp>
          <p:nvSpPr>
            <p:cNvPr id="591" name="Line 168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92" name="Line 169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93" name="Text Box 170"/>
          <p:cNvSpPr txBox="1">
            <a:spLocks noChangeArrowheads="1"/>
          </p:cNvSpPr>
          <p:nvPr/>
        </p:nvSpPr>
        <p:spPr bwMode="auto">
          <a:xfrm>
            <a:off x="7826241" y="1798123"/>
            <a:ext cx="1728552" cy="353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사업참여결정 지연 및</a:t>
            </a:r>
          </a:p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정보파악 미흡</a:t>
            </a:r>
          </a:p>
        </p:txBody>
      </p:sp>
      <p:grpSp>
        <p:nvGrpSpPr>
          <p:cNvPr id="594" name="Group 171"/>
          <p:cNvGrpSpPr>
            <a:grpSpLocks/>
          </p:cNvGrpSpPr>
          <p:nvPr/>
        </p:nvGrpSpPr>
        <p:grpSpPr bwMode="auto">
          <a:xfrm>
            <a:off x="5155300" y="2926974"/>
            <a:ext cx="1172526" cy="131027"/>
            <a:chOff x="3710" y="1207"/>
            <a:chExt cx="906" cy="182"/>
          </a:xfrm>
        </p:grpSpPr>
        <p:sp>
          <p:nvSpPr>
            <p:cNvPr id="595" name="Line 172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96" name="Line 173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97" name="Text Box 174"/>
          <p:cNvSpPr txBox="1">
            <a:spLocks noChangeArrowheads="1"/>
          </p:cNvSpPr>
          <p:nvPr/>
        </p:nvSpPr>
        <p:spPr bwMode="auto">
          <a:xfrm>
            <a:off x="5012513" y="2755630"/>
            <a:ext cx="1608108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사내 전문인력 활용체제 미흡</a:t>
            </a:r>
          </a:p>
        </p:txBody>
      </p:sp>
      <p:grpSp>
        <p:nvGrpSpPr>
          <p:cNvPr id="598" name="Group 175"/>
          <p:cNvGrpSpPr>
            <a:grpSpLocks/>
          </p:cNvGrpSpPr>
          <p:nvPr/>
        </p:nvGrpSpPr>
        <p:grpSpPr bwMode="auto">
          <a:xfrm>
            <a:off x="1424381" y="3493078"/>
            <a:ext cx="1085175" cy="68874"/>
            <a:chOff x="761" y="890"/>
            <a:chExt cx="862" cy="181"/>
          </a:xfrm>
        </p:grpSpPr>
        <p:sp>
          <p:nvSpPr>
            <p:cNvPr id="599" name="Line 176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00" name="Line 177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01" name="Text Box 178"/>
          <p:cNvSpPr txBox="1">
            <a:spLocks noChangeArrowheads="1"/>
          </p:cNvSpPr>
          <p:nvPr/>
        </p:nvSpPr>
        <p:spPr bwMode="auto">
          <a:xfrm>
            <a:off x="1195923" y="3315015"/>
            <a:ext cx="1608108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사내 발주기관 지원체계 부재</a:t>
            </a:r>
          </a:p>
        </p:txBody>
      </p:sp>
      <p:grpSp>
        <p:nvGrpSpPr>
          <p:cNvPr id="602" name="Group 179"/>
          <p:cNvGrpSpPr>
            <a:grpSpLocks/>
          </p:cNvGrpSpPr>
          <p:nvPr/>
        </p:nvGrpSpPr>
        <p:grpSpPr bwMode="auto">
          <a:xfrm>
            <a:off x="5291367" y="3881122"/>
            <a:ext cx="1140610" cy="62153"/>
            <a:chOff x="1260" y="1071"/>
            <a:chExt cx="953" cy="182"/>
          </a:xfrm>
        </p:grpSpPr>
        <p:sp>
          <p:nvSpPr>
            <p:cNvPr id="603" name="Line 180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04" name="Line 181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05" name="Text Box 182"/>
          <p:cNvSpPr txBox="1">
            <a:spLocks noChangeArrowheads="1"/>
          </p:cNvSpPr>
          <p:nvPr/>
        </p:nvSpPr>
        <p:spPr bwMode="auto">
          <a:xfrm>
            <a:off x="5185538" y="3780331"/>
            <a:ext cx="1031027" cy="353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사업관련 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PM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인력</a:t>
            </a:r>
            <a:b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</a:b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지원 미흡</a:t>
            </a:r>
          </a:p>
        </p:txBody>
      </p:sp>
      <p:grpSp>
        <p:nvGrpSpPr>
          <p:cNvPr id="606" name="Group 183"/>
          <p:cNvGrpSpPr>
            <a:grpSpLocks/>
          </p:cNvGrpSpPr>
          <p:nvPr/>
        </p:nvGrpSpPr>
        <p:grpSpPr bwMode="auto">
          <a:xfrm>
            <a:off x="3693842" y="3375490"/>
            <a:ext cx="897033" cy="57114"/>
            <a:chOff x="761" y="890"/>
            <a:chExt cx="862" cy="181"/>
          </a:xfrm>
        </p:grpSpPr>
        <p:sp>
          <p:nvSpPr>
            <p:cNvPr id="607" name="Line 184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08" name="Line 185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09" name="Text Box 186"/>
          <p:cNvSpPr txBox="1">
            <a:spLocks noChangeArrowheads="1"/>
          </p:cNvSpPr>
          <p:nvPr/>
        </p:nvSpPr>
        <p:spPr bwMode="auto">
          <a:xfrm>
            <a:off x="3616569" y="3189028"/>
            <a:ext cx="764929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미발의</a:t>
            </a:r>
          </a:p>
        </p:txBody>
      </p:sp>
      <p:grpSp>
        <p:nvGrpSpPr>
          <p:cNvPr id="610" name="Group 187"/>
          <p:cNvGrpSpPr>
            <a:grpSpLocks/>
          </p:cNvGrpSpPr>
          <p:nvPr/>
        </p:nvGrpSpPr>
        <p:grpSpPr bwMode="auto">
          <a:xfrm>
            <a:off x="6781382" y="2019861"/>
            <a:ext cx="927270" cy="193181"/>
            <a:chOff x="3617" y="1434"/>
            <a:chExt cx="818" cy="202"/>
          </a:xfrm>
        </p:grpSpPr>
        <p:sp>
          <p:nvSpPr>
            <p:cNvPr id="611" name="Line 188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2" name="Line 189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13" name="Text Box 190"/>
          <p:cNvSpPr txBox="1">
            <a:spLocks noChangeArrowheads="1"/>
          </p:cNvSpPr>
          <p:nvPr/>
        </p:nvSpPr>
        <p:spPr bwMode="auto">
          <a:xfrm>
            <a:off x="6862014" y="2038339"/>
            <a:ext cx="1075096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전문인력등  부족 </a:t>
            </a:r>
          </a:p>
        </p:txBody>
      </p:sp>
      <p:grpSp>
        <p:nvGrpSpPr>
          <p:cNvPr id="614" name="Group 191"/>
          <p:cNvGrpSpPr>
            <a:grpSpLocks/>
          </p:cNvGrpSpPr>
          <p:nvPr/>
        </p:nvGrpSpPr>
        <p:grpSpPr bwMode="auto">
          <a:xfrm>
            <a:off x="2029122" y="1509191"/>
            <a:ext cx="804643" cy="334287"/>
            <a:chOff x="3710" y="1207"/>
            <a:chExt cx="906" cy="182"/>
          </a:xfrm>
        </p:grpSpPr>
        <p:sp>
          <p:nvSpPr>
            <p:cNvPr id="615" name="Line 192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6" name="Line 193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17" name="Text Box 194"/>
          <p:cNvSpPr txBox="1">
            <a:spLocks noChangeArrowheads="1"/>
          </p:cNvSpPr>
          <p:nvPr/>
        </p:nvSpPr>
        <p:spPr bwMode="auto">
          <a:xfrm>
            <a:off x="1908175" y="1334488"/>
            <a:ext cx="1390100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제안 품질 향상도구 미흡</a:t>
            </a:r>
          </a:p>
        </p:txBody>
      </p:sp>
      <p:sp>
        <p:nvSpPr>
          <p:cNvPr id="618" name="Text Box 195"/>
          <p:cNvSpPr txBox="1">
            <a:spLocks noChangeArrowheads="1"/>
          </p:cNvSpPr>
          <p:nvPr/>
        </p:nvSpPr>
        <p:spPr bwMode="auto">
          <a:xfrm>
            <a:off x="2165190" y="1509191"/>
            <a:ext cx="845079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(CAD,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디자인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</a:p>
        </p:txBody>
      </p:sp>
      <p:sp>
        <p:nvSpPr>
          <p:cNvPr id="619" name="Text Box 196"/>
          <p:cNvSpPr txBox="1">
            <a:spLocks noChangeArrowheads="1"/>
          </p:cNvSpPr>
          <p:nvPr/>
        </p:nvSpPr>
        <p:spPr bwMode="auto">
          <a:xfrm>
            <a:off x="5497987" y="5171236"/>
            <a:ext cx="1179246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 자료 미흡</a:t>
            </a:r>
          </a:p>
        </p:txBody>
      </p:sp>
      <p:sp>
        <p:nvSpPr>
          <p:cNvPr id="620" name="Text Box 197"/>
          <p:cNvSpPr txBox="1">
            <a:spLocks noChangeArrowheads="1"/>
          </p:cNvSpPr>
          <p:nvPr/>
        </p:nvSpPr>
        <p:spPr bwMode="auto">
          <a:xfrm>
            <a:off x="5733164" y="4401870"/>
            <a:ext cx="1231403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발의시기 부적정</a:t>
            </a:r>
          </a:p>
        </p:txBody>
      </p:sp>
      <p:sp>
        <p:nvSpPr>
          <p:cNvPr id="621" name="Text Box 198"/>
          <p:cNvSpPr txBox="1">
            <a:spLocks noChangeArrowheads="1"/>
          </p:cNvSpPr>
          <p:nvPr/>
        </p:nvSpPr>
        <p:spPr bwMode="auto">
          <a:xfrm>
            <a:off x="6453814" y="5356018"/>
            <a:ext cx="1401321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 양식 충족 미흡</a:t>
            </a:r>
          </a:p>
        </p:txBody>
      </p:sp>
      <p:sp>
        <p:nvSpPr>
          <p:cNvPr id="622" name="Text Box 199"/>
          <p:cNvSpPr txBox="1">
            <a:spLocks noChangeArrowheads="1"/>
          </p:cNvSpPr>
          <p:nvPr/>
        </p:nvSpPr>
        <p:spPr bwMode="auto">
          <a:xfrm>
            <a:off x="6295908" y="4569855"/>
            <a:ext cx="904391" cy="24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지연 발의</a:t>
            </a:r>
          </a:p>
        </p:txBody>
      </p:sp>
      <p:sp>
        <p:nvSpPr>
          <p:cNvPr id="623" name="Text Box 200"/>
          <p:cNvSpPr txBox="1">
            <a:spLocks noChangeArrowheads="1"/>
          </p:cNvSpPr>
          <p:nvPr/>
        </p:nvSpPr>
        <p:spPr bwMode="auto">
          <a:xfrm>
            <a:off x="6626838" y="4119658"/>
            <a:ext cx="873933" cy="24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조기발의</a:t>
            </a:r>
          </a:p>
        </p:txBody>
      </p:sp>
      <p:sp>
        <p:nvSpPr>
          <p:cNvPr id="624" name="Text Box 201"/>
          <p:cNvSpPr txBox="1">
            <a:spLocks noChangeArrowheads="1"/>
          </p:cNvSpPr>
          <p:nvPr/>
        </p:nvSpPr>
        <p:spPr bwMode="auto">
          <a:xfrm>
            <a:off x="4952039" y="6054831"/>
            <a:ext cx="849068" cy="23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7997" tIns="45714" rIns="17997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52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952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심의 미흡</a:t>
            </a:r>
          </a:p>
        </p:txBody>
      </p:sp>
      <p:sp>
        <p:nvSpPr>
          <p:cNvPr id="625" name="Text Box 202"/>
          <p:cNvSpPr txBox="1">
            <a:spLocks noChangeArrowheads="1"/>
          </p:cNvSpPr>
          <p:nvPr/>
        </p:nvSpPr>
        <p:spPr bwMode="auto">
          <a:xfrm>
            <a:off x="3871904" y="5082204"/>
            <a:ext cx="1140815" cy="23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7997" tIns="45714" rIns="17997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52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부적절한 결과 도출 </a:t>
            </a:r>
          </a:p>
        </p:txBody>
      </p:sp>
      <p:sp>
        <p:nvSpPr>
          <p:cNvPr id="626" name="Line 203"/>
          <p:cNvSpPr>
            <a:spLocks noChangeShapeType="1"/>
          </p:cNvSpPr>
          <p:nvPr/>
        </p:nvSpPr>
        <p:spPr bwMode="auto">
          <a:xfrm flipH="1">
            <a:off x="5249371" y="5018370"/>
            <a:ext cx="932309" cy="336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27" name="Line 204"/>
          <p:cNvSpPr>
            <a:spLocks noChangeShapeType="1"/>
          </p:cNvSpPr>
          <p:nvPr/>
        </p:nvSpPr>
        <p:spPr bwMode="auto">
          <a:xfrm flipH="1">
            <a:off x="4866368" y="6323605"/>
            <a:ext cx="922230" cy="167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628" name="Group 205"/>
          <p:cNvGrpSpPr>
            <a:grpSpLocks/>
          </p:cNvGrpSpPr>
          <p:nvPr/>
        </p:nvGrpSpPr>
        <p:grpSpPr bwMode="auto">
          <a:xfrm>
            <a:off x="5519824" y="5100682"/>
            <a:ext cx="994464" cy="246936"/>
            <a:chOff x="3617" y="1434"/>
            <a:chExt cx="818" cy="202"/>
          </a:xfrm>
        </p:grpSpPr>
        <p:sp>
          <p:nvSpPr>
            <p:cNvPr id="629" name="Line 206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30" name="Line 207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31" name="Group 208"/>
          <p:cNvGrpSpPr>
            <a:grpSpLocks/>
          </p:cNvGrpSpPr>
          <p:nvPr/>
        </p:nvGrpSpPr>
        <p:grpSpPr bwMode="auto">
          <a:xfrm>
            <a:off x="5519824" y="4578253"/>
            <a:ext cx="1174207" cy="132708"/>
            <a:chOff x="3710" y="1207"/>
            <a:chExt cx="906" cy="182"/>
          </a:xfrm>
        </p:grpSpPr>
        <p:sp>
          <p:nvSpPr>
            <p:cNvPr id="632" name="Line 209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33" name="Line 210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34" name="Group 211"/>
          <p:cNvGrpSpPr>
            <a:grpSpLocks/>
          </p:cNvGrpSpPr>
          <p:nvPr/>
        </p:nvGrpSpPr>
        <p:grpSpPr bwMode="auto">
          <a:xfrm>
            <a:off x="6166562" y="4606811"/>
            <a:ext cx="960867" cy="164624"/>
            <a:chOff x="3617" y="1434"/>
            <a:chExt cx="818" cy="202"/>
          </a:xfrm>
        </p:grpSpPr>
        <p:sp>
          <p:nvSpPr>
            <p:cNvPr id="635" name="Line 212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36" name="Line 213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37" name="Group 214"/>
          <p:cNvGrpSpPr>
            <a:grpSpLocks/>
          </p:cNvGrpSpPr>
          <p:nvPr/>
        </p:nvGrpSpPr>
        <p:grpSpPr bwMode="auto">
          <a:xfrm>
            <a:off x="6472293" y="4324598"/>
            <a:ext cx="923910" cy="68873"/>
            <a:chOff x="3710" y="1207"/>
            <a:chExt cx="906" cy="182"/>
          </a:xfrm>
        </p:grpSpPr>
        <p:sp>
          <p:nvSpPr>
            <p:cNvPr id="638" name="Line 215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39" name="Line 216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40" name="Group 217"/>
          <p:cNvGrpSpPr>
            <a:grpSpLocks/>
          </p:cNvGrpSpPr>
          <p:nvPr/>
        </p:nvGrpSpPr>
        <p:grpSpPr bwMode="auto">
          <a:xfrm>
            <a:off x="6391661" y="5394654"/>
            <a:ext cx="1137249" cy="159585"/>
            <a:chOff x="3617" y="1434"/>
            <a:chExt cx="818" cy="202"/>
          </a:xfrm>
        </p:grpSpPr>
        <p:sp>
          <p:nvSpPr>
            <p:cNvPr id="641" name="Line 218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2" name="Line 219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43" name="Text Box 220"/>
          <p:cNvSpPr txBox="1">
            <a:spLocks noChangeArrowheads="1"/>
          </p:cNvSpPr>
          <p:nvPr/>
        </p:nvSpPr>
        <p:spPr bwMode="auto">
          <a:xfrm>
            <a:off x="5452631" y="5772617"/>
            <a:ext cx="1231403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심의위원 부적정</a:t>
            </a:r>
          </a:p>
        </p:txBody>
      </p:sp>
      <p:grpSp>
        <p:nvGrpSpPr>
          <p:cNvPr id="644" name="Group 221"/>
          <p:cNvGrpSpPr>
            <a:grpSpLocks/>
          </p:cNvGrpSpPr>
          <p:nvPr/>
        </p:nvGrpSpPr>
        <p:grpSpPr bwMode="auto">
          <a:xfrm>
            <a:off x="5237612" y="5937242"/>
            <a:ext cx="1207803" cy="68873"/>
            <a:chOff x="3710" y="1207"/>
            <a:chExt cx="906" cy="182"/>
          </a:xfrm>
        </p:grpSpPr>
        <p:sp>
          <p:nvSpPr>
            <p:cNvPr id="645" name="Line 222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6" name="Line 223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47" name="Text Box 224"/>
          <p:cNvSpPr txBox="1">
            <a:spLocks noChangeArrowheads="1"/>
          </p:cNvSpPr>
          <p:nvPr/>
        </p:nvSpPr>
        <p:spPr bwMode="auto">
          <a:xfrm>
            <a:off x="5036031" y="5497125"/>
            <a:ext cx="1948611" cy="25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심의위원 선정기준 부재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범위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자격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</a:p>
        </p:txBody>
      </p:sp>
      <p:grpSp>
        <p:nvGrpSpPr>
          <p:cNvPr id="648" name="Group 225"/>
          <p:cNvGrpSpPr>
            <a:grpSpLocks/>
          </p:cNvGrpSpPr>
          <p:nvPr/>
        </p:nvGrpSpPr>
        <p:grpSpPr bwMode="auto">
          <a:xfrm>
            <a:off x="5714686" y="6372320"/>
            <a:ext cx="1145649" cy="186462"/>
            <a:chOff x="3617" y="1434"/>
            <a:chExt cx="818" cy="202"/>
          </a:xfrm>
        </p:grpSpPr>
        <p:sp>
          <p:nvSpPr>
            <p:cNvPr id="649" name="Line 226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50" name="Line 227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51" name="Group 228"/>
          <p:cNvGrpSpPr>
            <a:grpSpLocks/>
          </p:cNvGrpSpPr>
          <p:nvPr/>
        </p:nvGrpSpPr>
        <p:grpSpPr bwMode="auto">
          <a:xfrm flipV="1">
            <a:off x="6786421" y="4517779"/>
            <a:ext cx="1135570" cy="75593"/>
            <a:chOff x="3617" y="1434"/>
            <a:chExt cx="818" cy="202"/>
          </a:xfrm>
        </p:grpSpPr>
        <p:sp>
          <p:nvSpPr>
            <p:cNvPr id="652" name="Line 229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53" name="Line 230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54" name="Text Box 231"/>
          <p:cNvSpPr txBox="1">
            <a:spLocks noChangeArrowheads="1"/>
          </p:cNvSpPr>
          <p:nvPr/>
        </p:nvSpPr>
        <p:spPr bwMode="auto">
          <a:xfrm>
            <a:off x="6959445" y="4317879"/>
            <a:ext cx="1164127" cy="25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사업참여 결정 지연</a:t>
            </a:r>
          </a:p>
        </p:txBody>
      </p:sp>
      <p:grpSp>
        <p:nvGrpSpPr>
          <p:cNvPr id="655" name="Group 232"/>
          <p:cNvGrpSpPr>
            <a:grpSpLocks/>
          </p:cNvGrpSpPr>
          <p:nvPr/>
        </p:nvGrpSpPr>
        <p:grpSpPr bwMode="auto">
          <a:xfrm>
            <a:off x="6569723" y="5177956"/>
            <a:ext cx="925590" cy="68873"/>
            <a:chOff x="3710" y="1207"/>
            <a:chExt cx="906" cy="182"/>
          </a:xfrm>
        </p:grpSpPr>
        <p:sp>
          <p:nvSpPr>
            <p:cNvPr id="656" name="Line 233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57" name="Line 234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58" name="Text Box 235"/>
          <p:cNvSpPr txBox="1">
            <a:spLocks noChangeArrowheads="1"/>
          </p:cNvSpPr>
          <p:nvPr/>
        </p:nvSpPr>
        <p:spPr bwMode="auto">
          <a:xfrm>
            <a:off x="6638595" y="5013331"/>
            <a:ext cx="1261860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 양식 부적정</a:t>
            </a:r>
          </a:p>
        </p:txBody>
      </p:sp>
      <p:grpSp>
        <p:nvGrpSpPr>
          <p:cNvPr id="659" name="Group 236"/>
          <p:cNvGrpSpPr>
            <a:grpSpLocks/>
          </p:cNvGrpSpPr>
          <p:nvPr/>
        </p:nvGrpSpPr>
        <p:grpSpPr bwMode="auto">
          <a:xfrm>
            <a:off x="6927528" y="5206512"/>
            <a:ext cx="1137250" cy="159585"/>
            <a:chOff x="3617" y="1434"/>
            <a:chExt cx="818" cy="202"/>
          </a:xfrm>
        </p:grpSpPr>
        <p:sp>
          <p:nvSpPr>
            <p:cNvPr id="660" name="Line 237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1" name="Line 238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62" name="Text Box 239"/>
          <p:cNvSpPr txBox="1">
            <a:spLocks noChangeArrowheads="1"/>
          </p:cNvSpPr>
          <p:nvPr/>
        </p:nvSpPr>
        <p:spPr bwMode="auto">
          <a:xfrm>
            <a:off x="7038397" y="5177956"/>
            <a:ext cx="1165807" cy="25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발의양식 복잡</a:t>
            </a:r>
          </a:p>
        </p:txBody>
      </p:sp>
      <p:grpSp>
        <p:nvGrpSpPr>
          <p:cNvPr id="663" name="Group 240"/>
          <p:cNvGrpSpPr>
            <a:grpSpLocks/>
          </p:cNvGrpSpPr>
          <p:nvPr/>
        </p:nvGrpSpPr>
        <p:grpSpPr bwMode="auto">
          <a:xfrm>
            <a:off x="7004800" y="5586155"/>
            <a:ext cx="1137250" cy="161264"/>
            <a:chOff x="3617" y="1434"/>
            <a:chExt cx="818" cy="202"/>
          </a:xfrm>
        </p:grpSpPr>
        <p:sp>
          <p:nvSpPr>
            <p:cNvPr id="664" name="Line 241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5" name="Line 242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66" name="Text Box 243"/>
          <p:cNvSpPr txBox="1">
            <a:spLocks noChangeArrowheads="1"/>
          </p:cNvSpPr>
          <p:nvPr/>
        </p:nvSpPr>
        <p:spPr bwMode="auto">
          <a:xfrm>
            <a:off x="7061915" y="5530721"/>
            <a:ext cx="1167487" cy="25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사업정보파악 미흡</a:t>
            </a:r>
          </a:p>
        </p:txBody>
      </p:sp>
      <p:grpSp>
        <p:nvGrpSpPr>
          <p:cNvPr id="667" name="Group 244"/>
          <p:cNvGrpSpPr>
            <a:grpSpLocks/>
          </p:cNvGrpSpPr>
          <p:nvPr/>
        </p:nvGrpSpPr>
        <p:grpSpPr bwMode="auto">
          <a:xfrm flipV="1">
            <a:off x="7738889" y="5391294"/>
            <a:ext cx="1444660" cy="161264"/>
            <a:chOff x="3710" y="1207"/>
            <a:chExt cx="906" cy="182"/>
          </a:xfrm>
        </p:grpSpPr>
        <p:sp>
          <p:nvSpPr>
            <p:cNvPr id="668" name="Line 245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9" name="Line 246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70" name="Text Box 247"/>
          <p:cNvSpPr txBox="1">
            <a:spLocks noChangeArrowheads="1"/>
          </p:cNvSpPr>
          <p:nvPr/>
        </p:nvSpPr>
        <p:spPr bwMode="auto">
          <a:xfrm>
            <a:off x="7994225" y="5366097"/>
            <a:ext cx="1338830" cy="25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주요항목 기재란 부재</a:t>
            </a:r>
          </a:p>
        </p:txBody>
      </p:sp>
      <p:grpSp>
        <p:nvGrpSpPr>
          <p:cNvPr id="671" name="Group 248"/>
          <p:cNvGrpSpPr>
            <a:grpSpLocks/>
          </p:cNvGrpSpPr>
          <p:nvPr/>
        </p:nvGrpSpPr>
        <p:grpSpPr bwMode="auto">
          <a:xfrm>
            <a:off x="7465076" y="5786056"/>
            <a:ext cx="913831" cy="161264"/>
            <a:chOff x="3617" y="1434"/>
            <a:chExt cx="818" cy="202"/>
          </a:xfrm>
        </p:grpSpPr>
        <p:sp>
          <p:nvSpPr>
            <p:cNvPr id="672" name="Line 249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73" name="Line 250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74" name="Text Box 251"/>
          <p:cNvSpPr txBox="1">
            <a:spLocks noChangeArrowheads="1"/>
          </p:cNvSpPr>
          <p:nvPr/>
        </p:nvSpPr>
        <p:spPr bwMode="auto">
          <a:xfrm>
            <a:off x="7533950" y="5742381"/>
            <a:ext cx="1165807" cy="25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사전영업 미흡</a:t>
            </a:r>
          </a:p>
        </p:txBody>
      </p:sp>
      <p:sp>
        <p:nvSpPr>
          <p:cNvPr id="675" name="Text Box 252"/>
          <p:cNvSpPr txBox="1">
            <a:spLocks noChangeArrowheads="1"/>
          </p:cNvSpPr>
          <p:nvPr/>
        </p:nvSpPr>
        <p:spPr bwMode="auto">
          <a:xfrm>
            <a:off x="5946503" y="6379038"/>
            <a:ext cx="1122399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심의기준 부재</a:t>
            </a:r>
          </a:p>
        </p:txBody>
      </p:sp>
      <p:grpSp>
        <p:nvGrpSpPr>
          <p:cNvPr id="676" name="Group 253"/>
          <p:cNvGrpSpPr>
            <a:grpSpLocks/>
          </p:cNvGrpSpPr>
          <p:nvPr/>
        </p:nvGrpSpPr>
        <p:grpSpPr bwMode="auto">
          <a:xfrm>
            <a:off x="5563500" y="6372319"/>
            <a:ext cx="1414423" cy="389722"/>
            <a:chOff x="3617" y="1434"/>
            <a:chExt cx="818" cy="202"/>
          </a:xfrm>
        </p:grpSpPr>
        <p:sp>
          <p:nvSpPr>
            <p:cNvPr id="677" name="Line 254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78" name="Line 255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79" name="Text Box 256"/>
          <p:cNvSpPr txBox="1">
            <a:spLocks noChangeArrowheads="1"/>
          </p:cNvSpPr>
          <p:nvPr/>
        </p:nvSpPr>
        <p:spPr bwMode="auto">
          <a:xfrm>
            <a:off x="5686128" y="6590698"/>
            <a:ext cx="1569636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발의자료 사전검토없이 심의</a:t>
            </a:r>
          </a:p>
        </p:txBody>
      </p:sp>
      <p:grpSp>
        <p:nvGrpSpPr>
          <p:cNvPr id="680" name="Group 257"/>
          <p:cNvGrpSpPr>
            <a:grpSpLocks/>
          </p:cNvGrpSpPr>
          <p:nvPr/>
        </p:nvGrpSpPr>
        <p:grpSpPr bwMode="auto">
          <a:xfrm>
            <a:off x="5796997" y="5697025"/>
            <a:ext cx="905432" cy="77273"/>
            <a:chOff x="3710" y="1207"/>
            <a:chExt cx="906" cy="182"/>
          </a:xfrm>
        </p:grpSpPr>
        <p:sp>
          <p:nvSpPr>
            <p:cNvPr id="681" name="Line 258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82" name="Line 259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83" name="Group 260"/>
          <p:cNvGrpSpPr>
            <a:grpSpLocks/>
          </p:cNvGrpSpPr>
          <p:nvPr/>
        </p:nvGrpSpPr>
        <p:grpSpPr bwMode="auto">
          <a:xfrm>
            <a:off x="5828915" y="6076668"/>
            <a:ext cx="1206123" cy="129348"/>
            <a:chOff x="3710" y="1207"/>
            <a:chExt cx="906" cy="182"/>
          </a:xfrm>
        </p:grpSpPr>
        <p:sp>
          <p:nvSpPr>
            <p:cNvPr id="684" name="Line 261"/>
            <p:cNvSpPr>
              <a:spLocks noChangeShapeType="1"/>
            </p:cNvSpPr>
            <p:nvPr/>
          </p:nvSpPr>
          <p:spPr bwMode="auto">
            <a:xfrm flipV="1">
              <a:off x="3710" y="1207"/>
              <a:ext cx="217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85" name="Line 262"/>
            <p:cNvSpPr>
              <a:spLocks noChangeShapeType="1"/>
            </p:cNvSpPr>
            <p:nvPr/>
          </p:nvSpPr>
          <p:spPr bwMode="auto">
            <a:xfrm>
              <a:off x="3927" y="1207"/>
              <a:ext cx="6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86" name="Text Box 263"/>
          <p:cNvSpPr txBox="1">
            <a:spLocks noChangeArrowheads="1"/>
          </p:cNvSpPr>
          <p:nvPr/>
        </p:nvSpPr>
        <p:spPr bwMode="auto">
          <a:xfrm>
            <a:off x="5922986" y="5927163"/>
            <a:ext cx="1231403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심의자료 불충분</a:t>
            </a:r>
          </a:p>
        </p:txBody>
      </p:sp>
      <p:grpSp>
        <p:nvGrpSpPr>
          <p:cNvPr id="687" name="Group 264"/>
          <p:cNvGrpSpPr>
            <a:grpSpLocks/>
          </p:cNvGrpSpPr>
          <p:nvPr/>
        </p:nvGrpSpPr>
        <p:grpSpPr bwMode="auto">
          <a:xfrm>
            <a:off x="6258953" y="6125384"/>
            <a:ext cx="1038139" cy="251976"/>
            <a:chOff x="3617" y="1434"/>
            <a:chExt cx="818" cy="202"/>
          </a:xfrm>
        </p:grpSpPr>
        <p:sp>
          <p:nvSpPr>
            <p:cNvPr id="688" name="Line 265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89" name="Line 266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90" name="Text Box 267"/>
          <p:cNvSpPr txBox="1">
            <a:spLocks noChangeArrowheads="1"/>
          </p:cNvSpPr>
          <p:nvPr/>
        </p:nvSpPr>
        <p:spPr bwMode="auto">
          <a:xfrm>
            <a:off x="6324466" y="6180818"/>
            <a:ext cx="1234680" cy="25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발의자료 미흡</a:t>
            </a:r>
          </a:p>
        </p:txBody>
      </p:sp>
      <p:grpSp>
        <p:nvGrpSpPr>
          <p:cNvPr id="691" name="Group 268"/>
          <p:cNvGrpSpPr>
            <a:grpSpLocks/>
          </p:cNvGrpSpPr>
          <p:nvPr/>
        </p:nvGrpSpPr>
        <p:grpSpPr bwMode="auto">
          <a:xfrm>
            <a:off x="6872094" y="6132103"/>
            <a:ext cx="2538233" cy="90711"/>
            <a:chOff x="3617" y="1434"/>
            <a:chExt cx="818" cy="202"/>
          </a:xfrm>
        </p:grpSpPr>
        <p:sp>
          <p:nvSpPr>
            <p:cNvPr id="692" name="Line 269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3" name="Line 270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94" name="Text Box 271"/>
          <p:cNvSpPr txBox="1">
            <a:spLocks noChangeArrowheads="1"/>
          </p:cNvSpPr>
          <p:nvPr/>
        </p:nvSpPr>
        <p:spPr bwMode="auto">
          <a:xfrm>
            <a:off x="6969524" y="6039711"/>
            <a:ext cx="2591988" cy="405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심사위원의 발의내용에 대한 사실여부 검증 어려움</a:t>
            </a:r>
          </a:p>
        </p:txBody>
      </p:sp>
      <p:sp>
        <p:nvSpPr>
          <p:cNvPr id="695" name="Text Box 272"/>
          <p:cNvSpPr txBox="1">
            <a:spLocks noChangeArrowheads="1"/>
          </p:cNvSpPr>
          <p:nvPr/>
        </p:nvSpPr>
        <p:spPr bwMode="auto">
          <a:xfrm>
            <a:off x="7664977" y="6306806"/>
            <a:ext cx="1646580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솔루션별 관련업체 정보 미흡</a:t>
            </a:r>
          </a:p>
        </p:txBody>
      </p:sp>
      <p:grpSp>
        <p:nvGrpSpPr>
          <p:cNvPr id="696" name="Group 273"/>
          <p:cNvGrpSpPr>
            <a:grpSpLocks/>
          </p:cNvGrpSpPr>
          <p:nvPr/>
        </p:nvGrpSpPr>
        <p:grpSpPr bwMode="auto">
          <a:xfrm>
            <a:off x="7599462" y="6306806"/>
            <a:ext cx="1545450" cy="169663"/>
            <a:chOff x="3617" y="1434"/>
            <a:chExt cx="818" cy="202"/>
          </a:xfrm>
        </p:grpSpPr>
        <p:sp>
          <p:nvSpPr>
            <p:cNvPr id="697" name="Line 274"/>
            <p:cNvSpPr>
              <a:spLocks noChangeShapeType="1"/>
            </p:cNvSpPr>
            <p:nvPr/>
          </p:nvSpPr>
          <p:spPr bwMode="auto">
            <a:xfrm>
              <a:off x="3617" y="1434"/>
              <a:ext cx="86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8" name="Line 275"/>
            <p:cNvSpPr>
              <a:spLocks noChangeShapeType="1"/>
            </p:cNvSpPr>
            <p:nvPr/>
          </p:nvSpPr>
          <p:spPr bwMode="auto">
            <a:xfrm>
              <a:off x="3703" y="1636"/>
              <a:ext cx="7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99" name="Group 276"/>
          <p:cNvGrpSpPr>
            <a:grpSpLocks/>
          </p:cNvGrpSpPr>
          <p:nvPr/>
        </p:nvGrpSpPr>
        <p:grpSpPr bwMode="auto">
          <a:xfrm>
            <a:off x="3136135" y="4729438"/>
            <a:ext cx="1599205" cy="288932"/>
            <a:chOff x="761" y="890"/>
            <a:chExt cx="862" cy="181"/>
          </a:xfrm>
        </p:grpSpPr>
        <p:sp>
          <p:nvSpPr>
            <p:cNvPr id="700" name="Line 277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1" name="Line 278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02" name="Text Box 279"/>
          <p:cNvSpPr txBox="1">
            <a:spLocks noChangeArrowheads="1"/>
          </p:cNvSpPr>
          <p:nvPr/>
        </p:nvSpPr>
        <p:spPr bwMode="auto">
          <a:xfrm>
            <a:off x="3035346" y="4542977"/>
            <a:ext cx="1622723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주관적 판단에 의한 결과도출</a:t>
            </a:r>
          </a:p>
        </p:txBody>
      </p:sp>
      <p:grpSp>
        <p:nvGrpSpPr>
          <p:cNvPr id="703" name="Group 280"/>
          <p:cNvGrpSpPr>
            <a:grpSpLocks/>
          </p:cNvGrpSpPr>
          <p:nvPr/>
        </p:nvGrpSpPr>
        <p:grpSpPr bwMode="auto">
          <a:xfrm>
            <a:off x="2932875" y="4453945"/>
            <a:ext cx="1117092" cy="85672"/>
            <a:chOff x="761" y="890"/>
            <a:chExt cx="862" cy="181"/>
          </a:xfrm>
        </p:grpSpPr>
        <p:sp>
          <p:nvSpPr>
            <p:cNvPr id="704" name="Line 281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5" name="Line 282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06" name="Text Box 283"/>
          <p:cNvSpPr txBox="1">
            <a:spLocks noChangeArrowheads="1"/>
          </p:cNvSpPr>
          <p:nvPr/>
        </p:nvSpPr>
        <p:spPr bwMode="auto">
          <a:xfrm>
            <a:off x="2820327" y="4269163"/>
            <a:ext cx="1461458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객관적인 심의기준 부재</a:t>
            </a:r>
          </a:p>
        </p:txBody>
      </p:sp>
      <p:grpSp>
        <p:nvGrpSpPr>
          <p:cNvPr id="707" name="Group 284"/>
          <p:cNvGrpSpPr>
            <a:grpSpLocks/>
          </p:cNvGrpSpPr>
          <p:nvPr/>
        </p:nvGrpSpPr>
        <p:grpSpPr bwMode="auto">
          <a:xfrm>
            <a:off x="2904318" y="4786552"/>
            <a:ext cx="1076775" cy="142787"/>
            <a:chOff x="1260" y="1071"/>
            <a:chExt cx="953" cy="182"/>
          </a:xfrm>
        </p:grpSpPr>
        <p:sp>
          <p:nvSpPr>
            <p:cNvPr id="708" name="Line 285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9" name="Line 286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10" name="Text Box 287"/>
          <p:cNvSpPr txBox="1">
            <a:spLocks noChangeArrowheads="1"/>
          </p:cNvSpPr>
          <p:nvPr/>
        </p:nvSpPr>
        <p:spPr bwMode="auto">
          <a:xfrm>
            <a:off x="2659062" y="4754636"/>
            <a:ext cx="1170846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 자료 미흡</a:t>
            </a:r>
          </a:p>
        </p:txBody>
      </p:sp>
      <p:grpSp>
        <p:nvGrpSpPr>
          <p:cNvPr id="711" name="Group 288"/>
          <p:cNvGrpSpPr>
            <a:grpSpLocks/>
          </p:cNvGrpSpPr>
          <p:nvPr/>
        </p:nvGrpSpPr>
        <p:grpSpPr bwMode="auto">
          <a:xfrm>
            <a:off x="1930012" y="4952857"/>
            <a:ext cx="1370747" cy="127668"/>
            <a:chOff x="1260" y="1071"/>
            <a:chExt cx="953" cy="182"/>
          </a:xfrm>
        </p:grpSpPr>
        <p:sp>
          <p:nvSpPr>
            <p:cNvPr id="712" name="Line 289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13" name="Line 290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14" name="Text Box 291"/>
          <p:cNvSpPr txBox="1">
            <a:spLocks noChangeArrowheads="1"/>
          </p:cNvSpPr>
          <p:nvPr/>
        </p:nvSpPr>
        <p:spPr bwMode="auto">
          <a:xfrm>
            <a:off x="1825863" y="4915901"/>
            <a:ext cx="1474897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 양식 충족 미흡</a:t>
            </a:r>
          </a:p>
        </p:txBody>
      </p:sp>
      <p:grpSp>
        <p:nvGrpSpPr>
          <p:cNvPr id="715" name="Group 292"/>
          <p:cNvGrpSpPr>
            <a:grpSpLocks/>
          </p:cNvGrpSpPr>
          <p:nvPr/>
        </p:nvGrpSpPr>
        <p:grpSpPr bwMode="auto">
          <a:xfrm>
            <a:off x="1488215" y="5140999"/>
            <a:ext cx="1078455" cy="141106"/>
            <a:chOff x="1260" y="1071"/>
            <a:chExt cx="953" cy="182"/>
          </a:xfrm>
        </p:grpSpPr>
        <p:sp>
          <p:nvSpPr>
            <p:cNvPr id="716" name="Line 293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17" name="Line 294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18" name="Text Box 295"/>
          <p:cNvSpPr txBox="1">
            <a:spLocks noChangeArrowheads="1"/>
          </p:cNvSpPr>
          <p:nvPr/>
        </p:nvSpPr>
        <p:spPr bwMode="auto">
          <a:xfrm>
            <a:off x="1212721" y="5107402"/>
            <a:ext cx="1802466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주요파악 요소란 누락</a:t>
            </a:r>
          </a:p>
        </p:txBody>
      </p:sp>
      <p:grpSp>
        <p:nvGrpSpPr>
          <p:cNvPr id="719" name="Group 296"/>
          <p:cNvGrpSpPr>
            <a:grpSpLocks/>
          </p:cNvGrpSpPr>
          <p:nvPr/>
        </p:nvGrpSpPr>
        <p:grpSpPr bwMode="auto">
          <a:xfrm>
            <a:off x="1476457" y="4845348"/>
            <a:ext cx="821440" cy="72232"/>
            <a:chOff x="761" y="890"/>
            <a:chExt cx="862" cy="181"/>
          </a:xfrm>
        </p:grpSpPr>
        <p:sp>
          <p:nvSpPr>
            <p:cNvPr id="720" name="Line 297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1" name="Line 298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22" name="Text Box 299"/>
          <p:cNvSpPr txBox="1">
            <a:spLocks noChangeArrowheads="1"/>
          </p:cNvSpPr>
          <p:nvPr/>
        </p:nvSpPr>
        <p:spPr bwMode="auto">
          <a:xfrm>
            <a:off x="1358868" y="4680723"/>
            <a:ext cx="1207802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사업정보파악 미흡</a:t>
            </a:r>
          </a:p>
        </p:txBody>
      </p:sp>
      <p:grpSp>
        <p:nvGrpSpPr>
          <p:cNvPr id="723" name="Group 300"/>
          <p:cNvGrpSpPr>
            <a:grpSpLocks/>
          </p:cNvGrpSpPr>
          <p:nvPr/>
        </p:nvGrpSpPr>
        <p:grpSpPr bwMode="auto">
          <a:xfrm>
            <a:off x="1232880" y="4905822"/>
            <a:ext cx="634978" cy="199900"/>
            <a:chOff x="1260" y="1071"/>
            <a:chExt cx="953" cy="182"/>
          </a:xfrm>
        </p:grpSpPr>
        <p:sp>
          <p:nvSpPr>
            <p:cNvPr id="724" name="Line 301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5" name="Line 302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26" name="Text Box 303"/>
          <p:cNvSpPr txBox="1">
            <a:spLocks noChangeArrowheads="1"/>
          </p:cNvSpPr>
          <p:nvPr/>
        </p:nvSpPr>
        <p:spPr bwMode="auto">
          <a:xfrm>
            <a:off x="948987" y="4912541"/>
            <a:ext cx="1039819" cy="25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사전영업 미흡</a:t>
            </a:r>
          </a:p>
        </p:txBody>
      </p:sp>
      <p:sp>
        <p:nvSpPr>
          <p:cNvPr id="727" name="Text Box 304"/>
          <p:cNvSpPr txBox="1">
            <a:spLocks noChangeArrowheads="1"/>
          </p:cNvSpPr>
          <p:nvPr/>
        </p:nvSpPr>
        <p:spPr bwMode="auto">
          <a:xfrm>
            <a:off x="1733471" y="4440506"/>
            <a:ext cx="1261860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 양식 부적정</a:t>
            </a:r>
          </a:p>
        </p:txBody>
      </p:sp>
      <p:sp>
        <p:nvSpPr>
          <p:cNvPr id="728" name="Text Box 305"/>
          <p:cNvSpPr txBox="1">
            <a:spLocks noChangeArrowheads="1"/>
          </p:cNvSpPr>
          <p:nvPr/>
        </p:nvSpPr>
        <p:spPr bwMode="auto">
          <a:xfrm>
            <a:off x="1473097" y="4156614"/>
            <a:ext cx="1207802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VRB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발의양식 복잡</a:t>
            </a:r>
          </a:p>
        </p:txBody>
      </p:sp>
      <p:grpSp>
        <p:nvGrpSpPr>
          <p:cNvPr id="729" name="Group 306"/>
          <p:cNvGrpSpPr>
            <a:grpSpLocks/>
          </p:cNvGrpSpPr>
          <p:nvPr/>
        </p:nvGrpSpPr>
        <p:grpSpPr bwMode="auto">
          <a:xfrm>
            <a:off x="3092460" y="5403054"/>
            <a:ext cx="1416102" cy="352766"/>
            <a:chOff x="1260" y="1071"/>
            <a:chExt cx="953" cy="182"/>
          </a:xfrm>
        </p:grpSpPr>
        <p:sp>
          <p:nvSpPr>
            <p:cNvPr id="730" name="Line 307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31" name="Line 308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32" name="Text Box 309"/>
          <p:cNvSpPr txBox="1">
            <a:spLocks noChangeArrowheads="1"/>
          </p:cNvSpPr>
          <p:nvPr/>
        </p:nvSpPr>
        <p:spPr bwMode="auto">
          <a:xfrm>
            <a:off x="3021906" y="5577756"/>
            <a:ext cx="1632802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제안작업결과 </a:t>
            </a: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Review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미흡</a:t>
            </a:r>
          </a:p>
        </p:txBody>
      </p:sp>
      <p:grpSp>
        <p:nvGrpSpPr>
          <p:cNvPr id="733" name="Group 310"/>
          <p:cNvGrpSpPr>
            <a:grpSpLocks/>
          </p:cNvGrpSpPr>
          <p:nvPr/>
        </p:nvGrpSpPr>
        <p:grpSpPr bwMode="auto">
          <a:xfrm>
            <a:off x="888513" y="5728942"/>
            <a:ext cx="2069559" cy="120948"/>
            <a:chOff x="1260" y="1071"/>
            <a:chExt cx="953" cy="182"/>
          </a:xfrm>
        </p:grpSpPr>
        <p:sp>
          <p:nvSpPr>
            <p:cNvPr id="734" name="Line 311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35" name="Line 312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36" name="Text Box 313"/>
          <p:cNvSpPr txBox="1">
            <a:spLocks noChangeArrowheads="1"/>
          </p:cNvSpPr>
          <p:nvPr/>
        </p:nvSpPr>
        <p:spPr bwMode="auto">
          <a:xfrm>
            <a:off x="1355509" y="5364417"/>
            <a:ext cx="1824303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수행중 협력사 확정지연 및 변경</a:t>
            </a:r>
          </a:p>
        </p:txBody>
      </p:sp>
      <p:grpSp>
        <p:nvGrpSpPr>
          <p:cNvPr id="737" name="Group 314"/>
          <p:cNvGrpSpPr>
            <a:grpSpLocks/>
          </p:cNvGrpSpPr>
          <p:nvPr/>
        </p:nvGrpSpPr>
        <p:grpSpPr bwMode="auto">
          <a:xfrm>
            <a:off x="3307479" y="5428251"/>
            <a:ext cx="1444660" cy="648417"/>
            <a:chOff x="1260" y="1071"/>
            <a:chExt cx="953" cy="182"/>
          </a:xfrm>
        </p:grpSpPr>
        <p:sp>
          <p:nvSpPr>
            <p:cNvPr id="738" name="Line 315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39" name="Line 316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40" name="Text Box 317"/>
          <p:cNvSpPr txBox="1">
            <a:spLocks noChangeArrowheads="1"/>
          </p:cNvSpPr>
          <p:nvPr/>
        </p:nvSpPr>
        <p:spPr bwMode="auto">
          <a:xfrm>
            <a:off x="881794" y="5668468"/>
            <a:ext cx="2042682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영업대표와의 원활한 의사소통 부재</a:t>
            </a:r>
          </a:p>
        </p:txBody>
      </p:sp>
      <p:grpSp>
        <p:nvGrpSpPr>
          <p:cNvPr id="741" name="Group 318"/>
          <p:cNvGrpSpPr>
            <a:grpSpLocks/>
          </p:cNvGrpSpPr>
          <p:nvPr/>
        </p:nvGrpSpPr>
        <p:grpSpPr bwMode="auto">
          <a:xfrm>
            <a:off x="1825862" y="4615210"/>
            <a:ext cx="1120451" cy="85672"/>
            <a:chOff x="761" y="890"/>
            <a:chExt cx="862" cy="181"/>
          </a:xfrm>
        </p:grpSpPr>
        <p:sp>
          <p:nvSpPr>
            <p:cNvPr id="742" name="Line 319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43" name="Line 320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44" name="Group 321"/>
          <p:cNvGrpSpPr>
            <a:grpSpLocks/>
          </p:cNvGrpSpPr>
          <p:nvPr/>
        </p:nvGrpSpPr>
        <p:grpSpPr bwMode="auto">
          <a:xfrm>
            <a:off x="1491575" y="4331317"/>
            <a:ext cx="1118772" cy="85671"/>
            <a:chOff x="761" y="890"/>
            <a:chExt cx="862" cy="181"/>
          </a:xfrm>
        </p:grpSpPr>
        <p:sp>
          <p:nvSpPr>
            <p:cNvPr id="745" name="Line 322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46" name="Line 323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47" name="Group 324"/>
          <p:cNvGrpSpPr>
            <a:grpSpLocks/>
          </p:cNvGrpSpPr>
          <p:nvPr/>
        </p:nvGrpSpPr>
        <p:grpSpPr bwMode="auto">
          <a:xfrm>
            <a:off x="1489895" y="5559278"/>
            <a:ext cx="1458099" cy="68874"/>
            <a:chOff x="761" y="890"/>
            <a:chExt cx="862" cy="181"/>
          </a:xfrm>
        </p:grpSpPr>
        <p:sp>
          <p:nvSpPr>
            <p:cNvPr id="748" name="Line 325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49" name="Line 326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50" name="Text Box 327"/>
          <p:cNvSpPr txBox="1">
            <a:spLocks noChangeArrowheads="1"/>
          </p:cNvSpPr>
          <p:nvPr/>
        </p:nvSpPr>
        <p:spPr bwMode="auto">
          <a:xfrm>
            <a:off x="3250364" y="5886846"/>
            <a:ext cx="1409383" cy="23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수집된 사업정보의 오류</a:t>
            </a:r>
          </a:p>
        </p:txBody>
      </p:sp>
      <p:grpSp>
        <p:nvGrpSpPr>
          <p:cNvPr id="751" name="Group 328"/>
          <p:cNvGrpSpPr>
            <a:grpSpLocks/>
          </p:cNvGrpSpPr>
          <p:nvPr/>
        </p:nvGrpSpPr>
        <p:grpSpPr bwMode="auto">
          <a:xfrm>
            <a:off x="582783" y="5409773"/>
            <a:ext cx="821440" cy="72232"/>
            <a:chOff x="761" y="890"/>
            <a:chExt cx="862" cy="181"/>
          </a:xfrm>
        </p:grpSpPr>
        <p:sp>
          <p:nvSpPr>
            <p:cNvPr id="752" name="Line 329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3" name="Line 330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54" name="Text Box 331"/>
          <p:cNvSpPr txBox="1">
            <a:spLocks noChangeArrowheads="1"/>
          </p:cNvSpPr>
          <p:nvPr/>
        </p:nvSpPr>
        <p:spPr bwMode="auto">
          <a:xfrm>
            <a:off x="314010" y="5230030"/>
            <a:ext cx="1281096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영업 및 사업전략 미흡</a:t>
            </a:r>
          </a:p>
        </p:txBody>
      </p:sp>
      <p:grpSp>
        <p:nvGrpSpPr>
          <p:cNvPr id="755" name="Group 332"/>
          <p:cNvGrpSpPr>
            <a:grpSpLocks/>
          </p:cNvGrpSpPr>
          <p:nvPr/>
        </p:nvGrpSpPr>
        <p:grpSpPr bwMode="auto">
          <a:xfrm>
            <a:off x="1642760" y="6125384"/>
            <a:ext cx="2029243" cy="97431"/>
            <a:chOff x="1260" y="1071"/>
            <a:chExt cx="953" cy="182"/>
          </a:xfrm>
        </p:grpSpPr>
        <p:sp>
          <p:nvSpPr>
            <p:cNvPr id="756" name="Line 333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7" name="Line 334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58" name="Text Box 335"/>
          <p:cNvSpPr txBox="1">
            <a:spLocks noChangeArrowheads="1"/>
          </p:cNvSpPr>
          <p:nvPr/>
        </p:nvSpPr>
        <p:spPr bwMode="auto">
          <a:xfrm>
            <a:off x="1825863" y="6011154"/>
            <a:ext cx="1797426" cy="405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협력업체 제공정보에 지나친 의존</a:t>
            </a:r>
          </a:p>
        </p:txBody>
      </p:sp>
      <p:grpSp>
        <p:nvGrpSpPr>
          <p:cNvPr id="759" name="Group 336"/>
          <p:cNvGrpSpPr>
            <a:grpSpLocks/>
          </p:cNvGrpSpPr>
          <p:nvPr/>
        </p:nvGrpSpPr>
        <p:grpSpPr bwMode="auto">
          <a:xfrm>
            <a:off x="1624283" y="6271529"/>
            <a:ext cx="1078455" cy="141106"/>
            <a:chOff x="1260" y="1071"/>
            <a:chExt cx="953" cy="182"/>
          </a:xfrm>
        </p:grpSpPr>
        <p:sp>
          <p:nvSpPr>
            <p:cNvPr id="760" name="Line 337"/>
            <p:cNvSpPr>
              <a:spLocks noChangeShapeType="1"/>
            </p:cNvSpPr>
            <p:nvPr/>
          </p:nvSpPr>
          <p:spPr bwMode="auto">
            <a:xfrm flipH="1">
              <a:off x="2031" y="1071"/>
              <a:ext cx="182" cy="1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1" name="Line 338"/>
            <p:cNvSpPr>
              <a:spLocks noChangeShapeType="1"/>
            </p:cNvSpPr>
            <p:nvPr/>
          </p:nvSpPr>
          <p:spPr bwMode="auto">
            <a:xfrm flipH="1">
              <a:off x="1260" y="1253"/>
              <a:ext cx="7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62" name="Text Box 339"/>
          <p:cNvSpPr txBox="1">
            <a:spLocks noChangeArrowheads="1"/>
          </p:cNvSpPr>
          <p:nvPr/>
        </p:nvSpPr>
        <p:spPr bwMode="auto">
          <a:xfrm>
            <a:off x="1693155" y="6200976"/>
            <a:ext cx="939030" cy="25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사전영업 미흡</a:t>
            </a:r>
          </a:p>
        </p:txBody>
      </p:sp>
      <p:grpSp>
        <p:nvGrpSpPr>
          <p:cNvPr id="763" name="Group 340"/>
          <p:cNvGrpSpPr>
            <a:grpSpLocks/>
          </p:cNvGrpSpPr>
          <p:nvPr/>
        </p:nvGrpSpPr>
        <p:grpSpPr bwMode="auto">
          <a:xfrm>
            <a:off x="737328" y="6093466"/>
            <a:ext cx="991104" cy="72234"/>
            <a:chOff x="761" y="890"/>
            <a:chExt cx="862" cy="181"/>
          </a:xfrm>
        </p:grpSpPr>
        <p:sp>
          <p:nvSpPr>
            <p:cNvPr id="764" name="Line 341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5" name="Line 342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66" name="Text Box 343"/>
          <p:cNvSpPr txBox="1">
            <a:spLocks noChangeArrowheads="1"/>
          </p:cNvSpPr>
          <p:nvPr/>
        </p:nvSpPr>
        <p:spPr bwMode="auto">
          <a:xfrm>
            <a:off x="754127" y="5927163"/>
            <a:ext cx="1170489" cy="2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8" tIns="45714" rIns="91428" bIns="45714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l" defTabSz="8636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Pre-Consulting </a:t>
            </a:r>
            <a:r>
              <a:rPr kumimoji="1" lang="ko-KR" altLang="en-US" sz="84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부재</a:t>
            </a:r>
          </a:p>
        </p:txBody>
      </p:sp>
      <p:grpSp>
        <p:nvGrpSpPr>
          <p:cNvPr id="767" name="Group 344"/>
          <p:cNvGrpSpPr>
            <a:grpSpLocks/>
          </p:cNvGrpSpPr>
          <p:nvPr/>
        </p:nvGrpSpPr>
        <p:grpSpPr bwMode="auto">
          <a:xfrm>
            <a:off x="1552048" y="2060178"/>
            <a:ext cx="1115412" cy="141106"/>
            <a:chOff x="761" y="890"/>
            <a:chExt cx="862" cy="181"/>
          </a:xfrm>
        </p:grpSpPr>
        <p:sp>
          <p:nvSpPr>
            <p:cNvPr id="768" name="Line 345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9" name="Line 346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70" name="Group 347"/>
          <p:cNvGrpSpPr>
            <a:grpSpLocks/>
          </p:cNvGrpSpPr>
          <p:nvPr/>
        </p:nvGrpSpPr>
        <p:grpSpPr bwMode="auto">
          <a:xfrm>
            <a:off x="2736335" y="2438140"/>
            <a:ext cx="897033" cy="55435"/>
            <a:chOff x="761" y="890"/>
            <a:chExt cx="862" cy="181"/>
          </a:xfrm>
        </p:grpSpPr>
        <p:sp>
          <p:nvSpPr>
            <p:cNvPr id="771" name="Line 348"/>
            <p:cNvSpPr>
              <a:spLocks noChangeShapeType="1"/>
            </p:cNvSpPr>
            <p:nvPr/>
          </p:nvSpPr>
          <p:spPr bwMode="auto">
            <a:xfrm flipH="1" flipV="1">
              <a:off x="1487" y="890"/>
              <a:ext cx="136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72" name="Line 349"/>
            <p:cNvSpPr>
              <a:spLocks noChangeShapeType="1"/>
            </p:cNvSpPr>
            <p:nvPr/>
          </p:nvSpPr>
          <p:spPr bwMode="auto">
            <a:xfrm flipH="1">
              <a:off x="761" y="890"/>
              <a:ext cx="7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90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73" name="Text Box 28"/>
          <p:cNvSpPr txBox="1">
            <a:spLocks noChangeArrowheads="1"/>
          </p:cNvSpPr>
          <p:nvPr/>
        </p:nvSpPr>
        <p:spPr bwMode="auto">
          <a:xfrm>
            <a:off x="8273078" y="3901279"/>
            <a:ext cx="1222921" cy="394649"/>
          </a:xfrm>
          <a:prstGeom prst="rect">
            <a:avLst/>
          </a:prstGeom>
          <a:solidFill>
            <a:srgbClr val="0033CC"/>
          </a:solidFill>
          <a:ln w="4826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3194" tIns="17997" rIns="43194" bIns="17997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marL="0" marR="0" lvl="0" indent="0" algn="ctr" defTabSz="8636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64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제안서 </a:t>
            </a:r>
            <a:br>
              <a:rPr kumimoji="0" lang="ko-KR" altLang="en-US" sz="1164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</a:br>
            <a:r>
              <a:rPr kumimoji="0" lang="ko-KR" altLang="en-US" sz="1164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채택율 저하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1" name="직사각형 330"/>
          <p:cNvSpPr/>
          <p:nvPr/>
        </p:nvSpPr>
        <p:spPr bwMode="auto">
          <a:xfrm flipH="1">
            <a:off x="0" y="669196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2" name="직사각형 331"/>
          <p:cNvSpPr/>
          <p:nvPr/>
        </p:nvSpPr>
        <p:spPr>
          <a:xfrm>
            <a:off x="300676" y="728430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특성요인도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0488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잠재원인 우선순위화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2" name="그룹 23"/>
          <p:cNvGrpSpPr/>
          <p:nvPr/>
        </p:nvGrpSpPr>
        <p:grpSpPr>
          <a:xfrm>
            <a:off x="488504" y="5013176"/>
            <a:ext cx="9001000" cy="1591456"/>
            <a:chOff x="1570491" y="2686618"/>
            <a:chExt cx="7773112" cy="1907447"/>
          </a:xfrm>
        </p:grpSpPr>
        <p:sp>
          <p:nvSpPr>
            <p:cNvPr id="33" name="직사각형 32"/>
            <p:cNvSpPr/>
            <p:nvPr/>
          </p:nvSpPr>
          <p:spPr>
            <a:xfrm>
              <a:off x="1594712" y="2708921"/>
              <a:ext cx="7748891" cy="188514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50800" cap="sq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4" name="L 도형 33"/>
            <p:cNvSpPr/>
            <p:nvPr/>
          </p:nvSpPr>
          <p:spPr>
            <a:xfrm rot="5400000">
              <a:off x="1570491" y="2686618"/>
              <a:ext cx="382342" cy="382342"/>
            </a:xfrm>
            <a:prstGeom prst="corner">
              <a:avLst>
                <a:gd name="adj1" fmla="val 13513"/>
                <a:gd name="adj2" fmla="val 13783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561826" y="5090485"/>
            <a:ext cx="885435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kern="0">
                <a:solidFill>
                  <a:prstClr val="black"/>
                </a:solidFill>
                <a:latin typeface="+mn-ea"/>
                <a:ea typeface="+mn-ea"/>
              </a:rPr>
              <a:t>우선순위화 절차</a:t>
            </a:r>
            <a:endParaRPr lang="ko-KR" altLang="en-US" sz="16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6062" y="1165688"/>
            <a:ext cx="9613482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잠재원인을 중요도와 분석 가능성 측면에서 우선순위화하여 분석할 대상을 선정</a:t>
            </a:r>
            <a:endParaRPr lang="ko-KR" altLang="en-US" sz="16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/>
        </p:nvGraphicFramePr>
        <p:xfrm>
          <a:off x="488503" y="2289624"/>
          <a:ext cx="3328572" cy="2529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잠재원인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중요도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가능성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X1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9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2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X2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2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2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X3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7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7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X4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2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7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X5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8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9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X6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3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3</a:t>
                      </a:r>
                      <a:endParaRPr lang="ko-KR" altLang="en-US" sz="1200" b="0"/>
                    </a:p>
                  </a:txBody>
                  <a:tcPr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1" name="모서리가 둥근 직사각형 100"/>
          <p:cNvSpPr/>
          <p:nvPr/>
        </p:nvSpPr>
        <p:spPr>
          <a:xfrm>
            <a:off x="5443409" y="2216066"/>
            <a:ext cx="4046666" cy="2603550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2" name="오른쪽 화살표 101"/>
          <p:cNvSpPr/>
          <p:nvPr/>
        </p:nvSpPr>
        <p:spPr>
          <a:xfrm>
            <a:off x="4225417" y="2216066"/>
            <a:ext cx="676531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753967" y="2327423"/>
            <a:ext cx="15151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[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잠재원인 선정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]</a:t>
            </a:r>
            <a:endParaRPr lang="ko-KR" altLang="en-US" sz="14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85560" y="1543441"/>
            <a:ext cx="8969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200"/>
              </a:spcBef>
              <a:spcAft>
                <a:spcPts val="0"/>
              </a:spcAft>
            </a:pP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중요도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)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 문제에 미치는 영향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모델링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개선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)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시 효과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│ 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분석가능성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)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: 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데이터 수집비용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데이터수집 용이성</a:t>
            </a:r>
            <a:endParaRPr lang="en-US" altLang="ko-KR" sz="1400" b="1" dirty="0">
              <a:solidFill>
                <a:srgbClr val="0000CC"/>
              </a:solidFill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06" name="그룹 76"/>
          <p:cNvGrpSpPr/>
          <p:nvPr/>
        </p:nvGrpSpPr>
        <p:grpSpPr>
          <a:xfrm>
            <a:off x="4601833" y="2605880"/>
            <a:ext cx="4510215" cy="2030644"/>
            <a:chOff x="5077750" y="3264735"/>
            <a:chExt cx="3743601" cy="1817642"/>
          </a:xfrm>
        </p:grpSpPr>
        <p:sp>
          <p:nvSpPr>
            <p:cNvPr id="107" name="직사각형 106"/>
            <p:cNvSpPr/>
            <p:nvPr/>
          </p:nvSpPr>
          <p:spPr bwMode="auto">
            <a:xfrm>
              <a:off x="6299034" y="3384303"/>
              <a:ext cx="2507892" cy="1462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108" name="직선 연결선 107"/>
            <p:cNvCxnSpPr>
              <a:stCxn id="107" idx="1"/>
              <a:endCxn id="107" idx="3"/>
            </p:cNvCxnSpPr>
            <p:nvPr/>
          </p:nvCxnSpPr>
          <p:spPr bwMode="auto">
            <a:xfrm rot="10800000" flipH="1">
              <a:off x="6299034" y="4115618"/>
              <a:ext cx="2507892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107" idx="0"/>
              <a:endCxn id="107" idx="2"/>
            </p:cNvCxnSpPr>
            <p:nvPr/>
          </p:nvCxnSpPr>
          <p:spPr bwMode="auto">
            <a:xfrm rot="16200000" flipH="1">
              <a:off x="6822342" y="4115618"/>
              <a:ext cx="146263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 bwMode="auto">
            <a:xfrm>
              <a:off x="7079044" y="4834433"/>
              <a:ext cx="837173" cy="2479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분석 가능성</a:t>
              </a:r>
              <a:endParaRPr lang="ko-KR" altLang="en-US" sz="1200" b="1" dirty="0">
                <a:solidFill>
                  <a:prstClr val="black"/>
                </a:solidFill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1" name="TextBox 110"/>
            <p:cNvSpPr txBox="1"/>
            <p:nvPr/>
          </p:nvSpPr>
          <p:spPr bwMode="auto">
            <a:xfrm>
              <a:off x="5077750" y="3984815"/>
              <a:ext cx="1228881" cy="2479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중요도</a:t>
              </a:r>
              <a:endParaRPr lang="ko-KR" altLang="en-US" sz="1200" b="1" dirty="0">
                <a:solidFill>
                  <a:prstClr val="black"/>
                </a:solidFill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2" name="직사각형 111"/>
            <p:cNvSpPr/>
            <p:nvPr/>
          </p:nvSpPr>
          <p:spPr bwMode="auto">
            <a:xfrm>
              <a:off x="7557722" y="3388776"/>
              <a:ext cx="1243785" cy="724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b="1" dirty="0">
                <a:solidFill>
                  <a:prstClr val="white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6073618" y="4818714"/>
              <a:ext cx="203838" cy="2203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i="1" dirty="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L</a:t>
              </a:r>
              <a:endParaRPr lang="ko-KR" altLang="en-US" sz="1000" i="1" dirty="0">
                <a:solidFill>
                  <a:prstClr val="black"/>
                </a:solidFill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4" name="TextBox 113"/>
            <p:cNvSpPr txBox="1"/>
            <p:nvPr/>
          </p:nvSpPr>
          <p:spPr bwMode="auto">
            <a:xfrm>
              <a:off x="8590902" y="4818714"/>
              <a:ext cx="230449" cy="2203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i="1" dirty="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H</a:t>
              </a:r>
              <a:endParaRPr lang="ko-KR" altLang="en-US" sz="1000" i="1" dirty="0">
                <a:solidFill>
                  <a:prstClr val="black"/>
                </a:solidFill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6007845" y="3264735"/>
              <a:ext cx="230449" cy="2203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i="1" dirty="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H</a:t>
              </a:r>
              <a:endParaRPr lang="ko-KR" altLang="en-US" sz="1000" i="1" dirty="0">
                <a:solidFill>
                  <a:prstClr val="black"/>
                </a:solidFill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6" name="자유형 115"/>
            <p:cNvSpPr/>
            <p:nvPr/>
          </p:nvSpPr>
          <p:spPr bwMode="auto">
            <a:xfrm>
              <a:off x="7348957" y="3385586"/>
              <a:ext cx="1434446" cy="864097"/>
            </a:xfrm>
            <a:custGeom>
              <a:avLst/>
              <a:gdLst>
                <a:gd name="connsiteX0" fmla="*/ 19957 w 2850242"/>
                <a:gd name="connsiteY0" fmla="*/ 0 h 1928586"/>
                <a:gd name="connsiteX1" fmla="*/ 117928 w 2850242"/>
                <a:gd name="connsiteY1" fmla="*/ 315686 h 1928586"/>
                <a:gd name="connsiteX2" fmla="*/ 727528 w 2850242"/>
                <a:gd name="connsiteY2" fmla="*/ 1665515 h 1928586"/>
                <a:gd name="connsiteX3" fmla="*/ 2850242 w 2850242"/>
                <a:gd name="connsiteY3" fmla="*/ 1894115 h 192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0242" h="1928586">
                  <a:moveTo>
                    <a:pt x="19957" y="0"/>
                  </a:moveTo>
                  <a:cubicBezTo>
                    <a:pt x="9978" y="19050"/>
                    <a:pt x="0" y="38100"/>
                    <a:pt x="117928" y="315686"/>
                  </a:cubicBezTo>
                  <a:cubicBezTo>
                    <a:pt x="235857" y="593272"/>
                    <a:pt x="272142" y="1402444"/>
                    <a:pt x="727528" y="1665515"/>
                  </a:cubicBezTo>
                  <a:cubicBezTo>
                    <a:pt x="1182914" y="1928586"/>
                    <a:pt x="2016578" y="1911350"/>
                    <a:pt x="2850242" y="1894115"/>
                  </a:cubicBezTo>
                </a:path>
              </a:pathLst>
            </a:custGeom>
            <a:ln w="57150">
              <a:solidFill>
                <a:srgbClr val="B325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8" name="직사각형 117"/>
          <p:cNvSpPr/>
          <p:nvPr/>
        </p:nvSpPr>
        <p:spPr>
          <a:xfrm>
            <a:off x="7905681" y="3089893"/>
            <a:ext cx="357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x3</a:t>
            </a:r>
            <a:endParaRPr lang="ko-KR" altLang="en-US" sz="1200"/>
          </a:p>
        </p:txBody>
      </p:sp>
      <p:sp>
        <p:nvSpPr>
          <p:cNvPr id="119" name="직사각형 118"/>
          <p:cNvSpPr/>
          <p:nvPr/>
        </p:nvSpPr>
        <p:spPr>
          <a:xfrm>
            <a:off x="6418277" y="2890769"/>
            <a:ext cx="357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x1</a:t>
            </a:r>
            <a:endParaRPr lang="ko-KR" altLang="en-US" sz="1200"/>
          </a:p>
        </p:txBody>
      </p:sp>
      <p:sp>
        <p:nvSpPr>
          <p:cNvPr id="120" name="직사각형 119"/>
          <p:cNvSpPr/>
          <p:nvPr/>
        </p:nvSpPr>
        <p:spPr>
          <a:xfrm>
            <a:off x="6761446" y="3660924"/>
            <a:ext cx="357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x6</a:t>
            </a:r>
            <a:endParaRPr lang="ko-KR" altLang="en-US" sz="1200"/>
          </a:p>
        </p:txBody>
      </p:sp>
      <p:sp>
        <p:nvSpPr>
          <p:cNvPr id="121" name="직사각형 120"/>
          <p:cNvSpPr/>
          <p:nvPr/>
        </p:nvSpPr>
        <p:spPr>
          <a:xfrm>
            <a:off x="8695232" y="2889234"/>
            <a:ext cx="357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x5</a:t>
            </a:r>
            <a:endParaRPr lang="ko-KR" altLang="en-US" sz="1200"/>
          </a:p>
        </p:txBody>
      </p:sp>
      <p:sp>
        <p:nvSpPr>
          <p:cNvPr id="122" name="직사각형 121"/>
          <p:cNvSpPr/>
          <p:nvPr/>
        </p:nvSpPr>
        <p:spPr>
          <a:xfrm>
            <a:off x="8033723" y="3958687"/>
            <a:ext cx="357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x4</a:t>
            </a:r>
            <a:endParaRPr lang="ko-KR" altLang="en-US" sz="1200"/>
          </a:p>
        </p:txBody>
      </p:sp>
      <p:sp>
        <p:nvSpPr>
          <p:cNvPr id="123" name="직사각형 122"/>
          <p:cNvSpPr/>
          <p:nvPr/>
        </p:nvSpPr>
        <p:spPr>
          <a:xfrm>
            <a:off x="6462788" y="3958686"/>
            <a:ext cx="357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x2</a:t>
            </a:r>
            <a:endParaRPr lang="ko-KR" altLang="en-US" sz="1200"/>
          </a:p>
        </p:txBody>
      </p:sp>
      <p:sp>
        <p:nvSpPr>
          <p:cNvPr id="124" name="직사각형 123"/>
          <p:cNvSpPr/>
          <p:nvPr/>
        </p:nvSpPr>
        <p:spPr>
          <a:xfrm>
            <a:off x="560512" y="5517232"/>
            <a:ext cx="8928992" cy="982130"/>
          </a:xfrm>
          <a:prstGeom prst="rect">
            <a:avLst/>
          </a:prstGeom>
          <a:noFill/>
          <a:ln w="3175">
            <a:noFill/>
          </a:ln>
        </p:spPr>
        <p:txBody>
          <a:bodyPr lIns="72000" tIns="0" rIns="0" bIns="0" rtlCol="0" anchor="t"/>
          <a:lstStyle/>
          <a:p>
            <a:pPr defTabSz="900113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sz="1600" b="1">
                <a:solidFill>
                  <a:srgbClr val="0000CC"/>
                </a:solidFill>
                <a:latin typeface="+mn-ea"/>
                <a:ea typeface="+mn-ea"/>
              </a:rPr>
              <a:t>① </a:t>
            </a:r>
            <a:r>
              <a:rPr lang="ko-KR" altLang="en-US" sz="1600" b="1">
                <a:solidFill>
                  <a:srgbClr val="0000CC"/>
                </a:solidFill>
                <a:latin typeface="+mn-ea"/>
                <a:ea typeface="+mn-ea"/>
              </a:rPr>
              <a:t>잠재원인을 </a:t>
            </a:r>
            <a:r>
              <a:rPr lang="en-US" altLang="ko-KR" sz="1600" b="1">
                <a:solidFill>
                  <a:srgbClr val="0000CC"/>
                </a:solidFill>
                <a:latin typeface="+mn-ea"/>
                <a:ea typeface="+mn-ea"/>
              </a:rPr>
              <a:t>List-up</a:t>
            </a:r>
            <a:r>
              <a:rPr lang="ko-KR" altLang="en-US" sz="1600" b="1">
                <a:solidFill>
                  <a:srgbClr val="0000CC"/>
                </a:solidFill>
                <a:latin typeface="+mn-ea"/>
                <a:ea typeface="+mn-ea"/>
              </a:rPr>
              <a:t>하고 중요도와 분석 가능성을 정량적으로</a:t>
            </a:r>
            <a:r>
              <a:rPr lang="en-US" altLang="ko-KR" sz="1600" b="1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+mn-ea"/>
                <a:ea typeface="+mn-ea"/>
              </a:rPr>
              <a:t>평가 </a:t>
            </a:r>
            <a:r>
              <a:rPr lang="en-US" altLang="ko-KR" sz="1600" b="1">
                <a:solidFill>
                  <a:srgbClr val="0000CC"/>
                </a:solidFill>
                <a:latin typeface="+mn-ea"/>
                <a:ea typeface="+mn-ea"/>
              </a:rPr>
              <a:t>(9</a:t>
            </a:r>
            <a:r>
              <a:rPr lang="ko-KR" altLang="en-US" sz="1600" b="1">
                <a:solidFill>
                  <a:srgbClr val="0000CC"/>
                </a:solidFill>
                <a:latin typeface="+mn-ea"/>
                <a:ea typeface="+mn-ea"/>
              </a:rPr>
              <a:t>점 척도</a:t>
            </a:r>
            <a:r>
              <a:rPr lang="en-US" altLang="ko-KR" sz="1600" b="1">
                <a:solidFill>
                  <a:srgbClr val="0000CC"/>
                </a:solidFill>
                <a:latin typeface="+mn-ea"/>
                <a:ea typeface="+mn-ea"/>
              </a:rPr>
              <a:t>)</a:t>
            </a:r>
          </a:p>
          <a:p>
            <a:pPr defTabSz="900113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ko-KR" altLang="ko-KR" sz="1600" b="1">
                <a:solidFill>
                  <a:srgbClr val="0000CC"/>
                </a:solidFill>
                <a:latin typeface="+mn-ea"/>
                <a:ea typeface="+mn-ea"/>
              </a:rPr>
              <a:t>②</a:t>
            </a:r>
            <a:r>
              <a:rPr lang="en-US" altLang="ko-KR" sz="1600" b="1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+mn-ea"/>
                <a:ea typeface="+mn-ea"/>
              </a:rPr>
              <a:t>중요도와 분석가능성이 높은 잠재원인을 선정 </a:t>
            </a:r>
            <a:r>
              <a:rPr lang="en-US" altLang="ko-KR" sz="140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400">
                <a:solidFill>
                  <a:srgbClr val="0000CC"/>
                </a:solidFill>
                <a:latin typeface="+mn-ea"/>
                <a:ea typeface="+mn-ea"/>
              </a:rPr>
              <a:t>잠재원인간 인과관계</a:t>
            </a:r>
            <a:r>
              <a:rPr lang="en-US" altLang="ko-KR" sz="1400">
                <a:solidFill>
                  <a:srgbClr val="0000CC"/>
                </a:solidFill>
                <a:latin typeface="+mn-ea"/>
                <a:ea typeface="+mn-ea"/>
              </a:rPr>
              <a:t>, </a:t>
            </a:r>
            <a:r>
              <a:rPr lang="ko-KR" altLang="en-US" sz="1400">
                <a:solidFill>
                  <a:srgbClr val="0000CC"/>
                </a:solidFill>
                <a:latin typeface="+mn-ea"/>
                <a:ea typeface="+mn-ea"/>
              </a:rPr>
              <a:t>연관성이 있다면 결합</a:t>
            </a:r>
            <a:r>
              <a:rPr lang="en-US" altLang="ko-KR" sz="1400">
                <a:solidFill>
                  <a:srgbClr val="0000CC"/>
                </a:solidFill>
                <a:latin typeface="+mn-ea"/>
                <a:ea typeface="+mn-ea"/>
              </a:rPr>
              <a:t>)</a:t>
            </a:r>
            <a:endParaRPr lang="en-US" altLang="ko-KR" sz="1600">
              <a:solidFill>
                <a:srgbClr val="0000CC"/>
              </a:solidFill>
              <a:latin typeface="+mn-ea"/>
              <a:ea typeface="+mn-ea"/>
            </a:endParaRPr>
          </a:p>
          <a:p>
            <a:pPr defTabSz="900113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ko-KR" altLang="ko-KR" sz="1600" b="1">
                <a:solidFill>
                  <a:srgbClr val="0000CC"/>
                </a:solidFill>
                <a:latin typeface="+mn-ea"/>
                <a:ea typeface="+mn-ea"/>
              </a:rPr>
              <a:t>③</a:t>
            </a:r>
            <a:r>
              <a:rPr lang="en-US" altLang="ko-KR" sz="1600" b="1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+mn-ea"/>
                <a:ea typeface="+mn-ea"/>
              </a:rPr>
              <a:t>분석대상이 아닌 잠재원인을 재검토하여 분석 대상에 포함여부 결정</a:t>
            </a:r>
            <a:endParaRPr lang="en-US" altLang="ko-KR" sz="16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37" name="오각형 36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38" name="오각형 37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39" name="오각형 38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41827" y="1995729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+mn-ea"/>
                <a:ea typeface="+mn-ea"/>
              </a:rPr>
              <a:t>[9</a:t>
            </a:r>
            <a:r>
              <a:rPr lang="ko-KR" altLang="en-US" sz="1200">
                <a:latin typeface="+mn-ea"/>
                <a:ea typeface="+mn-ea"/>
              </a:rPr>
              <a:t>점 척도</a:t>
            </a:r>
            <a:r>
              <a:rPr lang="en-US" altLang="ko-KR" sz="1200">
                <a:latin typeface="+mn-ea"/>
                <a:ea typeface="+mn-ea"/>
              </a:rPr>
              <a:t>]</a:t>
            </a: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050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883" y="9462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잠재원인 우선순위화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Group 255"/>
          <p:cNvGraphicFramePr>
            <a:graphicFrameLocks noGrp="1"/>
          </p:cNvGraphicFramePr>
          <p:nvPr/>
        </p:nvGraphicFramePr>
        <p:xfrm>
          <a:off x="569737" y="1772812"/>
          <a:ext cx="8991776" cy="4824540"/>
        </p:xfrm>
        <a:graphic>
          <a:graphicData uri="http://schemas.openxmlformats.org/drawingml/2006/table">
            <a:tbl>
              <a:tblPr/>
              <a:tblGrid>
                <a:gridCol w="3397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1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057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잠재원인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중요도</a:t>
                      </a:r>
                    </a:p>
                  </a:txBody>
                  <a:tcPr marL="19047" marR="19047" marT="45714" marB="45714" anchor="ctr" horzOverflow="overflow">
                    <a:lnL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분석가능성</a:t>
                      </a:r>
                    </a:p>
                  </a:txBody>
                  <a:tcPr marL="19047" marR="19047" marT="45714" marB="45714" anchor="ctr" horzOverflow="overflow">
                    <a:lnL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합계</a:t>
                      </a:r>
                    </a:p>
                  </a:txBody>
                  <a:tcPr marL="19047" marR="19047" marT="45714" marB="45714" anchor="ctr" horzOverflow="overflow">
                    <a:lnL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선정</a:t>
                      </a:r>
                    </a:p>
                  </a:txBody>
                  <a:tcPr marL="19047" marR="19047" marT="45714" marB="4571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속도가 느리다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en-US" altLang="ko-KR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돋움" charset="-127"/>
                          <a:cs typeface="+mn-cs"/>
                        </a:rPr>
                        <a:t>9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en-US" altLang="x-non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kumimoji="1" lang="x-none" altLang="x-none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자주 끊어진다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en-US" altLang="ko-KR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돋움" charset="-127"/>
                          <a:cs typeface="+mn-cs"/>
                        </a:rPr>
                        <a:t>9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en-US" altLang="x-non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kumimoji="1" lang="x-none" altLang="x-none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접속이 잘 안됨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x-non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kumimoji="1" lang="x-none" altLang="x-none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셋탑박스 기능 열악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x-non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1" lang="x-none" altLang="x-none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 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 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성능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x-non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kumimoji="1" lang="x-none" altLang="x-none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불일치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AS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약속 미 준수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직원 불친절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x-non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1" lang="x-none" altLang="x-none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공법 미준수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x-non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1" lang="x-none" altLang="x-none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일일 작업량 과중 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en-US" altLang="x-non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kumimoji="1" lang="x-none" altLang="x-none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직원기량 부족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오접수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오입력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잦은 설비 장애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en-US" altLang="x-non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kumimoji="1" lang="x-none" altLang="x-none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○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0078" y="838260"/>
            <a:ext cx="9613482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고객만족도에 영향을 미치는 잠재원인을 중요도와 분석가능성 측면에서 우선순위화하여 잠재원인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건 선정  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선정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고객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성능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일일작업량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설비장애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자주 끊어짐    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자주 끊어짐은 고객만족도에 영향이 크므로 분석대상에 포함</a:t>
            </a:r>
            <a:r>
              <a:rPr lang="en-US" altLang="ko-KR" sz="105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en-US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8539" y="1459367"/>
            <a:ext cx="2302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+mn-ea"/>
                <a:ea typeface="+mn-ea"/>
              </a:rPr>
              <a:t>[ 9</a:t>
            </a:r>
            <a:r>
              <a:rPr lang="ko-KR" altLang="en-US" sz="1200">
                <a:latin typeface="+mn-ea"/>
                <a:ea typeface="+mn-ea"/>
              </a:rPr>
              <a:t>점 척도 </a:t>
            </a:r>
            <a:r>
              <a:rPr lang="en-US" altLang="ko-KR" sz="1200">
                <a:latin typeface="+mn-ea"/>
                <a:ea typeface="+mn-ea"/>
              </a:rPr>
              <a:t>: 1(</a:t>
            </a:r>
            <a:r>
              <a:rPr lang="ko-KR" altLang="en-US" sz="1200">
                <a:latin typeface="+mn-ea"/>
                <a:ea typeface="+mn-ea"/>
              </a:rPr>
              <a:t>약</a:t>
            </a:r>
            <a:r>
              <a:rPr lang="en-US" altLang="ko-KR" sz="1200">
                <a:latin typeface="+mn-ea"/>
                <a:ea typeface="+mn-ea"/>
              </a:rPr>
              <a:t>), 3(</a:t>
            </a:r>
            <a:r>
              <a:rPr lang="ko-KR" altLang="en-US" sz="1200">
                <a:latin typeface="+mn-ea"/>
                <a:ea typeface="+mn-ea"/>
              </a:rPr>
              <a:t>중</a:t>
            </a:r>
            <a:r>
              <a:rPr lang="en-US" altLang="ko-KR" sz="1200">
                <a:latin typeface="+mn-ea"/>
                <a:ea typeface="+mn-ea"/>
              </a:rPr>
              <a:t>), 9(</a:t>
            </a:r>
            <a:r>
              <a:rPr lang="ko-KR" altLang="en-US" sz="1200">
                <a:latin typeface="+mn-ea"/>
                <a:ea typeface="+mn-ea"/>
              </a:rPr>
              <a:t>강</a:t>
            </a:r>
            <a:r>
              <a:rPr lang="en-US" altLang="ko-KR" sz="1200">
                <a:latin typeface="+mn-ea"/>
                <a:ea typeface="+mn-ea"/>
              </a:rPr>
              <a:t>) ]</a:t>
            </a: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889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현상파악 및 잠재원인 도출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grpSp>
        <p:nvGrpSpPr>
          <p:cNvPr id="25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6" name="직사각형 25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7" name="Picture 20" descr="3D_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8" name="TextBox 27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11:20~15:20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어떤 현상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(</a:t>
            </a: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문제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)</a:t>
            </a: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이 발생하고 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문제의 잠재원인은 무엇인가</a:t>
            </a:r>
            <a:r>
              <a:rPr kumimoji="0"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49" name="오각형 48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50" name="오각형 49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51" name="오각형 50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8071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14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4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개선기회로 기술가능</a:t>
            </a:r>
            <a:endParaRPr lang="ko-KR" altLang="en-US" sz="2000" b="1">
              <a:solidFill>
                <a:srgbClr val="09507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8" y="980728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~~~~~~~~~~ </a:t>
            </a:r>
            <a:r>
              <a:rPr lang="ko-KR" altLang="en-US" sz="1600" kern="0">
                <a:solidFill>
                  <a:srgbClr val="000000"/>
                </a:solidFill>
              </a:rPr>
              <a:t>헤드라인 </a:t>
            </a:r>
            <a:r>
              <a:rPr lang="en-US" altLang="ko-KR" sz="1600" kern="0">
                <a:solidFill>
                  <a:srgbClr val="000000"/>
                </a:solidFill>
              </a:rPr>
              <a:t>16 pt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4488" y="1414747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90052" y="1414747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3517" y="1923711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6584" y="1917440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3" name="Rectangle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4488" y="3459819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~~~~~~~~~~ </a:t>
            </a:r>
            <a:r>
              <a:rPr lang="ko-KR" altLang="en-US" sz="1600" kern="0">
                <a:solidFill>
                  <a:srgbClr val="000000"/>
                </a:solidFill>
              </a:rPr>
              <a:t>헤드라인 </a:t>
            </a:r>
            <a:r>
              <a:rPr lang="en-US" altLang="ko-KR" sz="1600" kern="0">
                <a:solidFill>
                  <a:srgbClr val="000000"/>
                </a:solidFill>
              </a:rPr>
              <a:t>16 pt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4488" y="3893838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90052" y="3893838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3517" y="440280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36584" y="4396531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8" name="TextBox 52"/>
          <p:cNvSpPr txBox="1"/>
          <p:nvPr/>
        </p:nvSpPr>
        <p:spPr>
          <a:xfrm>
            <a:off x="344488" y="6057344"/>
            <a:ext cx="9210060" cy="468000"/>
          </a:xfrm>
          <a:prstGeom prst="roundRect">
            <a:avLst/>
          </a:prstGeom>
          <a:pattFill prst="pct2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00B0F0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o-KR" altLang="en-US" sz="1600" b="1">
                <a:solidFill>
                  <a:prstClr val="black"/>
                </a:solidFill>
              </a:rPr>
              <a:t>지표명과 개선목표를 설정 </a:t>
            </a:r>
            <a:r>
              <a:rPr lang="en-US" altLang="ko-KR" sz="1400">
                <a:solidFill>
                  <a:prstClr val="black"/>
                </a:solidFill>
              </a:rPr>
              <a:t>*16 pt </a:t>
            </a:r>
            <a:r>
              <a:rPr lang="ko-KR" altLang="en-US" sz="1400">
                <a:solidFill>
                  <a:prstClr val="black"/>
                </a:solidFill>
              </a:rPr>
              <a:t>볼드체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컬러 강조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0459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도출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8" y="980728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~~~~~~~~~~ </a:t>
            </a:r>
            <a:r>
              <a:rPr lang="ko-KR" altLang="en-US" sz="1600" kern="0">
                <a:solidFill>
                  <a:srgbClr val="000000"/>
                </a:solidFill>
              </a:rPr>
              <a:t>헤드라인 </a:t>
            </a:r>
            <a:r>
              <a:rPr lang="en-US" altLang="ko-KR" sz="1600" kern="0">
                <a:solidFill>
                  <a:srgbClr val="000000"/>
                </a:solidFill>
              </a:rPr>
              <a:t>16 pt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038548" y="1958107"/>
            <a:ext cx="1181100" cy="407988"/>
          </a:xfrm>
          <a:prstGeom prst="rect">
            <a:avLst/>
          </a:prstGeom>
          <a:gradFill rotWithShape="0">
            <a:gsLst>
              <a:gs pos="0">
                <a:srgbClr val="B2B2B2"/>
              </a:gs>
              <a:gs pos="5000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4424560" y="1916832"/>
            <a:ext cx="1184275" cy="449263"/>
          </a:xfrm>
          <a:prstGeom prst="rect">
            <a:avLst/>
          </a:prstGeom>
          <a:gradFill rotWithShape="0">
            <a:gsLst>
              <a:gs pos="0">
                <a:srgbClr val="B2B2B2"/>
              </a:gs>
              <a:gs pos="5000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984573" y="5449019"/>
            <a:ext cx="958850" cy="406400"/>
          </a:xfrm>
          <a:prstGeom prst="rect">
            <a:avLst/>
          </a:prstGeom>
          <a:gradFill rotWithShape="0">
            <a:gsLst>
              <a:gs pos="0">
                <a:srgbClr val="B2B2B2"/>
              </a:gs>
              <a:gs pos="5000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ko-KR" sz="140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511748" y="5449019"/>
            <a:ext cx="960438" cy="406400"/>
          </a:xfrm>
          <a:prstGeom prst="rect">
            <a:avLst/>
          </a:prstGeom>
          <a:gradFill rotWithShape="0">
            <a:gsLst>
              <a:gs pos="0">
                <a:srgbClr val="B2B2B2"/>
              </a:gs>
              <a:gs pos="5000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5142110" y="5449019"/>
            <a:ext cx="960438" cy="406400"/>
          </a:xfrm>
          <a:prstGeom prst="rect">
            <a:avLst/>
          </a:prstGeom>
          <a:gradFill rotWithShape="0">
            <a:gsLst>
              <a:gs pos="0">
                <a:srgbClr val="B2B2B2"/>
              </a:gs>
              <a:gs pos="5000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>
            <a:off x="1544835" y="3888507"/>
            <a:ext cx="6765925" cy="9525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Line 10"/>
          <p:cNvSpPr>
            <a:spLocks noChangeShapeType="1"/>
          </p:cNvSpPr>
          <p:nvPr/>
        </p:nvSpPr>
        <p:spPr bwMode="auto">
          <a:xfrm>
            <a:off x="2776735" y="2366094"/>
            <a:ext cx="1033463" cy="14970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>
            <a:off x="5091310" y="2366094"/>
            <a:ext cx="1031875" cy="14970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 flipV="1">
            <a:off x="2516385" y="3964707"/>
            <a:ext cx="1106488" cy="14970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 flipV="1">
            <a:off x="4003873" y="3964707"/>
            <a:ext cx="1108075" cy="14970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 flipV="1">
            <a:off x="5748535" y="3964707"/>
            <a:ext cx="1106488" cy="14970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08" name="Group 87"/>
          <p:cNvGrpSpPr>
            <a:grpSpLocks/>
          </p:cNvGrpSpPr>
          <p:nvPr/>
        </p:nvGrpSpPr>
        <p:grpSpPr bwMode="auto">
          <a:xfrm>
            <a:off x="862210" y="3323357"/>
            <a:ext cx="754063" cy="1406525"/>
            <a:chOff x="279" y="1911"/>
            <a:chExt cx="816" cy="1223"/>
          </a:xfrm>
        </p:grpSpPr>
        <p:sp>
          <p:nvSpPr>
            <p:cNvPr id="123" name="Freeform 88"/>
            <p:cNvSpPr>
              <a:spLocks/>
            </p:cNvSpPr>
            <p:nvPr/>
          </p:nvSpPr>
          <p:spPr bwMode="auto">
            <a:xfrm>
              <a:off x="279" y="1911"/>
              <a:ext cx="816" cy="1223"/>
            </a:xfrm>
            <a:custGeom>
              <a:avLst/>
              <a:gdLst>
                <a:gd name="T0" fmla="*/ 965 w 980"/>
                <a:gd name="T1" fmla="*/ 421 h 1516"/>
                <a:gd name="T2" fmla="*/ 820 w 980"/>
                <a:gd name="T3" fmla="*/ 353 h 1516"/>
                <a:gd name="T4" fmla="*/ 622 w 980"/>
                <a:gd name="T5" fmla="*/ 203 h 1516"/>
                <a:gd name="T6" fmla="*/ 430 w 980"/>
                <a:gd name="T7" fmla="*/ 78 h 1516"/>
                <a:gd name="T8" fmla="*/ 285 w 980"/>
                <a:gd name="T9" fmla="*/ 21 h 1516"/>
                <a:gd name="T10" fmla="*/ 119 w 980"/>
                <a:gd name="T11" fmla="*/ 0 h 1516"/>
                <a:gd name="T12" fmla="*/ 67 w 980"/>
                <a:gd name="T13" fmla="*/ 26 h 1516"/>
                <a:gd name="T14" fmla="*/ 52 w 980"/>
                <a:gd name="T15" fmla="*/ 68 h 1516"/>
                <a:gd name="T16" fmla="*/ 52 w 980"/>
                <a:gd name="T17" fmla="*/ 115 h 1516"/>
                <a:gd name="T18" fmla="*/ 57 w 980"/>
                <a:gd name="T19" fmla="*/ 166 h 1516"/>
                <a:gd name="T20" fmla="*/ 36 w 980"/>
                <a:gd name="T21" fmla="*/ 239 h 1516"/>
                <a:gd name="T22" fmla="*/ 10 w 980"/>
                <a:gd name="T23" fmla="*/ 369 h 1516"/>
                <a:gd name="T24" fmla="*/ 0 w 980"/>
                <a:gd name="T25" fmla="*/ 550 h 1516"/>
                <a:gd name="T26" fmla="*/ 10 w 980"/>
                <a:gd name="T27" fmla="*/ 717 h 1516"/>
                <a:gd name="T28" fmla="*/ 67 w 980"/>
                <a:gd name="T29" fmla="*/ 924 h 1516"/>
                <a:gd name="T30" fmla="*/ 150 w 980"/>
                <a:gd name="T31" fmla="*/ 1095 h 1516"/>
                <a:gd name="T32" fmla="*/ 228 w 980"/>
                <a:gd name="T33" fmla="*/ 1230 h 1516"/>
                <a:gd name="T34" fmla="*/ 337 w 980"/>
                <a:gd name="T35" fmla="*/ 1391 h 1516"/>
                <a:gd name="T36" fmla="*/ 394 w 980"/>
                <a:gd name="T37" fmla="*/ 1495 h 1516"/>
                <a:gd name="T38" fmla="*/ 425 w 980"/>
                <a:gd name="T39" fmla="*/ 1516 h 1516"/>
                <a:gd name="T40" fmla="*/ 581 w 980"/>
                <a:gd name="T41" fmla="*/ 1396 h 1516"/>
                <a:gd name="T42" fmla="*/ 731 w 980"/>
                <a:gd name="T43" fmla="*/ 1267 h 1516"/>
                <a:gd name="T44" fmla="*/ 825 w 980"/>
                <a:gd name="T45" fmla="*/ 1106 h 1516"/>
                <a:gd name="T46" fmla="*/ 887 w 980"/>
                <a:gd name="T47" fmla="*/ 960 h 1516"/>
                <a:gd name="T48" fmla="*/ 955 w 980"/>
                <a:gd name="T49" fmla="*/ 867 h 1516"/>
                <a:gd name="T50" fmla="*/ 980 w 980"/>
                <a:gd name="T51" fmla="*/ 846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0" h="1516">
                  <a:moveTo>
                    <a:pt x="965" y="421"/>
                  </a:moveTo>
                  <a:lnTo>
                    <a:pt x="820" y="353"/>
                  </a:lnTo>
                  <a:lnTo>
                    <a:pt x="622" y="203"/>
                  </a:lnTo>
                  <a:lnTo>
                    <a:pt x="430" y="78"/>
                  </a:lnTo>
                  <a:lnTo>
                    <a:pt x="285" y="21"/>
                  </a:lnTo>
                  <a:lnTo>
                    <a:pt x="119" y="0"/>
                  </a:lnTo>
                  <a:lnTo>
                    <a:pt x="67" y="26"/>
                  </a:lnTo>
                  <a:lnTo>
                    <a:pt x="52" y="68"/>
                  </a:lnTo>
                  <a:lnTo>
                    <a:pt x="52" y="115"/>
                  </a:lnTo>
                  <a:lnTo>
                    <a:pt x="57" y="166"/>
                  </a:lnTo>
                  <a:lnTo>
                    <a:pt x="36" y="239"/>
                  </a:lnTo>
                  <a:lnTo>
                    <a:pt x="10" y="369"/>
                  </a:lnTo>
                  <a:lnTo>
                    <a:pt x="0" y="550"/>
                  </a:lnTo>
                  <a:lnTo>
                    <a:pt x="10" y="717"/>
                  </a:lnTo>
                  <a:lnTo>
                    <a:pt x="67" y="924"/>
                  </a:lnTo>
                  <a:lnTo>
                    <a:pt x="150" y="1095"/>
                  </a:lnTo>
                  <a:lnTo>
                    <a:pt x="228" y="1230"/>
                  </a:lnTo>
                  <a:lnTo>
                    <a:pt x="337" y="1391"/>
                  </a:lnTo>
                  <a:lnTo>
                    <a:pt x="394" y="1495"/>
                  </a:lnTo>
                  <a:lnTo>
                    <a:pt x="425" y="1516"/>
                  </a:lnTo>
                  <a:lnTo>
                    <a:pt x="581" y="1396"/>
                  </a:lnTo>
                  <a:lnTo>
                    <a:pt x="731" y="1267"/>
                  </a:lnTo>
                  <a:lnTo>
                    <a:pt x="825" y="1106"/>
                  </a:lnTo>
                  <a:lnTo>
                    <a:pt x="887" y="960"/>
                  </a:lnTo>
                  <a:lnTo>
                    <a:pt x="955" y="867"/>
                  </a:lnTo>
                  <a:lnTo>
                    <a:pt x="980" y="846"/>
                  </a:lnTo>
                </a:path>
              </a:pathLst>
            </a:custGeom>
            <a:gradFill rotWithShape="0">
              <a:gsLst>
                <a:gs pos="0">
                  <a:srgbClr val="68748C"/>
                </a:gs>
                <a:gs pos="100000">
                  <a:srgbClr val="FFFFFF"/>
                </a:gs>
              </a:gsLst>
              <a:lin ang="0" scaled="1"/>
            </a:gradFill>
            <a:ln w="12700" cap="flat" cmpd="sng">
              <a:solidFill>
                <a:srgbClr val="4B5673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24" name="Freeform 89"/>
            <p:cNvSpPr>
              <a:spLocks/>
            </p:cNvSpPr>
            <p:nvPr/>
          </p:nvSpPr>
          <p:spPr bwMode="auto">
            <a:xfrm>
              <a:off x="352" y="1924"/>
              <a:ext cx="567" cy="271"/>
            </a:xfrm>
            <a:custGeom>
              <a:avLst/>
              <a:gdLst>
                <a:gd name="T0" fmla="*/ 681 w 681"/>
                <a:gd name="T1" fmla="*/ 336 h 336"/>
                <a:gd name="T2" fmla="*/ 477 w 681"/>
                <a:gd name="T3" fmla="*/ 182 h 336"/>
                <a:gd name="T4" fmla="*/ 0 w 681"/>
                <a:gd name="T5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1" h="336">
                  <a:moveTo>
                    <a:pt x="681" y="336"/>
                  </a:moveTo>
                  <a:cubicBezTo>
                    <a:pt x="635" y="287"/>
                    <a:pt x="590" y="238"/>
                    <a:pt x="477" y="182"/>
                  </a:cubicBezTo>
                  <a:cubicBezTo>
                    <a:pt x="364" y="126"/>
                    <a:pt x="182" y="63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rgbClr val="CCD8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25" name="Freeform 90"/>
            <p:cNvSpPr>
              <a:spLocks/>
            </p:cNvSpPr>
            <p:nvPr/>
          </p:nvSpPr>
          <p:spPr bwMode="auto">
            <a:xfrm>
              <a:off x="326" y="2041"/>
              <a:ext cx="553" cy="193"/>
            </a:xfrm>
            <a:custGeom>
              <a:avLst/>
              <a:gdLst>
                <a:gd name="T0" fmla="*/ 664 w 664"/>
                <a:gd name="T1" fmla="*/ 239 h 239"/>
                <a:gd name="T2" fmla="*/ 430 w 664"/>
                <a:gd name="T3" fmla="*/ 89 h 239"/>
                <a:gd name="T4" fmla="*/ 0 w 664"/>
                <a:gd name="T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239">
                  <a:moveTo>
                    <a:pt x="664" y="239"/>
                  </a:moveTo>
                  <a:cubicBezTo>
                    <a:pt x="602" y="184"/>
                    <a:pt x="541" y="129"/>
                    <a:pt x="430" y="89"/>
                  </a:cubicBezTo>
                  <a:cubicBezTo>
                    <a:pt x="319" y="49"/>
                    <a:pt x="159" y="24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rgbClr val="CCD8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26" name="Freeform 91"/>
            <p:cNvSpPr>
              <a:spLocks/>
            </p:cNvSpPr>
            <p:nvPr/>
          </p:nvSpPr>
          <p:spPr bwMode="auto">
            <a:xfrm>
              <a:off x="296" y="2130"/>
              <a:ext cx="583" cy="142"/>
            </a:xfrm>
            <a:custGeom>
              <a:avLst/>
              <a:gdLst>
                <a:gd name="T0" fmla="*/ 701 w 701"/>
                <a:gd name="T1" fmla="*/ 176 h 176"/>
                <a:gd name="T2" fmla="*/ 364 w 701"/>
                <a:gd name="T3" fmla="*/ 29 h 176"/>
                <a:gd name="T4" fmla="*/ 0 w 701"/>
                <a:gd name="T5" fmla="*/ 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1" h="176">
                  <a:moveTo>
                    <a:pt x="701" y="176"/>
                  </a:moveTo>
                  <a:cubicBezTo>
                    <a:pt x="591" y="117"/>
                    <a:pt x="481" y="58"/>
                    <a:pt x="364" y="29"/>
                  </a:cubicBezTo>
                  <a:cubicBezTo>
                    <a:pt x="247" y="0"/>
                    <a:pt x="123" y="1"/>
                    <a:pt x="0" y="3"/>
                  </a:cubicBezTo>
                </a:path>
              </a:pathLst>
            </a:custGeom>
            <a:noFill/>
            <a:ln w="12700" cap="flat" cmpd="sng">
              <a:solidFill>
                <a:srgbClr val="CCD8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27" name="Freeform 92"/>
            <p:cNvSpPr>
              <a:spLocks/>
            </p:cNvSpPr>
            <p:nvPr/>
          </p:nvSpPr>
          <p:spPr bwMode="auto">
            <a:xfrm>
              <a:off x="283" y="2231"/>
              <a:ext cx="556" cy="80"/>
            </a:xfrm>
            <a:custGeom>
              <a:avLst/>
              <a:gdLst>
                <a:gd name="T0" fmla="*/ 668 w 668"/>
                <a:gd name="T1" fmla="*/ 99 h 99"/>
                <a:gd name="T2" fmla="*/ 363 w 668"/>
                <a:gd name="T3" fmla="*/ 13 h 99"/>
                <a:gd name="T4" fmla="*/ 0 w 668"/>
                <a:gd name="T5" fmla="*/ 1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8" h="99">
                  <a:moveTo>
                    <a:pt x="668" y="99"/>
                  </a:moveTo>
                  <a:cubicBezTo>
                    <a:pt x="571" y="62"/>
                    <a:pt x="474" y="26"/>
                    <a:pt x="363" y="13"/>
                  </a:cubicBezTo>
                  <a:cubicBezTo>
                    <a:pt x="252" y="0"/>
                    <a:pt x="126" y="9"/>
                    <a:pt x="0" y="19"/>
                  </a:cubicBezTo>
                </a:path>
              </a:pathLst>
            </a:custGeom>
            <a:noFill/>
            <a:ln w="12700" cap="flat" cmpd="sng">
              <a:solidFill>
                <a:srgbClr val="CCD8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28" name="Freeform 93"/>
            <p:cNvSpPr>
              <a:spLocks/>
            </p:cNvSpPr>
            <p:nvPr/>
          </p:nvSpPr>
          <p:spPr bwMode="auto">
            <a:xfrm>
              <a:off x="279" y="2350"/>
              <a:ext cx="579" cy="39"/>
            </a:xfrm>
            <a:custGeom>
              <a:avLst/>
              <a:gdLst>
                <a:gd name="T0" fmla="*/ 673 w 695"/>
                <a:gd name="T1" fmla="*/ 0 h 48"/>
                <a:gd name="T2" fmla="*/ 695 w 695"/>
                <a:gd name="T3" fmla="*/ 22 h 48"/>
                <a:gd name="T4" fmla="*/ 327 w 695"/>
                <a:gd name="T5" fmla="*/ 17 h 48"/>
                <a:gd name="T6" fmla="*/ 0 w 695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5" h="48">
                  <a:moveTo>
                    <a:pt x="673" y="0"/>
                  </a:moveTo>
                  <a:lnTo>
                    <a:pt x="695" y="22"/>
                  </a:lnTo>
                  <a:cubicBezTo>
                    <a:pt x="637" y="25"/>
                    <a:pt x="443" y="13"/>
                    <a:pt x="327" y="17"/>
                  </a:cubicBezTo>
                  <a:cubicBezTo>
                    <a:pt x="211" y="21"/>
                    <a:pt x="105" y="34"/>
                    <a:pt x="0" y="48"/>
                  </a:cubicBezTo>
                </a:path>
              </a:pathLst>
            </a:custGeom>
            <a:noFill/>
            <a:ln w="12700" cap="flat" cmpd="sng">
              <a:solidFill>
                <a:srgbClr val="CCD8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29" name="Freeform 94"/>
            <p:cNvSpPr>
              <a:spLocks/>
            </p:cNvSpPr>
            <p:nvPr/>
          </p:nvSpPr>
          <p:spPr bwMode="auto">
            <a:xfrm>
              <a:off x="301" y="2466"/>
              <a:ext cx="538" cy="82"/>
            </a:xfrm>
            <a:custGeom>
              <a:avLst/>
              <a:gdLst>
                <a:gd name="T0" fmla="*/ 647 w 647"/>
                <a:gd name="T1" fmla="*/ 0 h 101"/>
                <a:gd name="T2" fmla="*/ 280 w 647"/>
                <a:gd name="T3" fmla="*/ 39 h 101"/>
                <a:gd name="T4" fmla="*/ 0 w 647"/>
                <a:gd name="T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7" h="101">
                  <a:moveTo>
                    <a:pt x="647" y="0"/>
                  </a:moveTo>
                  <a:cubicBezTo>
                    <a:pt x="517" y="11"/>
                    <a:pt x="388" y="22"/>
                    <a:pt x="280" y="39"/>
                  </a:cubicBezTo>
                  <a:cubicBezTo>
                    <a:pt x="172" y="56"/>
                    <a:pt x="86" y="78"/>
                    <a:pt x="0" y="101"/>
                  </a:cubicBezTo>
                </a:path>
              </a:pathLst>
            </a:custGeom>
            <a:noFill/>
            <a:ln w="12700" cap="flat" cmpd="sng">
              <a:solidFill>
                <a:srgbClr val="CCD8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30" name="Freeform 95"/>
            <p:cNvSpPr>
              <a:spLocks/>
            </p:cNvSpPr>
            <p:nvPr/>
          </p:nvSpPr>
          <p:spPr bwMode="auto">
            <a:xfrm>
              <a:off x="356" y="2543"/>
              <a:ext cx="483" cy="163"/>
            </a:xfrm>
            <a:custGeom>
              <a:avLst/>
              <a:gdLst>
                <a:gd name="T0" fmla="*/ 580 w 580"/>
                <a:gd name="T1" fmla="*/ 0 h 202"/>
                <a:gd name="T2" fmla="*/ 249 w 580"/>
                <a:gd name="T3" fmla="*/ 88 h 202"/>
                <a:gd name="T4" fmla="*/ 0 w 580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0" h="202">
                  <a:moveTo>
                    <a:pt x="580" y="0"/>
                  </a:moveTo>
                  <a:cubicBezTo>
                    <a:pt x="463" y="27"/>
                    <a:pt x="346" y="54"/>
                    <a:pt x="249" y="88"/>
                  </a:cubicBezTo>
                  <a:cubicBezTo>
                    <a:pt x="152" y="122"/>
                    <a:pt x="76" y="162"/>
                    <a:pt x="0" y="202"/>
                  </a:cubicBezTo>
                </a:path>
              </a:pathLst>
            </a:custGeom>
            <a:noFill/>
            <a:ln w="12700" cap="flat" cmpd="sng">
              <a:solidFill>
                <a:srgbClr val="CCD8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31" name="Freeform 96"/>
            <p:cNvSpPr>
              <a:spLocks/>
            </p:cNvSpPr>
            <p:nvPr/>
          </p:nvSpPr>
          <p:spPr bwMode="auto">
            <a:xfrm>
              <a:off x="443" y="2582"/>
              <a:ext cx="436" cy="288"/>
            </a:xfrm>
            <a:custGeom>
              <a:avLst/>
              <a:gdLst>
                <a:gd name="T0" fmla="*/ 524 w 524"/>
                <a:gd name="T1" fmla="*/ 0 h 357"/>
                <a:gd name="T2" fmla="*/ 213 w 524"/>
                <a:gd name="T3" fmla="*/ 201 h 357"/>
                <a:gd name="T4" fmla="*/ 0 w 524"/>
                <a:gd name="T5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4" h="357">
                  <a:moveTo>
                    <a:pt x="524" y="0"/>
                  </a:moveTo>
                  <a:cubicBezTo>
                    <a:pt x="412" y="70"/>
                    <a:pt x="300" y="141"/>
                    <a:pt x="213" y="201"/>
                  </a:cubicBezTo>
                  <a:cubicBezTo>
                    <a:pt x="126" y="261"/>
                    <a:pt x="63" y="309"/>
                    <a:pt x="0" y="357"/>
                  </a:cubicBezTo>
                </a:path>
              </a:pathLst>
            </a:custGeom>
            <a:noFill/>
            <a:ln w="12700" cap="flat" cmpd="sng">
              <a:solidFill>
                <a:srgbClr val="CCD8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32" name="Freeform 97"/>
            <p:cNvSpPr>
              <a:spLocks/>
            </p:cNvSpPr>
            <p:nvPr/>
          </p:nvSpPr>
          <p:spPr bwMode="auto">
            <a:xfrm>
              <a:off x="542" y="2621"/>
              <a:ext cx="377" cy="379"/>
            </a:xfrm>
            <a:custGeom>
              <a:avLst/>
              <a:gdLst>
                <a:gd name="T0" fmla="*/ 453 w 453"/>
                <a:gd name="T1" fmla="*/ 0 h 470"/>
                <a:gd name="T2" fmla="*/ 244 w 453"/>
                <a:gd name="T3" fmla="*/ 262 h 470"/>
                <a:gd name="T4" fmla="*/ 0 w 453"/>
                <a:gd name="T5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" h="470">
                  <a:moveTo>
                    <a:pt x="453" y="0"/>
                  </a:moveTo>
                  <a:cubicBezTo>
                    <a:pt x="386" y="92"/>
                    <a:pt x="319" y="184"/>
                    <a:pt x="244" y="262"/>
                  </a:cubicBezTo>
                  <a:cubicBezTo>
                    <a:pt x="169" y="340"/>
                    <a:pt x="84" y="405"/>
                    <a:pt x="0" y="470"/>
                  </a:cubicBezTo>
                </a:path>
              </a:pathLst>
            </a:custGeom>
            <a:noFill/>
            <a:ln w="12700" cap="flat" cmpd="sng">
              <a:solidFill>
                <a:srgbClr val="CCD8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33" name="Freeform 98"/>
            <p:cNvSpPr>
              <a:spLocks/>
            </p:cNvSpPr>
            <p:nvPr/>
          </p:nvSpPr>
          <p:spPr bwMode="auto">
            <a:xfrm>
              <a:off x="763" y="2660"/>
              <a:ext cx="236" cy="365"/>
            </a:xfrm>
            <a:custGeom>
              <a:avLst/>
              <a:gdLst>
                <a:gd name="T0" fmla="*/ 284 w 284"/>
                <a:gd name="T1" fmla="*/ 0 h 453"/>
                <a:gd name="T2" fmla="*/ 192 w 284"/>
                <a:gd name="T3" fmla="*/ 193 h 453"/>
                <a:gd name="T4" fmla="*/ 0 w 284"/>
                <a:gd name="T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4" h="453">
                  <a:moveTo>
                    <a:pt x="284" y="0"/>
                  </a:moveTo>
                  <a:cubicBezTo>
                    <a:pt x="261" y="59"/>
                    <a:pt x="239" y="118"/>
                    <a:pt x="192" y="193"/>
                  </a:cubicBezTo>
                  <a:cubicBezTo>
                    <a:pt x="145" y="268"/>
                    <a:pt x="72" y="360"/>
                    <a:pt x="0" y="453"/>
                  </a:cubicBezTo>
                </a:path>
              </a:pathLst>
            </a:custGeom>
            <a:noFill/>
            <a:ln w="12700" cap="flat" cmpd="sng">
              <a:solidFill>
                <a:srgbClr val="CCD8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34" name="Freeform 99"/>
            <p:cNvSpPr>
              <a:spLocks/>
            </p:cNvSpPr>
            <p:nvPr/>
          </p:nvSpPr>
          <p:spPr bwMode="auto">
            <a:xfrm>
              <a:off x="854" y="2192"/>
              <a:ext cx="224" cy="464"/>
            </a:xfrm>
            <a:custGeom>
              <a:avLst/>
              <a:gdLst>
                <a:gd name="T0" fmla="*/ 114 w 270"/>
                <a:gd name="T1" fmla="*/ 0 h 576"/>
                <a:gd name="T2" fmla="*/ 47 w 270"/>
                <a:gd name="T3" fmla="*/ 31 h 576"/>
                <a:gd name="T4" fmla="*/ 5 w 270"/>
                <a:gd name="T5" fmla="*/ 109 h 576"/>
                <a:gd name="T6" fmla="*/ 0 w 270"/>
                <a:gd name="T7" fmla="*/ 202 h 576"/>
                <a:gd name="T8" fmla="*/ 10 w 270"/>
                <a:gd name="T9" fmla="*/ 275 h 576"/>
                <a:gd name="T10" fmla="*/ 10 w 270"/>
                <a:gd name="T11" fmla="*/ 358 h 576"/>
                <a:gd name="T12" fmla="*/ 5 w 270"/>
                <a:gd name="T13" fmla="*/ 436 h 576"/>
                <a:gd name="T14" fmla="*/ 31 w 270"/>
                <a:gd name="T15" fmla="*/ 519 h 576"/>
                <a:gd name="T16" fmla="*/ 67 w 270"/>
                <a:gd name="T17" fmla="*/ 550 h 576"/>
                <a:gd name="T18" fmla="*/ 150 w 270"/>
                <a:gd name="T19" fmla="*/ 576 h 576"/>
                <a:gd name="T20" fmla="*/ 228 w 270"/>
                <a:gd name="T21" fmla="*/ 550 h 576"/>
                <a:gd name="T22" fmla="*/ 270 w 270"/>
                <a:gd name="T23" fmla="*/ 51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576">
                  <a:moveTo>
                    <a:pt x="114" y="0"/>
                  </a:moveTo>
                  <a:lnTo>
                    <a:pt x="47" y="31"/>
                  </a:lnTo>
                  <a:lnTo>
                    <a:pt x="5" y="109"/>
                  </a:lnTo>
                  <a:lnTo>
                    <a:pt x="0" y="202"/>
                  </a:lnTo>
                  <a:lnTo>
                    <a:pt x="10" y="275"/>
                  </a:lnTo>
                  <a:lnTo>
                    <a:pt x="10" y="358"/>
                  </a:lnTo>
                  <a:lnTo>
                    <a:pt x="5" y="436"/>
                  </a:lnTo>
                  <a:lnTo>
                    <a:pt x="31" y="519"/>
                  </a:lnTo>
                  <a:lnTo>
                    <a:pt x="67" y="550"/>
                  </a:lnTo>
                  <a:lnTo>
                    <a:pt x="150" y="576"/>
                  </a:lnTo>
                  <a:lnTo>
                    <a:pt x="228" y="550"/>
                  </a:lnTo>
                  <a:lnTo>
                    <a:pt x="270" y="514"/>
                  </a:lnTo>
                </a:path>
              </a:pathLst>
            </a:custGeom>
            <a:noFill/>
            <a:ln w="12700" cap="flat" cmpd="sng">
              <a:solidFill>
                <a:srgbClr val="5B648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09" name="Group 100"/>
          <p:cNvGrpSpPr>
            <a:grpSpLocks/>
          </p:cNvGrpSpPr>
          <p:nvPr/>
        </p:nvGrpSpPr>
        <p:grpSpPr bwMode="auto">
          <a:xfrm>
            <a:off x="7761485" y="3099519"/>
            <a:ext cx="1223963" cy="1655763"/>
            <a:chOff x="5126" y="1762"/>
            <a:chExt cx="922" cy="1270"/>
          </a:xfrm>
        </p:grpSpPr>
        <p:sp>
          <p:nvSpPr>
            <p:cNvPr id="116" name="Freeform 101"/>
            <p:cNvSpPr>
              <a:spLocks/>
            </p:cNvSpPr>
            <p:nvPr/>
          </p:nvSpPr>
          <p:spPr bwMode="auto">
            <a:xfrm>
              <a:off x="5126" y="1762"/>
              <a:ext cx="922" cy="1270"/>
            </a:xfrm>
            <a:custGeom>
              <a:avLst/>
              <a:gdLst>
                <a:gd name="T0" fmla="*/ 358 w 2039"/>
                <a:gd name="T1" fmla="*/ 0 h 2030"/>
                <a:gd name="T2" fmla="*/ 659 w 2039"/>
                <a:gd name="T3" fmla="*/ 79 h 2030"/>
                <a:gd name="T4" fmla="*/ 841 w 2039"/>
                <a:gd name="T5" fmla="*/ 173 h 2030"/>
                <a:gd name="T6" fmla="*/ 1074 w 2039"/>
                <a:gd name="T7" fmla="*/ 271 h 2030"/>
                <a:gd name="T8" fmla="*/ 1536 w 2039"/>
                <a:gd name="T9" fmla="*/ 489 h 2030"/>
                <a:gd name="T10" fmla="*/ 1816 w 2039"/>
                <a:gd name="T11" fmla="*/ 645 h 2030"/>
                <a:gd name="T12" fmla="*/ 1868 w 2039"/>
                <a:gd name="T13" fmla="*/ 702 h 2030"/>
                <a:gd name="T14" fmla="*/ 2039 w 2039"/>
                <a:gd name="T15" fmla="*/ 800 h 2030"/>
                <a:gd name="T16" fmla="*/ 2039 w 2039"/>
                <a:gd name="T17" fmla="*/ 852 h 2030"/>
                <a:gd name="T18" fmla="*/ 2008 w 2039"/>
                <a:gd name="T19" fmla="*/ 904 h 2030"/>
                <a:gd name="T20" fmla="*/ 1951 w 2039"/>
                <a:gd name="T21" fmla="*/ 966 h 2030"/>
                <a:gd name="T22" fmla="*/ 1910 w 2039"/>
                <a:gd name="T23" fmla="*/ 1018 h 2030"/>
                <a:gd name="T24" fmla="*/ 1977 w 2039"/>
                <a:gd name="T25" fmla="*/ 1003 h 2030"/>
                <a:gd name="T26" fmla="*/ 2008 w 2039"/>
                <a:gd name="T27" fmla="*/ 1013 h 2030"/>
                <a:gd name="T28" fmla="*/ 1993 w 2039"/>
                <a:gd name="T29" fmla="*/ 1055 h 2030"/>
                <a:gd name="T30" fmla="*/ 1961 w 2039"/>
                <a:gd name="T31" fmla="*/ 1096 h 2030"/>
                <a:gd name="T32" fmla="*/ 1920 w 2039"/>
                <a:gd name="T33" fmla="*/ 1127 h 2030"/>
                <a:gd name="T34" fmla="*/ 1889 w 2039"/>
                <a:gd name="T35" fmla="*/ 1190 h 2030"/>
                <a:gd name="T36" fmla="*/ 1827 w 2039"/>
                <a:gd name="T37" fmla="*/ 1226 h 2030"/>
                <a:gd name="T38" fmla="*/ 1733 w 2039"/>
                <a:gd name="T39" fmla="*/ 1262 h 2030"/>
                <a:gd name="T40" fmla="*/ 1645 w 2039"/>
                <a:gd name="T41" fmla="*/ 1314 h 2030"/>
                <a:gd name="T42" fmla="*/ 1484 w 2039"/>
                <a:gd name="T43" fmla="*/ 1423 h 2030"/>
                <a:gd name="T44" fmla="*/ 1261 w 2039"/>
                <a:gd name="T45" fmla="*/ 1558 h 2030"/>
                <a:gd name="T46" fmla="*/ 908 w 2039"/>
                <a:gd name="T47" fmla="*/ 1740 h 2030"/>
                <a:gd name="T48" fmla="*/ 550 w 2039"/>
                <a:gd name="T49" fmla="*/ 1859 h 2030"/>
                <a:gd name="T50" fmla="*/ 0 w 2039"/>
                <a:gd name="T51" fmla="*/ 2030 h 2030"/>
                <a:gd name="T52" fmla="*/ 31 w 2039"/>
                <a:gd name="T53" fmla="*/ 1843 h 2030"/>
                <a:gd name="T54" fmla="*/ 104 w 2039"/>
                <a:gd name="T55" fmla="*/ 1600 h 2030"/>
                <a:gd name="T56" fmla="*/ 228 w 2039"/>
                <a:gd name="T57" fmla="*/ 1408 h 2030"/>
                <a:gd name="T58" fmla="*/ 311 w 2039"/>
                <a:gd name="T59" fmla="*/ 1262 h 2030"/>
                <a:gd name="T60" fmla="*/ 358 w 2039"/>
                <a:gd name="T61" fmla="*/ 1112 h 2030"/>
                <a:gd name="T62" fmla="*/ 353 w 2039"/>
                <a:gd name="T63" fmla="*/ 894 h 2030"/>
                <a:gd name="T64" fmla="*/ 342 w 2039"/>
                <a:gd name="T65" fmla="*/ 676 h 2030"/>
                <a:gd name="T66" fmla="*/ 374 w 2039"/>
                <a:gd name="T67" fmla="*/ 437 h 2030"/>
                <a:gd name="T68" fmla="*/ 368 w 2039"/>
                <a:gd name="T69" fmla="*/ 344 h 2030"/>
                <a:gd name="T70" fmla="*/ 363 w 2039"/>
                <a:gd name="T71" fmla="*/ 173 h 2030"/>
                <a:gd name="T72" fmla="*/ 353 w 2039"/>
                <a:gd name="T73" fmla="*/ 48 h 2030"/>
                <a:gd name="T74" fmla="*/ 358 w 2039"/>
                <a:gd name="T75" fmla="*/ 0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39" h="2030">
                  <a:moveTo>
                    <a:pt x="358" y="0"/>
                  </a:moveTo>
                  <a:lnTo>
                    <a:pt x="659" y="79"/>
                  </a:lnTo>
                  <a:lnTo>
                    <a:pt x="841" y="173"/>
                  </a:lnTo>
                  <a:lnTo>
                    <a:pt x="1074" y="271"/>
                  </a:lnTo>
                  <a:lnTo>
                    <a:pt x="1536" y="489"/>
                  </a:lnTo>
                  <a:lnTo>
                    <a:pt x="1816" y="645"/>
                  </a:lnTo>
                  <a:lnTo>
                    <a:pt x="1868" y="702"/>
                  </a:lnTo>
                  <a:lnTo>
                    <a:pt x="2039" y="800"/>
                  </a:lnTo>
                  <a:lnTo>
                    <a:pt x="2039" y="852"/>
                  </a:lnTo>
                  <a:lnTo>
                    <a:pt x="2008" y="904"/>
                  </a:lnTo>
                  <a:lnTo>
                    <a:pt x="1951" y="966"/>
                  </a:lnTo>
                  <a:lnTo>
                    <a:pt x="1910" y="1018"/>
                  </a:lnTo>
                  <a:lnTo>
                    <a:pt x="1977" y="1003"/>
                  </a:lnTo>
                  <a:lnTo>
                    <a:pt x="2008" y="1013"/>
                  </a:lnTo>
                  <a:lnTo>
                    <a:pt x="1993" y="1055"/>
                  </a:lnTo>
                  <a:lnTo>
                    <a:pt x="1961" y="1096"/>
                  </a:lnTo>
                  <a:lnTo>
                    <a:pt x="1920" y="1127"/>
                  </a:lnTo>
                  <a:lnTo>
                    <a:pt x="1889" y="1190"/>
                  </a:lnTo>
                  <a:lnTo>
                    <a:pt x="1827" y="1226"/>
                  </a:lnTo>
                  <a:lnTo>
                    <a:pt x="1733" y="1262"/>
                  </a:lnTo>
                  <a:lnTo>
                    <a:pt x="1645" y="1314"/>
                  </a:lnTo>
                  <a:lnTo>
                    <a:pt x="1484" y="1423"/>
                  </a:lnTo>
                  <a:lnTo>
                    <a:pt x="1261" y="1558"/>
                  </a:lnTo>
                  <a:lnTo>
                    <a:pt x="908" y="1740"/>
                  </a:lnTo>
                  <a:lnTo>
                    <a:pt x="550" y="1859"/>
                  </a:lnTo>
                  <a:lnTo>
                    <a:pt x="0" y="2030"/>
                  </a:lnTo>
                  <a:lnTo>
                    <a:pt x="31" y="1843"/>
                  </a:lnTo>
                  <a:lnTo>
                    <a:pt x="104" y="1600"/>
                  </a:lnTo>
                  <a:lnTo>
                    <a:pt x="228" y="1408"/>
                  </a:lnTo>
                  <a:lnTo>
                    <a:pt x="311" y="1262"/>
                  </a:lnTo>
                  <a:lnTo>
                    <a:pt x="358" y="1112"/>
                  </a:lnTo>
                  <a:lnTo>
                    <a:pt x="353" y="894"/>
                  </a:lnTo>
                  <a:lnTo>
                    <a:pt x="342" y="676"/>
                  </a:lnTo>
                  <a:lnTo>
                    <a:pt x="374" y="437"/>
                  </a:lnTo>
                  <a:lnTo>
                    <a:pt x="368" y="344"/>
                  </a:lnTo>
                  <a:lnTo>
                    <a:pt x="363" y="173"/>
                  </a:lnTo>
                  <a:lnTo>
                    <a:pt x="353" y="48"/>
                  </a:lnTo>
                  <a:lnTo>
                    <a:pt x="358" y="0"/>
                  </a:lnTo>
                  <a:close/>
                </a:path>
              </a:pathLst>
            </a:custGeom>
            <a:gradFill rotWithShape="0">
              <a:gsLst>
                <a:gs pos="0">
                  <a:srgbClr val="EAF3F6"/>
                </a:gs>
                <a:gs pos="100000">
                  <a:srgbClr val="4B637D"/>
                </a:gs>
              </a:gsLst>
              <a:lin ang="18900000" scaled="1"/>
            </a:gradFill>
            <a:ln w="12700" cap="flat" cmpd="sng">
              <a:solidFill>
                <a:srgbClr val="4B5673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17" name="Oval 102"/>
            <p:cNvSpPr>
              <a:spLocks noChangeArrowheads="1"/>
            </p:cNvSpPr>
            <p:nvPr/>
          </p:nvSpPr>
          <p:spPr bwMode="auto">
            <a:xfrm>
              <a:off x="5521" y="2046"/>
              <a:ext cx="119" cy="10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4B567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18" name="Oval 103"/>
            <p:cNvSpPr>
              <a:spLocks noChangeArrowheads="1"/>
            </p:cNvSpPr>
            <p:nvPr/>
          </p:nvSpPr>
          <p:spPr bwMode="auto">
            <a:xfrm>
              <a:off x="5549" y="2074"/>
              <a:ext cx="63" cy="54"/>
            </a:xfrm>
            <a:prstGeom prst="ellipse">
              <a:avLst/>
            </a:prstGeom>
            <a:gradFill rotWithShape="0">
              <a:gsLst>
                <a:gs pos="0">
                  <a:srgbClr val="000000">
                    <a:gamma/>
                    <a:tint val="45490"/>
                    <a:invGamma/>
                  </a:srgbClr>
                </a:gs>
                <a:gs pos="100000">
                  <a:srgbClr val="000000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19" name="Freeform 104"/>
            <p:cNvSpPr>
              <a:spLocks/>
            </p:cNvSpPr>
            <p:nvPr/>
          </p:nvSpPr>
          <p:spPr bwMode="auto">
            <a:xfrm>
              <a:off x="5175" y="1863"/>
              <a:ext cx="671" cy="909"/>
            </a:xfrm>
            <a:custGeom>
              <a:avLst/>
              <a:gdLst>
                <a:gd name="T0" fmla="*/ 716 w 1484"/>
                <a:gd name="T1" fmla="*/ 0 h 1453"/>
                <a:gd name="T2" fmla="*/ 628 w 1484"/>
                <a:gd name="T3" fmla="*/ 52 h 1453"/>
                <a:gd name="T4" fmla="*/ 581 w 1484"/>
                <a:gd name="T5" fmla="*/ 114 h 1453"/>
                <a:gd name="T6" fmla="*/ 566 w 1484"/>
                <a:gd name="T7" fmla="*/ 192 h 1453"/>
                <a:gd name="T8" fmla="*/ 581 w 1484"/>
                <a:gd name="T9" fmla="*/ 286 h 1453"/>
                <a:gd name="T10" fmla="*/ 623 w 1484"/>
                <a:gd name="T11" fmla="*/ 400 h 1453"/>
                <a:gd name="T12" fmla="*/ 612 w 1484"/>
                <a:gd name="T13" fmla="*/ 576 h 1453"/>
                <a:gd name="T14" fmla="*/ 555 w 1484"/>
                <a:gd name="T15" fmla="*/ 711 h 1453"/>
                <a:gd name="T16" fmla="*/ 446 w 1484"/>
                <a:gd name="T17" fmla="*/ 872 h 1453"/>
                <a:gd name="T18" fmla="*/ 265 w 1484"/>
                <a:gd name="T19" fmla="*/ 1168 h 1453"/>
                <a:gd name="T20" fmla="*/ 145 w 1484"/>
                <a:gd name="T21" fmla="*/ 1287 h 1453"/>
                <a:gd name="T22" fmla="*/ 52 w 1484"/>
                <a:gd name="T23" fmla="*/ 1370 h 1453"/>
                <a:gd name="T24" fmla="*/ 0 w 1484"/>
                <a:gd name="T25" fmla="*/ 1453 h 1453"/>
                <a:gd name="T26" fmla="*/ 135 w 1484"/>
                <a:gd name="T27" fmla="*/ 1334 h 1453"/>
                <a:gd name="T28" fmla="*/ 322 w 1484"/>
                <a:gd name="T29" fmla="*/ 1235 h 1453"/>
                <a:gd name="T30" fmla="*/ 508 w 1484"/>
                <a:gd name="T31" fmla="*/ 1178 h 1453"/>
                <a:gd name="T32" fmla="*/ 695 w 1484"/>
                <a:gd name="T33" fmla="*/ 1131 h 1453"/>
                <a:gd name="T34" fmla="*/ 950 w 1484"/>
                <a:gd name="T35" fmla="*/ 1069 h 1453"/>
                <a:gd name="T36" fmla="*/ 1282 w 1484"/>
                <a:gd name="T37" fmla="*/ 1054 h 1453"/>
                <a:gd name="T38" fmla="*/ 1437 w 1484"/>
                <a:gd name="T39" fmla="*/ 1022 h 1453"/>
                <a:gd name="T40" fmla="*/ 1484 w 1484"/>
                <a:gd name="T41" fmla="*/ 991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4" h="1453">
                  <a:moveTo>
                    <a:pt x="716" y="0"/>
                  </a:moveTo>
                  <a:lnTo>
                    <a:pt x="628" y="52"/>
                  </a:lnTo>
                  <a:lnTo>
                    <a:pt x="581" y="114"/>
                  </a:lnTo>
                  <a:lnTo>
                    <a:pt x="566" y="192"/>
                  </a:lnTo>
                  <a:lnTo>
                    <a:pt x="581" y="286"/>
                  </a:lnTo>
                  <a:lnTo>
                    <a:pt x="623" y="400"/>
                  </a:lnTo>
                  <a:lnTo>
                    <a:pt x="612" y="576"/>
                  </a:lnTo>
                  <a:lnTo>
                    <a:pt x="555" y="711"/>
                  </a:lnTo>
                  <a:lnTo>
                    <a:pt x="446" y="872"/>
                  </a:lnTo>
                  <a:lnTo>
                    <a:pt x="265" y="1168"/>
                  </a:lnTo>
                  <a:lnTo>
                    <a:pt x="145" y="1287"/>
                  </a:lnTo>
                  <a:lnTo>
                    <a:pt x="52" y="1370"/>
                  </a:lnTo>
                  <a:lnTo>
                    <a:pt x="0" y="1453"/>
                  </a:lnTo>
                  <a:lnTo>
                    <a:pt x="135" y="1334"/>
                  </a:lnTo>
                  <a:lnTo>
                    <a:pt x="322" y="1235"/>
                  </a:lnTo>
                  <a:lnTo>
                    <a:pt x="508" y="1178"/>
                  </a:lnTo>
                  <a:lnTo>
                    <a:pt x="695" y="1131"/>
                  </a:lnTo>
                  <a:lnTo>
                    <a:pt x="950" y="1069"/>
                  </a:lnTo>
                  <a:lnTo>
                    <a:pt x="1282" y="1054"/>
                  </a:lnTo>
                  <a:lnTo>
                    <a:pt x="1437" y="1022"/>
                  </a:lnTo>
                  <a:lnTo>
                    <a:pt x="1484" y="991"/>
                  </a:lnTo>
                </a:path>
              </a:pathLst>
            </a:custGeom>
            <a:noFill/>
            <a:ln w="12700" cap="flat" cmpd="sng">
              <a:solidFill>
                <a:srgbClr val="4B567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20" name="Freeform 105"/>
            <p:cNvSpPr>
              <a:spLocks/>
            </p:cNvSpPr>
            <p:nvPr/>
          </p:nvSpPr>
          <p:spPr bwMode="auto">
            <a:xfrm>
              <a:off x="5888" y="2208"/>
              <a:ext cx="90" cy="174"/>
            </a:xfrm>
            <a:custGeom>
              <a:avLst/>
              <a:gdLst>
                <a:gd name="T0" fmla="*/ 198 w 198"/>
                <a:gd name="T1" fmla="*/ 0 h 280"/>
                <a:gd name="T2" fmla="*/ 141 w 198"/>
                <a:gd name="T3" fmla="*/ 52 h 280"/>
                <a:gd name="T4" fmla="*/ 94 w 198"/>
                <a:gd name="T5" fmla="*/ 114 h 280"/>
                <a:gd name="T6" fmla="*/ 42 w 198"/>
                <a:gd name="T7" fmla="*/ 197 h 280"/>
                <a:gd name="T8" fmla="*/ 0 w 198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80">
                  <a:moveTo>
                    <a:pt x="198" y="0"/>
                  </a:moveTo>
                  <a:lnTo>
                    <a:pt x="141" y="52"/>
                  </a:lnTo>
                  <a:lnTo>
                    <a:pt x="94" y="114"/>
                  </a:lnTo>
                  <a:lnTo>
                    <a:pt x="42" y="197"/>
                  </a:lnTo>
                  <a:lnTo>
                    <a:pt x="0" y="280"/>
                  </a:lnTo>
                </a:path>
              </a:pathLst>
            </a:custGeom>
            <a:noFill/>
            <a:ln w="12700" cap="flat" cmpd="sng">
              <a:solidFill>
                <a:srgbClr val="4B567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21" name="Freeform 106"/>
            <p:cNvSpPr>
              <a:spLocks/>
            </p:cNvSpPr>
            <p:nvPr/>
          </p:nvSpPr>
          <p:spPr bwMode="auto">
            <a:xfrm>
              <a:off x="5949" y="2337"/>
              <a:ext cx="10" cy="133"/>
            </a:xfrm>
            <a:custGeom>
              <a:avLst/>
              <a:gdLst>
                <a:gd name="T0" fmla="*/ 16 w 21"/>
                <a:gd name="T1" fmla="*/ 0 h 213"/>
                <a:gd name="T2" fmla="*/ 0 w 21"/>
                <a:gd name="T3" fmla="*/ 67 h 213"/>
                <a:gd name="T4" fmla="*/ 0 w 21"/>
                <a:gd name="T5" fmla="*/ 155 h 213"/>
                <a:gd name="T6" fmla="*/ 21 w 21"/>
                <a:gd name="T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3">
                  <a:moveTo>
                    <a:pt x="16" y="0"/>
                  </a:moveTo>
                  <a:lnTo>
                    <a:pt x="0" y="67"/>
                  </a:lnTo>
                  <a:lnTo>
                    <a:pt x="0" y="155"/>
                  </a:lnTo>
                  <a:lnTo>
                    <a:pt x="21" y="213"/>
                  </a:lnTo>
                </a:path>
              </a:pathLst>
            </a:custGeom>
            <a:noFill/>
            <a:ln w="12700" cap="flat" cmpd="sng">
              <a:solidFill>
                <a:srgbClr val="4B567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22" name="Freeform 107"/>
            <p:cNvSpPr>
              <a:spLocks/>
            </p:cNvSpPr>
            <p:nvPr/>
          </p:nvSpPr>
          <p:spPr bwMode="auto">
            <a:xfrm>
              <a:off x="5257" y="1854"/>
              <a:ext cx="231" cy="785"/>
            </a:xfrm>
            <a:custGeom>
              <a:avLst/>
              <a:gdLst>
                <a:gd name="T0" fmla="*/ 508 w 508"/>
                <a:gd name="T1" fmla="*/ 0 h 1255"/>
                <a:gd name="T2" fmla="*/ 404 w 508"/>
                <a:gd name="T3" fmla="*/ 72 h 1255"/>
                <a:gd name="T4" fmla="*/ 373 w 508"/>
                <a:gd name="T5" fmla="*/ 114 h 1255"/>
                <a:gd name="T6" fmla="*/ 347 w 508"/>
                <a:gd name="T7" fmla="*/ 171 h 1255"/>
                <a:gd name="T8" fmla="*/ 285 w 508"/>
                <a:gd name="T9" fmla="*/ 207 h 1255"/>
                <a:gd name="T10" fmla="*/ 264 w 508"/>
                <a:gd name="T11" fmla="*/ 269 h 1255"/>
                <a:gd name="T12" fmla="*/ 249 w 508"/>
                <a:gd name="T13" fmla="*/ 425 h 1255"/>
                <a:gd name="T14" fmla="*/ 217 w 508"/>
                <a:gd name="T15" fmla="*/ 602 h 1255"/>
                <a:gd name="T16" fmla="*/ 181 w 508"/>
                <a:gd name="T17" fmla="*/ 778 h 1255"/>
                <a:gd name="T18" fmla="*/ 134 w 508"/>
                <a:gd name="T19" fmla="*/ 882 h 1255"/>
                <a:gd name="T20" fmla="*/ 140 w 508"/>
                <a:gd name="T21" fmla="*/ 934 h 1255"/>
                <a:gd name="T22" fmla="*/ 129 w 508"/>
                <a:gd name="T23" fmla="*/ 970 h 1255"/>
                <a:gd name="T24" fmla="*/ 88 w 508"/>
                <a:gd name="T25" fmla="*/ 1017 h 1255"/>
                <a:gd name="T26" fmla="*/ 77 w 508"/>
                <a:gd name="T27" fmla="*/ 1063 h 1255"/>
                <a:gd name="T28" fmla="*/ 67 w 508"/>
                <a:gd name="T29" fmla="*/ 1136 h 1255"/>
                <a:gd name="T30" fmla="*/ 46 w 508"/>
                <a:gd name="T31" fmla="*/ 1178 h 1255"/>
                <a:gd name="T32" fmla="*/ 0 w 508"/>
                <a:gd name="T33" fmla="*/ 1255 h 1255"/>
                <a:gd name="T34" fmla="*/ 41 w 508"/>
                <a:gd name="T35" fmla="*/ 1063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8" h="1255">
                  <a:moveTo>
                    <a:pt x="508" y="0"/>
                  </a:moveTo>
                  <a:lnTo>
                    <a:pt x="404" y="72"/>
                  </a:lnTo>
                  <a:lnTo>
                    <a:pt x="373" y="114"/>
                  </a:lnTo>
                  <a:lnTo>
                    <a:pt x="347" y="171"/>
                  </a:lnTo>
                  <a:lnTo>
                    <a:pt x="285" y="207"/>
                  </a:lnTo>
                  <a:lnTo>
                    <a:pt x="264" y="269"/>
                  </a:lnTo>
                  <a:lnTo>
                    <a:pt x="249" y="425"/>
                  </a:lnTo>
                  <a:lnTo>
                    <a:pt x="217" y="602"/>
                  </a:lnTo>
                  <a:lnTo>
                    <a:pt x="181" y="778"/>
                  </a:lnTo>
                  <a:lnTo>
                    <a:pt x="134" y="882"/>
                  </a:lnTo>
                  <a:lnTo>
                    <a:pt x="140" y="934"/>
                  </a:lnTo>
                  <a:lnTo>
                    <a:pt x="129" y="970"/>
                  </a:lnTo>
                  <a:lnTo>
                    <a:pt x="88" y="1017"/>
                  </a:lnTo>
                  <a:lnTo>
                    <a:pt x="77" y="1063"/>
                  </a:lnTo>
                  <a:lnTo>
                    <a:pt x="67" y="1136"/>
                  </a:lnTo>
                  <a:lnTo>
                    <a:pt x="46" y="1178"/>
                  </a:lnTo>
                  <a:lnTo>
                    <a:pt x="0" y="1255"/>
                  </a:lnTo>
                  <a:lnTo>
                    <a:pt x="41" y="1063"/>
                  </a:lnTo>
                </a:path>
              </a:pathLst>
            </a:custGeom>
            <a:noFill/>
            <a:ln w="12700" cap="flat" cmpd="sng">
              <a:solidFill>
                <a:srgbClr val="4B567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44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003" y="1207865"/>
            <a:ext cx="3381798" cy="386595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eaLnBrk="1" fontAlgn="auto" latinLnBrk="1" hangingPunct="1">
              <a:lnSpc>
                <a:spcPct val="130000"/>
              </a:lnSpc>
              <a:spcAft>
                <a:spcPts val="0"/>
              </a:spcAft>
            </a:pP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보고 상대의 스타일에 따른 고려사항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54364" y="1586389"/>
          <a:ext cx="8872212" cy="4524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8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특성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Font typeface="+mj-lt"/>
                        <a:buNone/>
                      </a:pPr>
                      <a:r>
                        <a:rPr lang="ko-KR" altLang="en-US" sz="1500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파악된 스타일 정보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Font typeface="+mj-lt"/>
                        <a:buNone/>
                      </a:pPr>
                      <a:r>
                        <a:rPr lang="ko-KR" altLang="en-US" sz="1500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보고서 작성시 고려사항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성향</a:t>
                      </a:r>
                    </a:p>
                  </a:txBody>
                  <a:tcPr marL="85277" marR="85277" marT="180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>
                          <a:tab pos="174625" algn="l"/>
                        </a:tabLst>
                      </a:pP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문제’라는 단어를 싫어함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>
                          <a:tab pos="174625" algn="l"/>
                        </a:tabLst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사례를 좋아함</a:t>
                      </a:r>
                    </a:p>
                  </a:txBody>
                  <a:tcPr marL="85277" marR="85277" marT="180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도전’ 또는 ‘기회’라는 단어를 사용할 것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글로벌 선진사 사례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500" b="1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Guru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어록 인용</a:t>
                      </a:r>
                    </a:p>
                  </a:txBody>
                  <a:tcPr marL="85277" marR="85277" marT="180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문화</a:t>
                      </a:r>
                    </a:p>
                  </a:txBody>
                  <a:tcPr marL="85277" marR="85277" marT="180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민주적 의사결정을 선호함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사람들로 부터의 의견수렴에 가치를 둠</a:t>
                      </a:r>
                    </a:p>
                  </a:txBody>
                  <a:tcPr marL="85277" marR="85277" marT="180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CEO</a:t>
                      </a:r>
                      <a:r>
                        <a:rPr lang="ko-KR" altLang="en-US" sz="1500" b="1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말씀을 인용할 것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경영진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현장 직원 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VOC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등을 사용할 것</a:t>
                      </a:r>
                    </a:p>
                  </a:txBody>
                  <a:tcPr marL="85277" marR="85277" marT="180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선호도</a:t>
                      </a:r>
                    </a:p>
                  </a:txBody>
                  <a:tcPr marL="85277" marR="85277" marT="180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시각적 표현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도형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을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좋아함</a:t>
                      </a:r>
                    </a:p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텍스트 표현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서술형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개조식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을 좋아함</a:t>
                      </a:r>
                    </a:p>
                  </a:txBody>
                  <a:tcPr marL="85277" marR="85277" marT="180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상사가 좋아하는 색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문장 스타일 사용</a:t>
                      </a:r>
                    </a:p>
                    <a:p>
                      <a:pPr marL="174625" indent="-174625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상사가 애용하는 문장 스타일 적용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 marT="180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지식</a:t>
                      </a:r>
                      <a:endParaRPr lang="en-US" altLang="ko-KR" sz="1500" b="1" dirty="0">
                        <a:solidFill>
                          <a:srgbClr val="000066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배경</a:t>
                      </a:r>
                    </a:p>
                  </a:txBody>
                  <a:tcPr marL="85277" marR="85277" marT="180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대상 주제에 대해 잘 알고 있음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대상 주제를 잘 모름</a:t>
                      </a:r>
                    </a:p>
                  </a:txBody>
                  <a:tcPr marL="85277" marR="85277" marT="180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너무 자세한</a:t>
                      </a:r>
                      <a:r>
                        <a:rPr lang="ko-KR" altLang="en-US" sz="1500" b="1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자료를 나열하지 말 것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핵심을 요약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174625" indent="-174625" latinLnBrk="1">
                        <a:lnSpc>
                          <a:spcPct val="13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주제</a:t>
                      </a:r>
                      <a:r>
                        <a:rPr lang="ko-KR" altLang="en-US" sz="1500" b="1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정의</a:t>
                      </a:r>
                      <a:r>
                        <a:rPr lang="en-US" altLang="ko-KR" sz="1500" b="1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용어 정의 및 구체적 데이터 제시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 marT="180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입체적 니즈 분석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5" name="직선 연결선 1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직선 연결선 1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296620"/>
            <a:ext cx="9216000" cy="72008"/>
            <a:chOff x="1712640" y="836712"/>
            <a:chExt cx="7416824" cy="144016"/>
          </a:xfrm>
        </p:grpSpPr>
        <p:cxnSp>
          <p:nvCxnSpPr>
            <p:cNvPr id="19" name="직선 연결선 18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</p:spTree>
    <p:extLst>
      <p:ext uri="{BB962C8B-B14F-4D97-AF65-F5344CB8AC3E}">
        <p14:creationId xmlns:p14="http://schemas.microsoft.com/office/powerpoint/2010/main" val="29824704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잠재원인우선순위화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8" y="980728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~~~~~~~~~~ </a:t>
            </a:r>
            <a:r>
              <a:rPr lang="ko-KR" altLang="en-US" sz="1600" kern="0">
                <a:solidFill>
                  <a:srgbClr val="000000"/>
                </a:solidFill>
              </a:rPr>
              <a:t>헤드라인 </a:t>
            </a:r>
            <a:r>
              <a:rPr lang="en-US" altLang="ko-KR" sz="1600" kern="0">
                <a:solidFill>
                  <a:srgbClr val="000000"/>
                </a:solidFill>
              </a:rPr>
              <a:t>16 pt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graphicFrame>
        <p:nvGraphicFramePr>
          <p:cNvPr id="8" name="Group 255"/>
          <p:cNvGraphicFramePr>
            <a:graphicFrameLocks noGrp="1"/>
          </p:cNvGraphicFramePr>
          <p:nvPr/>
        </p:nvGraphicFramePr>
        <p:xfrm>
          <a:off x="569737" y="1484784"/>
          <a:ext cx="8991776" cy="4824540"/>
        </p:xfrm>
        <a:graphic>
          <a:graphicData uri="http://schemas.openxmlformats.org/drawingml/2006/table">
            <a:tbl>
              <a:tblPr/>
              <a:tblGrid>
                <a:gridCol w="3397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1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057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잠재원인</a:t>
                      </a: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중요도</a:t>
                      </a:r>
                    </a:p>
                  </a:txBody>
                  <a:tcPr marL="19047" marR="19047" marT="45714" marB="45714" anchor="ctr" horzOverflow="overflow">
                    <a:lnL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분석가능성</a:t>
                      </a:r>
                    </a:p>
                  </a:txBody>
                  <a:tcPr marL="19047" marR="19047" marT="45714" marB="45714" anchor="ctr" horzOverflow="overflow">
                    <a:lnL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합계</a:t>
                      </a:r>
                    </a:p>
                  </a:txBody>
                  <a:tcPr marL="19047" marR="19047" marT="45714" marB="45714" anchor="ctr" horzOverflow="overflow">
                    <a:lnL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선정</a:t>
                      </a:r>
                    </a:p>
                  </a:txBody>
                  <a:tcPr marL="19047" marR="19047" marT="45714" marB="4571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endParaRPr kumimoji="1" lang="en-US" altLang="ko-KR" sz="12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돋움" charset="-127"/>
                        <a:cs typeface="+mn-cs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endParaRPr kumimoji="1" lang="en-US" altLang="ko-KR" sz="12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돋움" charset="-127"/>
                        <a:cs typeface="+mn-cs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690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4822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개별실습내용을 팀원들에게 발표하고 상호코칭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토론을 통해 미비점 보완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선정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내가 도출한 잠재원인과</a:t>
            </a:r>
            <a:endParaRPr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어떤 차이가 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15:30~16:20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50" name="그룹 49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51" name="오각형 50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52" name="오각형 51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53" name="오각형 52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6149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실습조의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현상파악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도출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발표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16:30~17:20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160912" y="3008988"/>
            <a:ext cx="1242938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7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그룹 19"/>
          <p:cNvGrpSpPr>
            <a:grpSpLocks/>
          </p:cNvGrpSpPr>
          <p:nvPr/>
        </p:nvGrpSpPr>
        <p:grpSpPr bwMode="auto">
          <a:xfrm>
            <a:off x="5650631" y="3202109"/>
            <a:ext cx="2398713" cy="2011117"/>
            <a:chOff x="5072066" y="3857628"/>
            <a:chExt cx="1785950" cy="2000264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http://www.curtisswright.com/art/divers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288" y="2052780"/>
            <a:ext cx="3617537" cy="4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58"/>
          <p:cNvSpPr txBox="1"/>
          <p:nvPr/>
        </p:nvSpPr>
        <p:spPr>
          <a:xfrm>
            <a:off x="4988596" y="2272587"/>
            <a:ext cx="44289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조는 현상과 잠재원인을 잘</a:t>
            </a:r>
            <a:endParaRPr lang="en-US" altLang="ko-KR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도출하였는가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ko-KR" altLang="en-US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6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6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6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39" name="그룹 38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40" name="오각형 39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41" name="오각형 40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42" name="오각형 41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2450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Wrap - Up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0" name="그룹 13"/>
          <p:cNvGrpSpPr/>
          <p:nvPr/>
        </p:nvGrpSpPr>
        <p:grpSpPr>
          <a:xfrm>
            <a:off x="488504" y="1721992"/>
            <a:ext cx="9001000" cy="4871592"/>
            <a:chOff x="416496" y="1509736"/>
            <a:chExt cx="9001000" cy="487159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16496" y="3455464"/>
              <a:ext cx="9001000" cy="2925864"/>
            </a:xfrm>
            <a:prstGeom prst="roundRect">
              <a:avLst>
                <a:gd name="adj" fmla="val 613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5" descr="C:\Users\sanghyun Yeom\Pictures\workerpointingdown-e1328810572158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6776" y="1509736"/>
              <a:ext cx="4032448" cy="2400267"/>
            </a:xfrm>
            <a:prstGeom prst="rect">
              <a:avLst/>
            </a:prstGeom>
            <a:noFill/>
          </p:spPr>
        </p:pic>
        <p:cxnSp>
          <p:nvCxnSpPr>
            <p:cNvPr id="33" name="직선 연결선 32"/>
            <p:cNvCxnSpPr/>
            <p:nvPr/>
          </p:nvCxnSpPr>
          <p:spPr>
            <a:xfrm>
              <a:off x="718176" y="4227200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18176" y="4892688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18176" y="5558176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18176" y="6223664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39" descr="C:\Users\hjkim\Desktop\0120\icon\1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323" y="5445224"/>
              <a:ext cx="961157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127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 정의 보완하기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grpSp>
        <p:nvGrpSpPr>
          <p:cNvPr id="25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6" name="직사각형 25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7" name="Picture 20" descr="3D_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8" name="TextBox 27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17:20~17:50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137692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과제수행의 목적이 명확한가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과제수행 목표는 적정한가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53" name="오각형 52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54" name="오각형 53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55" name="오각형 54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</p:spTree>
    <p:extLst>
      <p:ext uri="{BB962C8B-B14F-4D97-AF65-F5344CB8AC3E}">
        <p14:creationId xmlns:p14="http://schemas.microsoft.com/office/powerpoint/2010/main" val="11615099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11" name="TextBox 55"/>
          <p:cNvSpPr txBox="1"/>
          <p:nvPr/>
        </p:nvSpPr>
        <p:spPr bwMode="auto">
          <a:xfrm>
            <a:off x="1064568" y="1235952"/>
            <a:ext cx="495451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도출된 핵심 잠재원인에 대한 조사대상을 선정</a:t>
            </a:r>
            <a:endParaRPr lang="en-US" altLang="ko-KR" sz="1600" spc="-100">
              <a:ln>
                <a:solidFill>
                  <a:srgbClr val="741E1E">
                    <a:alpha val="50000"/>
                  </a:srgbClr>
                </a:solidFill>
              </a:ln>
              <a:solidFill>
                <a:srgbClr val="741E1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수집계획 수립</a:t>
            </a:r>
            <a:r>
              <a:rPr lang="en-US" altLang="ko-KR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</a:t>
            </a:r>
            <a:r>
              <a:rPr lang="en-US" altLang="ko-KR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수집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3426" y="33226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(3 </a:t>
            </a:r>
            <a:r>
              <a:rPr lang="ko-KR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일차</a:t>
            </a:r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512" y="548680"/>
            <a:ext cx="2651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데이터수집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440832" y="718404"/>
            <a:ext cx="4608512" cy="348918"/>
            <a:chOff x="3418369" y="4199603"/>
            <a:chExt cx="2965157" cy="453534"/>
          </a:xfrm>
        </p:grpSpPr>
        <p:sp>
          <p:nvSpPr>
            <p:cNvPr id="6" name="오각형 5"/>
            <p:cNvSpPr/>
            <p:nvPr/>
          </p:nvSpPr>
          <p:spPr>
            <a:xfrm>
              <a:off x="3418369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95B3D7">
                <a:alpha val="30000"/>
              </a:srgbClr>
            </a:solidFill>
            <a:ln w="6350" algn="ctr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조사내용 작성</a:t>
              </a:r>
            </a:p>
          </p:txBody>
        </p:sp>
        <p:sp>
          <p:nvSpPr>
            <p:cNvPr id="83" name="오각형 82"/>
            <p:cNvSpPr/>
            <p:nvPr/>
          </p:nvSpPr>
          <p:spPr>
            <a:xfrm>
              <a:off x="4906175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C4BD97">
                <a:alpha val="30000"/>
              </a:srgbClr>
            </a:solidFill>
            <a:ln w="6350" algn="ctr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 spc="46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데이터수집</a:t>
              </a: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50201"/>
              </p:ext>
            </p:extLst>
          </p:nvPr>
        </p:nvGraphicFramePr>
        <p:xfrm>
          <a:off x="3888062" y="2162002"/>
          <a:ext cx="5688633" cy="4356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4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09:00~09:20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진행절차 설명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09:20~10:30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조사내용 작성 실습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61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82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10:30~11:20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미비점 보완</a:t>
                      </a:r>
                      <a:endParaRPr lang="en-US" altLang="ko-KR" sz="1400" b="1" baseline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26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04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11:30~12:20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Presentation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조별 발표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0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12:20~13:30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 심  식  사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04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13:30~13:50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Intro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>
                          <a:latin typeface="맑은 고딕" panose="020B0503020000020004" pitchFamily="50" charset="-127"/>
                          <a:ea typeface="+mn-ea"/>
                        </a:rPr>
                        <a:t> 진행절차 설명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13:50~15:40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데이터수집</a:t>
                      </a: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실습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0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00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1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15:50~16:50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+mn-ea"/>
                        </a:rPr>
                        <a:t>상호코칭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+mn-ea"/>
                        </a:rPr>
                        <a:t>미비점 보완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00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17:00~17:50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Presentation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조별발표</a:t>
                      </a:r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Wrap-Up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5208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조사내용 작성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조사내용 작성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데이터수집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36062" y="1165688"/>
            <a:ext cx="961348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도출된 잠재원인을 분석하기 위해 필요한 데이터와 조사대상을 선정</a:t>
            </a:r>
            <a:endParaRPr lang="en-US" altLang="ko-KR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잠재원인을 분석하기 위해 필요한 자료는 무엇인가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조사 대상 분석을 통해 새로운 아이디어를 얻을 수 있는가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endParaRPr lang="en-US" altLang="ko-KR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endParaRPr lang="ko-KR" altLang="en-US" sz="16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Oval 29"/>
          <p:cNvSpPr>
            <a:spLocks noChangeArrowheads="1"/>
          </p:cNvSpPr>
          <p:nvPr/>
        </p:nvSpPr>
        <p:spPr bwMode="auto">
          <a:xfrm>
            <a:off x="757797" y="2655766"/>
            <a:ext cx="1674926" cy="648072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  <a:alpha val="70000"/>
                </a:srgbClr>
              </a:gs>
              <a:gs pos="35000">
                <a:srgbClr val="4F81BD">
                  <a:tint val="37000"/>
                  <a:satMod val="300000"/>
                  <a:alpha val="88000"/>
                </a:srgbClr>
              </a:gs>
              <a:gs pos="100000">
                <a:srgbClr val="4F81BD">
                  <a:tint val="15000"/>
                  <a:satMod val="350000"/>
                  <a:alpha val="88000"/>
                </a:srgbClr>
              </a:gs>
            </a:gsLst>
            <a:lin ang="16200000" scaled="1"/>
          </a:gradFill>
          <a:ln w="44450" cap="flat" cmpd="sng" algn="ctr">
            <a:solidFill>
              <a:srgbClr val="4F81BD">
                <a:shade val="95000"/>
                <a:satMod val="105000"/>
                <a:alpha val="50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>
                <a:solidFill>
                  <a:srgbClr val="00206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맑은 고딕"/>
                <a:ea typeface="맑은 고딕" panose="020B0503020000020004" pitchFamily="50" charset="-127"/>
                <a:cs typeface="+mn-cs"/>
              </a:rPr>
              <a:t>시간</a:t>
            </a:r>
            <a:endParaRPr kumimoji="0" lang="ko-KR" altLang="en-US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Oval 28"/>
          <p:cNvSpPr>
            <a:spLocks noChangeArrowheads="1"/>
          </p:cNvSpPr>
          <p:nvPr/>
        </p:nvSpPr>
        <p:spPr bwMode="auto">
          <a:xfrm>
            <a:off x="757796" y="3870475"/>
            <a:ext cx="1674926" cy="648072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  <a:alpha val="70000"/>
                </a:srgbClr>
              </a:gs>
              <a:gs pos="35000">
                <a:srgbClr val="C0504D">
                  <a:tint val="37000"/>
                  <a:satMod val="300000"/>
                  <a:alpha val="88000"/>
                </a:srgbClr>
              </a:gs>
              <a:gs pos="100000">
                <a:srgbClr val="C0504D">
                  <a:tint val="15000"/>
                  <a:satMod val="350000"/>
                  <a:alpha val="88000"/>
                </a:srgbClr>
              </a:gs>
            </a:gsLst>
            <a:lin ang="16200000" scaled="1"/>
          </a:gradFill>
          <a:ln w="44450" cap="flat" cmpd="sng" algn="ctr">
            <a:solidFill>
              <a:srgbClr val="C0504D">
                <a:shade val="95000"/>
                <a:satMod val="105000"/>
                <a:alpha val="50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공간</a:t>
            </a:r>
            <a:endParaRPr kumimoji="0" lang="ko-KR" altLang="en-US" sz="3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Oval 27"/>
          <p:cNvSpPr>
            <a:spLocks noChangeArrowheads="1"/>
          </p:cNvSpPr>
          <p:nvPr/>
        </p:nvSpPr>
        <p:spPr bwMode="auto">
          <a:xfrm>
            <a:off x="757795" y="5085184"/>
            <a:ext cx="1674926" cy="648072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  <a:alpha val="70000"/>
                </a:srgbClr>
              </a:gs>
              <a:gs pos="35000">
                <a:srgbClr val="9BBB59">
                  <a:tint val="37000"/>
                  <a:satMod val="300000"/>
                  <a:alpha val="88000"/>
                </a:srgbClr>
              </a:gs>
              <a:gs pos="100000">
                <a:srgbClr val="9BBB59">
                  <a:tint val="15000"/>
                  <a:satMod val="350000"/>
                  <a:alpha val="88000"/>
                </a:srgbClr>
              </a:gs>
            </a:gsLst>
            <a:lin ang="16200000" scaled="1"/>
          </a:gradFill>
          <a:ln w="44450" cap="flat" cmpd="sng" algn="ctr">
            <a:solidFill>
              <a:srgbClr val="9BBB59">
                <a:shade val="95000"/>
                <a:satMod val="105000"/>
                <a:alpha val="50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방법</a:t>
            </a:r>
            <a:endParaRPr kumimoji="0" lang="ko-KR" altLang="en-US" sz="3200" b="1" i="0" u="none" strike="noStrike" kern="0" cap="none" spc="0" normalizeH="0" baseline="0" noProof="0" dirty="0">
              <a:ln>
                <a:noFill/>
              </a:ln>
              <a:solidFill>
                <a:srgbClr val="003300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50102" y="2655766"/>
            <a:ext cx="7291975" cy="698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계절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등에 의해 영향을 받는 정보가 포함되어 있는가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요일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시간 등에 의해 영향을 받는 정보가 포함되어 있는가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550102" y="3845441"/>
            <a:ext cx="7291975" cy="698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국가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문화 등 지리적 특성을 포함하고 있는가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기업間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부서內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부서間 특성을 포함하고 있는가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550102" y="5035116"/>
            <a:ext cx="7291975" cy="698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조사대상은 데이터 수집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측정 방법에 의해 달라질 수 있는가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지속적으로 신뢰성 있는 데이터를 확보할 수 있는가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052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8" y="813040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매출 증대에 영향을 미치는 잠재원인을 분석하기 위해 조사가 필요한 자료 검토</a:t>
            </a: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55295"/>
              </p:ext>
            </p:extLst>
          </p:nvPr>
        </p:nvGraphicFramePr>
        <p:xfrm>
          <a:off x="448661" y="1245088"/>
          <a:ext cx="9008677" cy="5184000"/>
        </p:xfrm>
        <a:graphic>
          <a:graphicData uri="http://schemas.openxmlformats.org/drawingml/2006/table">
            <a:tbl>
              <a:tblPr/>
              <a:tblGrid>
                <a:gridCol w="1912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0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잠재원인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조사대상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자료출처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 rowSpan="2"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영업사원의 </a:t>
                      </a:r>
                      <a:b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정보수집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분석 역량 부족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l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직급별</a:t>
                      </a:r>
                      <a:r>
                        <a:rPr kumimoji="1" lang="en-US" altLang="ko-KR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직무별</a:t>
                      </a:r>
                      <a:r>
                        <a:rPr kumimoji="1" lang="en-US" altLang="ko-KR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지역별 </a:t>
                      </a:r>
                      <a:r>
                        <a:rPr kumimoji="1" lang="en-US" altLang="ko-KR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ICT</a:t>
                      </a:r>
                      <a:r>
                        <a:rPr kumimoji="1" lang="en-US" altLang="ko-KR" sz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관련 자격증 </a:t>
                      </a:r>
                      <a:r>
                        <a:rPr kumimoji="1" lang="ko-KR" altLang="en-US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보유현황</a:t>
                      </a:r>
                      <a:endParaRPr kumimoji="1" lang="en-US" altLang="ko-KR" sz="12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돋움" charset="-127"/>
                        <a:cs typeface="+mn-cs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인사부서 협조요청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 vMerge="1"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직급별</a:t>
                      </a:r>
                      <a:r>
                        <a:rPr kumimoji="1" lang="en-US" altLang="ko-KR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직무별</a:t>
                      </a:r>
                      <a:r>
                        <a:rPr kumimoji="1" lang="en-US" altLang="ko-KR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지역별 전산관련 교육 이수현황</a:t>
                      </a: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인사부서 협조요청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신규 제품 개발 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역량 부족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자사</a:t>
                      </a:r>
                      <a:r>
                        <a:rPr kumimoji="1" lang="en-US" altLang="ko-KR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경쟁사 신규</a:t>
                      </a:r>
                      <a:r>
                        <a:rPr kumimoji="1" lang="ko-KR" altLang="en-US" sz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제품</a:t>
                      </a:r>
                      <a:r>
                        <a:rPr kumimoji="1" lang="ko-KR" altLang="en-US" sz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 개발 건수 및 개발 인력</a:t>
                      </a:r>
                      <a:r>
                        <a:rPr kumimoji="1" lang="en-US" altLang="ko-KR" sz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신규제품 개발 리드타임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인사부서 협조요청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자사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경쟁사 신규 제품 광고 노출건수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, SNS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긍정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중고딕" panose="02030600000101010101" pitchFamily="18" charset="-127"/>
                          <a:cs typeface="+mn-cs"/>
                        </a:rPr>
                        <a:t>부정 후기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인터넷 조사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자사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경쟁사 신규제품당 연간 매출액 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음료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조미료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라면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통조림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영업 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DB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활용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영업 경쟁력 부족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자사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경쟁사 대리점 현황 및 대리점별 연간 매출액 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대리점별 취급 제품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영업 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DB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활용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지점별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제품별 매출현황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유통 채널별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(On-Line, B2B, B2C)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매출현황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영업 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DB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활용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자사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경쟁사 매출액 증감율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월 단위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),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광고비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신제품개발비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영업 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DB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활용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자사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경쟁사 영업사원당 월간 매출액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신규채널 발굴건수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일일 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CRM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입력건수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영업 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DB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활용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2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물류경쟁력 저하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자사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경쟁사 주문후 입고 리드 타임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지역별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제품별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),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입고지연 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VOC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발생건수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물류부서 협조요청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자사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경쟁사 물류 처리량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물류기지 일일 재고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물류기지의 위치 적정성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물류부서 협조요청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208883" y="9462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조사내용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Rectangle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211" y="6458683"/>
            <a:ext cx="9331325" cy="42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en-US" altLang="ko-KR" sz="1100" b="0" kern="0">
                <a:solidFill>
                  <a:srgbClr val="000000"/>
                </a:solidFill>
              </a:rPr>
              <a:t>※ </a:t>
            </a:r>
            <a:r>
              <a:rPr lang="ko-KR" altLang="en-US" sz="1100" b="0" kern="0">
                <a:solidFill>
                  <a:srgbClr val="000000"/>
                </a:solidFill>
              </a:rPr>
              <a:t>경쟁사 영업자료는 대리점 자료 및 인터넷 자료 수집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1606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조사내용 작성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grpSp>
        <p:nvGrpSpPr>
          <p:cNvPr id="25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6" name="직사각형 25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7" name="Picture 20" descr="3D_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8" name="TextBox 27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09:20~10:20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잠재원인의 영향도를 분석하기 위하여 필요한 조사내용은</a:t>
            </a:r>
            <a:r>
              <a:rPr kumimoji="0"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0" name="오각형 29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조사내용 작성</a:t>
              </a:r>
            </a:p>
          </p:txBody>
        </p:sp>
        <p:sp>
          <p:nvSpPr>
            <p:cNvPr id="31" name="오각형 30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데이터수집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2228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조사내용 작성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8" y="980728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~~~~~~~~~~ </a:t>
            </a:r>
            <a:r>
              <a:rPr lang="ko-KR" altLang="en-US" sz="1600" kern="0">
                <a:solidFill>
                  <a:srgbClr val="000000"/>
                </a:solidFill>
              </a:rPr>
              <a:t>헤드라인 </a:t>
            </a:r>
            <a:r>
              <a:rPr lang="en-US" altLang="ko-KR" sz="1600" kern="0">
                <a:solidFill>
                  <a:srgbClr val="000000"/>
                </a:solidFill>
              </a:rPr>
              <a:t>16 pt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124224"/>
              </p:ext>
            </p:extLst>
          </p:nvPr>
        </p:nvGraphicFramePr>
        <p:xfrm>
          <a:off x="448661" y="1628800"/>
          <a:ext cx="9008677" cy="2992092"/>
        </p:xfrm>
        <a:graphic>
          <a:graphicData uri="http://schemas.openxmlformats.org/drawingml/2006/table">
            <a:tbl>
              <a:tblPr/>
              <a:tblGrid>
                <a:gridCol w="2980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8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70"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잠재원인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조사내용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자료출처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46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l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돋움" charset="-127"/>
                        <a:cs typeface="+mn-cs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46">
                <a:tc>
                  <a:txBody>
                    <a:bodyPr/>
                    <a:lstStyle>
                      <a:lvl1pPr algn="l" defTabSz="863600" fontAlgn="ctr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fontAlgn="ctr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fontAlgn="ctr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fontAlgn="ctr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fontAlgn="base" latinLnBrk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defTabSz="863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613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endParaRPr kumimoji="1" lang="en-US" altLang="ko-KR" sz="12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돋움" charset="-127"/>
                        <a:cs typeface="+mn-cs"/>
                      </a:endParaRPr>
                    </a:p>
                  </a:txBody>
                  <a:tcPr marL="90475" marR="90475" marT="44444" marB="44444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42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화살표 연결선 37"/>
          <p:cNvCxnSpPr>
            <a:stCxn id="32" idx="2"/>
            <a:endCxn id="36" idx="0"/>
          </p:cNvCxnSpPr>
          <p:nvPr/>
        </p:nvCxnSpPr>
        <p:spPr bwMode="auto">
          <a:xfrm>
            <a:off x="1538861" y="2027906"/>
            <a:ext cx="0" cy="741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stealth" w="lg" len="med"/>
          </a:ln>
          <a:effectLst/>
        </p:spPr>
      </p:cxnSp>
      <p:sp>
        <p:nvSpPr>
          <p:cNvPr id="14" name="제목 29"/>
          <p:cNvSpPr txBox="1">
            <a:spLocks/>
          </p:cNvSpPr>
          <p:nvPr/>
        </p:nvSpPr>
        <p:spPr>
          <a:xfrm>
            <a:off x="462533" y="1128580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kumimoji="1" lang="ko-KR" altLang="en-US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자료 수집을 위한 질문 개발</a:t>
            </a:r>
            <a:endParaRPr kumimoji="1" lang="en-US" altLang="ko-KR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27318" y="4457808"/>
          <a:ext cx="8583320" cy="1061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8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8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8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8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8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7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Who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Whom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When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Why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How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주제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주제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모서리가 둥근 직사각형 31"/>
          <p:cNvSpPr/>
          <p:nvPr/>
        </p:nvSpPr>
        <p:spPr>
          <a:xfrm>
            <a:off x="782861" y="1631906"/>
            <a:ext cx="1512000" cy="396000"/>
          </a:xfrm>
          <a:prstGeom prst="roundRect">
            <a:avLst>
              <a:gd name="adj" fmla="val 1099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spc="-50" dirty="0">
                <a:solidFill>
                  <a:srgbClr val="002060"/>
                </a:solidFill>
                <a:ea typeface="맑은 고딕" panose="020B0503020000020004" pitchFamily="50" charset="-127"/>
              </a:rPr>
              <a:t>보고서 주제 이해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82861" y="2212477"/>
            <a:ext cx="1512000" cy="396000"/>
          </a:xfrm>
          <a:prstGeom prst="roundRect">
            <a:avLst>
              <a:gd name="adj" fmla="val 1099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2060"/>
                </a:solidFill>
                <a:ea typeface="맑은 고딕" panose="020B0503020000020004" pitchFamily="50" charset="-127"/>
              </a:rPr>
              <a:t>학습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82861" y="2769618"/>
            <a:ext cx="1512000" cy="900000"/>
          </a:xfrm>
          <a:prstGeom prst="roundRect">
            <a:avLst>
              <a:gd name="adj" fmla="val 8063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2060"/>
                </a:solidFill>
                <a:ea typeface="맑은 고딕" panose="020B0503020000020004" pitchFamily="50" charset="-127"/>
              </a:rPr>
              <a:t>질문개발 및</a:t>
            </a:r>
            <a:endParaRPr lang="en-US" altLang="ko-KR" sz="1500" b="1" dirty="0">
              <a:solidFill>
                <a:srgbClr val="002060"/>
              </a:solidFill>
              <a:ea typeface="맑은 고딕" panose="020B0503020000020004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2060"/>
                </a:solidFill>
                <a:ea typeface="맑은 고딕" panose="020B0503020000020004" pitchFamily="50" charset="-127"/>
              </a:rPr>
              <a:t>자료 수집</a:t>
            </a:r>
          </a:p>
        </p:txBody>
      </p:sp>
      <p:sp>
        <p:nvSpPr>
          <p:cNvPr id="39" name="제목 29"/>
          <p:cNvSpPr txBox="1">
            <a:spLocks/>
          </p:cNvSpPr>
          <p:nvPr/>
        </p:nvSpPr>
        <p:spPr>
          <a:xfrm>
            <a:off x="680386" y="4105376"/>
            <a:ext cx="2221570" cy="3596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265113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질문개발 양식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0" name="직선 연결선 1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4" name="직선 연결선 2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TextBox 30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자료 수집</a:t>
            </a:r>
            <a:r>
              <a:rPr lang="en-US" altLang="ko-KR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분류</a:t>
            </a:r>
            <a:endParaRPr kumimoji="1" lang="ko-KR" altLang="en-US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5629" y="5877272"/>
            <a:ext cx="8856000" cy="3599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algn="ctr" defTabSz="914296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아는 만큼 </a:t>
            </a:r>
            <a:r>
              <a:rPr lang="ko-KR" altLang="en-US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보이고</a:t>
            </a:r>
            <a:r>
              <a:rPr lang="en-US" altLang="ko-KR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보이는 만큼 </a:t>
            </a:r>
            <a:r>
              <a:rPr lang="ko-KR" altLang="en-US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생각할 수 있고</a:t>
            </a:r>
            <a:r>
              <a:rPr lang="en-US" altLang="ko-KR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생각의 크기 만큼 </a:t>
            </a:r>
            <a:r>
              <a:rPr lang="ko-KR" altLang="en-US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좋은 보고서 작성 가능 </a:t>
            </a:r>
            <a:r>
              <a:rPr lang="en-US" altLang="ko-KR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</a:t>
            </a:r>
          </a:p>
        </p:txBody>
      </p:sp>
      <p:sp>
        <p:nvSpPr>
          <p:cNvPr id="27" name="제목 29"/>
          <p:cNvSpPr txBox="1">
            <a:spLocks/>
          </p:cNvSpPr>
          <p:nvPr/>
        </p:nvSpPr>
        <p:spPr>
          <a:xfrm>
            <a:off x="2291579" y="1653392"/>
            <a:ext cx="6909369" cy="36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defTabSz="777316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주제를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Review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하여 목적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취지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배경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개략적 작성 방향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등을 이해한다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제목 29"/>
          <p:cNvSpPr txBox="1">
            <a:spLocks/>
          </p:cNvSpPr>
          <p:nvPr/>
        </p:nvSpPr>
        <p:spPr>
          <a:xfrm>
            <a:off x="2291579" y="2233963"/>
            <a:ext cx="6909369" cy="36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defTabSz="777316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주제 관련 지식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고객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제품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기술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프로세스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환경 등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에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대해 학습한다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제목 29"/>
          <p:cNvSpPr txBox="1">
            <a:spLocks/>
          </p:cNvSpPr>
          <p:nvPr/>
        </p:nvSpPr>
        <p:spPr>
          <a:xfrm>
            <a:off x="2291563" y="2769618"/>
            <a:ext cx="7127079" cy="9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4625" indent="-174625" defTabSz="914355" fontAlgn="auto" latinLnBrk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주제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x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(6W 4H, 4M1E, 4P, 3C) Map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작성 →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질문개발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자료수집을 진행한다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  <a:b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질문은 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목적 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+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대상 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+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방법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으로 구체화하고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중립적으로 작성</a:t>
            </a:r>
            <a:b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 '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장애발생을 줄이기 위해서 개선이 필요한 설비와 방법은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?'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4663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개별실습내용을 팀원들에게 발표하고 상호코칭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토론을 통해 미비점 보완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선정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나의 조사내용과 다른 팀원의</a:t>
            </a:r>
            <a:endParaRPr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조사내용은 어떤 차이가 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10:30~11:20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34" name="그룹 33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5" name="오각형 34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조사내용 작성</a:t>
              </a:r>
            </a:p>
          </p:txBody>
        </p:sp>
        <p:sp>
          <p:nvSpPr>
            <p:cNvPr id="36" name="오각형 35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데이터수집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6069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실습조의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조사내용 작성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발표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11:30~12:20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160912" y="3008988"/>
            <a:ext cx="1242938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7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그룹 19"/>
          <p:cNvGrpSpPr>
            <a:grpSpLocks/>
          </p:cNvGrpSpPr>
          <p:nvPr/>
        </p:nvGrpSpPr>
        <p:grpSpPr bwMode="auto">
          <a:xfrm>
            <a:off x="5650631" y="3202109"/>
            <a:ext cx="2398713" cy="2011117"/>
            <a:chOff x="5072066" y="3857628"/>
            <a:chExt cx="1785950" cy="2000264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http://www.curtisswright.com/art/divers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288" y="2052780"/>
            <a:ext cx="3617537" cy="4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58"/>
          <p:cNvSpPr txBox="1"/>
          <p:nvPr/>
        </p:nvSpPr>
        <p:spPr>
          <a:xfrm>
            <a:off x="4988596" y="2272587"/>
            <a:ext cx="44289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조는 잠재원인에 대한 조사내용을 잘 도출하였는가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ko-KR" altLang="en-US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6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6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6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34" name="그룹 33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5" name="오각형 34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조사내용 작성</a:t>
              </a:r>
            </a:p>
          </p:txBody>
        </p:sp>
        <p:sp>
          <p:nvSpPr>
            <p:cNvPr id="43" name="오각형 42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데이터수집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7220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Wrap - Up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0" name="그룹 13"/>
          <p:cNvGrpSpPr/>
          <p:nvPr/>
        </p:nvGrpSpPr>
        <p:grpSpPr>
          <a:xfrm>
            <a:off x="488504" y="1721992"/>
            <a:ext cx="9001000" cy="4871592"/>
            <a:chOff x="416496" y="1509736"/>
            <a:chExt cx="9001000" cy="487159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16496" y="3455464"/>
              <a:ext cx="9001000" cy="2925864"/>
            </a:xfrm>
            <a:prstGeom prst="roundRect">
              <a:avLst>
                <a:gd name="adj" fmla="val 613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5" descr="C:\Users\sanghyun Yeom\Pictures\workerpointingdown-e1328810572158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6776" y="1509736"/>
              <a:ext cx="4032448" cy="2400267"/>
            </a:xfrm>
            <a:prstGeom prst="rect">
              <a:avLst/>
            </a:prstGeom>
            <a:noFill/>
          </p:spPr>
        </p:pic>
        <p:cxnSp>
          <p:nvCxnSpPr>
            <p:cNvPr id="33" name="직선 연결선 32"/>
            <p:cNvCxnSpPr/>
            <p:nvPr/>
          </p:nvCxnSpPr>
          <p:spPr>
            <a:xfrm>
              <a:off x="718176" y="4227200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18176" y="4892688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18176" y="5558176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18176" y="6223664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39" descr="C:\Users\hjkim\Desktop\0120\icon\1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323" y="5445224"/>
              <a:ext cx="961157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43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3839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데이터 수집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조사내용 작성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데이터수집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36062" y="1165688"/>
            <a:ext cx="9613482" cy="6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목적에 필요한 데이터의 종류와 주요 특징은 무엇인지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어디서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어떻게 수집할</a:t>
            </a:r>
            <a:endParaRPr lang="en-US" altLang="ko-KR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것인지에 대하여 명확화하기 위해 데이터수집계획을 수립</a:t>
            </a:r>
          </a:p>
        </p:txBody>
      </p:sp>
      <p:graphicFrame>
        <p:nvGraphicFramePr>
          <p:cNvPr id="41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15198"/>
              </p:ext>
            </p:extLst>
          </p:nvPr>
        </p:nvGraphicFramePr>
        <p:xfrm>
          <a:off x="353164" y="4663118"/>
          <a:ext cx="9208350" cy="1799679"/>
        </p:xfrm>
        <a:graphic>
          <a:graphicData uri="http://schemas.openxmlformats.org/drawingml/2006/table">
            <a:tbl>
              <a:tblPr/>
              <a:tblGrid>
                <a:gridCol w="851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6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2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3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70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7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잠재원인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데이터명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속성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데이터소스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발생주기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수집방법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수집기간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수집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가능성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주요특성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ㅇㅇㅇ</a:t>
                      </a: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종점온도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연속형</a:t>
                      </a: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전로조업실적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Charge</a:t>
                      </a:r>
                      <a:r>
                        <a:rPr kumimoji="1" lang="ko-KR" altLang="en-US" sz="1200" b="0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당</a:t>
                      </a: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담당자 요청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17/1/1 ~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   17/12/31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자동측정 </a:t>
                      </a: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ㅇㅇㅇ</a:t>
                      </a: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부원료</a:t>
                      </a: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(OO)</a:t>
                      </a: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연속형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전로조업실적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Charge</a:t>
                      </a:r>
                      <a:r>
                        <a:rPr kumimoji="1" lang="ko-KR" altLang="en-US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당</a:t>
                      </a: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담당자</a:t>
                      </a: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ko-KR" altLang="en-US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요청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17/1/1 ~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   17/12/31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수동입력 </a:t>
                      </a: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546864" y="4085914"/>
            <a:ext cx="8621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kumimoji="1" lang="en-US" altLang="ko-KR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kumimoji="1" lang="ko-KR" altLang="en-US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분석에 필요한 데이터의 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항목명</a:t>
            </a:r>
            <a:r>
              <a:rPr kumimoji="1" lang="en-US" altLang="ko-KR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저장위치</a:t>
            </a:r>
            <a:r>
              <a:rPr kumimoji="1" lang="en-US" altLang="ko-KR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데이터발생주기</a:t>
            </a:r>
            <a:r>
              <a:rPr kumimoji="1" lang="en-US" altLang="ko-KR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수집기간</a:t>
            </a:r>
            <a:r>
              <a:rPr kumimoji="1" lang="en-US" altLang="ko-KR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수집방법</a:t>
            </a:r>
            <a:r>
              <a:rPr kumimoji="1" lang="ko-KR" altLang="en-US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등을 명기</a:t>
            </a:r>
            <a:endParaRPr kumimoji="1" lang="en-US" altLang="ko-KR" sz="1500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lvl="2"/>
            <a:r>
              <a:rPr kumimoji="1" lang="en-US" altLang="ko-KR" sz="13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* </a:t>
            </a:r>
            <a:r>
              <a:rPr kumimoji="1" lang="ko-KR" altLang="en-US" sz="13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일반적인 기업으로 정형화된 데이터를 관리하는 경우</a:t>
            </a:r>
            <a:r>
              <a:rPr kumimoji="1" lang="en-US" altLang="ko-KR" sz="13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3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작성 가능하며</a:t>
            </a:r>
            <a:r>
              <a:rPr kumimoji="1" lang="en-US" altLang="ko-KR" sz="13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1" lang="ko-KR" altLang="en-US" sz="13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실시간 비정형 데이터는 작성이 어려울 수 있음</a:t>
            </a:r>
          </a:p>
        </p:txBody>
      </p:sp>
      <p:cxnSp>
        <p:nvCxnSpPr>
          <p:cNvPr id="46" name="직선 연결선 45"/>
          <p:cNvCxnSpPr/>
          <p:nvPr/>
        </p:nvCxnSpPr>
        <p:spPr bwMode="auto">
          <a:xfrm>
            <a:off x="475057" y="3671602"/>
            <a:ext cx="8748000" cy="0"/>
          </a:xfrm>
          <a:prstGeom prst="line">
            <a:avLst/>
          </a:prstGeom>
          <a:solidFill>
            <a:srgbClr val="DDDDDD"/>
          </a:solidFill>
          <a:ln w="12700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Rectangle 17"/>
          <p:cNvSpPr txBox="1">
            <a:spLocks noChangeArrowheads="1"/>
          </p:cNvSpPr>
          <p:nvPr/>
        </p:nvSpPr>
        <p:spPr bwMode="gray">
          <a:xfrm>
            <a:off x="353162" y="3788538"/>
            <a:ext cx="8978879" cy="45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93663" indent="-93663"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kumimoji="1" lang="ko-KR" altLang="en-US" sz="16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작성 내용</a:t>
            </a:r>
            <a:endParaRPr kumimoji="1" lang="en-US" altLang="ko-KR" sz="1600" b="1" kern="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069471" y="1892044"/>
            <a:ext cx="7227591" cy="1676785"/>
            <a:chOff x="461713" y="4096161"/>
            <a:chExt cx="8299813" cy="1676785"/>
          </a:xfrm>
        </p:grpSpPr>
        <p:sp>
          <p:nvSpPr>
            <p:cNvPr id="49" name="Freeform 39"/>
            <p:cNvSpPr>
              <a:spLocks/>
            </p:cNvSpPr>
            <p:nvPr/>
          </p:nvSpPr>
          <p:spPr bwMode="auto">
            <a:xfrm flipH="1">
              <a:off x="4602275" y="4096161"/>
              <a:ext cx="4159251" cy="412959"/>
            </a:xfrm>
            <a:custGeom>
              <a:avLst/>
              <a:gdLst>
                <a:gd name="T0" fmla="*/ 782 w 2752"/>
                <a:gd name="T1" fmla="*/ 0 h 285"/>
                <a:gd name="T2" fmla="*/ 0 w 2752"/>
                <a:gd name="T3" fmla="*/ 285 h 285"/>
                <a:gd name="T4" fmla="*/ 2631 w 2752"/>
                <a:gd name="T5" fmla="*/ 285 h 285"/>
                <a:gd name="T6" fmla="*/ 2752 w 2752"/>
                <a:gd name="T7" fmla="*/ 15 h 285"/>
                <a:gd name="T8" fmla="*/ 782 w 2752"/>
                <a:gd name="T9" fmla="*/ 0 h 2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52"/>
                <a:gd name="T16" fmla="*/ 0 h 285"/>
                <a:gd name="T17" fmla="*/ 2752 w 2752"/>
                <a:gd name="T18" fmla="*/ 285 h 2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52" h="285">
                  <a:moveTo>
                    <a:pt x="782" y="0"/>
                  </a:moveTo>
                  <a:lnTo>
                    <a:pt x="0" y="285"/>
                  </a:lnTo>
                  <a:lnTo>
                    <a:pt x="2631" y="285"/>
                  </a:lnTo>
                  <a:lnTo>
                    <a:pt x="2752" y="15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EAEAEA">
                <a:alpha val="89803"/>
              </a:srgbClr>
            </a:solidFill>
            <a:ln w="19050" cap="flat" cmpd="sng">
              <a:noFill/>
              <a:prstDash val="solid"/>
              <a:round/>
              <a:headEnd/>
              <a:tailEnd/>
            </a:ln>
          </p:spPr>
          <p:txBody>
            <a:bodyPr wrap="none" tIns="91440" bIns="9144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0"/>
            <p:cNvSpPr>
              <a:spLocks/>
            </p:cNvSpPr>
            <p:nvPr/>
          </p:nvSpPr>
          <p:spPr bwMode="auto">
            <a:xfrm>
              <a:off x="461713" y="4096161"/>
              <a:ext cx="4159251" cy="442195"/>
            </a:xfrm>
            <a:custGeom>
              <a:avLst/>
              <a:gdLst>
                <a:gd name="T0" fmla="*/ 782 w 2752"/>
                <a:gd name="T1" fmla="*/ 0 h 285"/>
                <a:gd name="T2" fmla="*/ 0 w 2752"/>
                <a:gd name="T3" fmla="*/ 285 h 285"/>
                <a:gd name="T4" fmla="*/ 2631 w 2752"/>
                <a:gd name="T5" fmla="*/ 285 h 285"/>
                <a:gd name="T6" fmla="*/ 2752 w 2752"/>
                <a:gd name="T7" fmla="*/ 15 h 285"/>
                <a:gd name="T8" fmla="*/ 782 w 2752"/>
                <a:gd name="T9" fmla="*/ 0 h 2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52"/>
                <a:gd name="T16" fmla="*/ 0 h 285"/>
                <a:gd name="T17" fmla="*/ 2752 w 2752"/>
                <a:gd name="T18" fmla="*/ 285 h 2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52" h="285">
                  <a:moveTo>
                    <a:pt x="782" y="0"/>
                  </a:moveTo>
                  <a:lnTo>
                    <a:pt x="0" y="285"/>
                  </a:lnTo>
                  <a:lnTo>
                    <a:pt x="2631" y="285"/>
                  </a:lnTo>
                  <a:lnTo>
                    <a:pt x="2752" y="15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EAEAEA">
                <a:alpha val="89803"/>
              </a:srgbClr>
            </a:solidFill>
            <a:ln w="19050" cap="flat" cmpd="sng">
              <a:noFill/>
              <a:prstDash val="solid"/>
              <a:round/>
              <a:headEnd/>
              <a:tailEnd/>
            </a:ln>
          </p:spPr>
          <p:txBody>
            <a:bodyPr wrap="none" tIns="91440" bIns="9144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그룹 27"/>
            <p:cNvGrpSpPr/>
            <p:nvPr/>
          </p:nvGrpSpPr>
          <p:grpSpPr>
            <a:xfrm>
              <a:off x="463224" y="4522182"/>
              <a:ext cx="8285241" cy="1250764"/>
              <a:chOff x="463224" y="4637497"/>
              <a:chExt cx="8285241" cy="1250764"/>
            </a:xfrm>
          </p:grpSpPr>
          <p:sp>
            <p:nvSpPr>
              <p:cNvPr id="52" name="Rectangle 41"/>
              <p:cNvSpPr>
                <a:spLocks noChangeArrowheads="1"/>
              </p:cNvSpPr>
              <p:nvPr/>
            </p:nvSpPr>
            <p:spPr bwMode="auto">
              <a:xfrm rot="16200000">
                <a:off x="1840552" y="3260173"/>
                <a:ext cx="1229219" cy="398386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42"/>
              <p:cNvSpPr>
                <a:spLocks noChangeArrowheads="1"/>
              </p:cNvSpPr>
              <p:nvPr/>
            </p:nvSpPr>
            <p:spPr bwMode="auto">
              <a:xfrm rot="16200000">
                <a:off x="6142677" y="3260928"/>
                <a:ext cx="1229219" cy="398235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ectangle 43"/>
              <p:cNvSpPr>
                <a:spLocks noChangeArrowheads="1"/>
              </p:cNvSpPr>
              <p:nvPr/>
            </p:nvSpPr>
            <p:spPr bwMode="auto">
              <a:xfrm>
                <a:off x="463224" y="4637499"/>
                <a:ext cx="3983869" cy="358775"/>
              </a:xfrm>
              <a:prstGeom prst="rect">
                <a:avLst/>
              </a:prstGeom>
              <a:solidFill>
                <a:srgbClr val="0057A6"/>
              </a:solidFill>
              <a:ln w="19050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C0C0C0">
                    <a:alpha val="80000"/>
                  </a:srgbClr>
                </a:outerShdw>
              </a:effectLst>
            </p:spPr>
            <p:txBody>
              <a:bodyPr wrap="none" tIns="91440" bIns="91440" anchor="ctr"/>
              <a:lstStyle/>
              <a:p>
                <a:pPr marL="93663" indent="-93663" algn="ctr">
                  <a:defRPr/>
                </a:pPr>
                <a:r>
                  <a:rPr lang="ko-KR" altLang="en-US" sz="1500" b="1" dirty="0">
                    <a:solidFill>
                      <a:prstClr val="white"/>
                    </a:solidFill>
                    <a:latin typeface="나눔고딕" pitchFamily="50" charset="-127"/>
                    <a:ea typeface="나눔고딕" pitchFamily="50" charset="-127"/>
                  </a:rPr>
                  <a:t>일관성 </a:t>
                </a:r>
                <a:r>
                  <a:rPr lang="en-US" altLang="ko-KR" sz="1500" b="1" dirty="0">
                    <a:solidFill>
                      <a:prstClr val="white"/>
                    </a:solidFill>
                    <a:latin typeface="나눔고딕" pitchFamily="50" charset="-127"/>
                    <a:ea typeface="나눔고딕" pitchFamily="50" charset="-127"/>
                  </a:rPr>
                  <a:t>&amp; </a:t>
                </a:r>
                <a:r>
                  <a:rPr lang="ko-KR" altLang="en-US" sz="1500" b="1" dirty="0">
                    <a:solidFill>
                      <a:prstClr val="white"/>
                    </a:solidFill>
                    <a:latin typeface="나눔고딕" pitchFamily="50" charset="-127"/>
                    <a:ea typeface="나눔고딕" pitchFamily="50" charset="-127"/>
                  </a:rPr>
                  <a:t>신뢰성</a:t>
                </a:r>
              </a:p>
            </p:txBody>
          </p:sp>
          <p:sp>
            <p:nvSpPr>
              <p:cNvPr id="56" name="Rectangle 44"/>
              <p:cNvSpPr>
                <a:spLocks noChangeArrowheads="1"/>
              </p:cNvSpPr>
              <p:nvPr/>
            </p:nvSpPr>
            <p:spPr bwMode="auto">
              <a:xfrm>
                <a:off x="4766106" y="4637499"/>
                <a:ext cx="3982357" cy="358775"/>
              </a:xfrm>
              <a:prstGeom prst="rect">
                <a:avLst/>
              </a:prstGeom>
              <a:solidFill>
                <a:srgbClr val="0057A6"/>
              </a:solidFill>
              <a:ln w="19050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C0C0C0">
                    <a:alpha val="80000"/>
                  </a:srgbClr>
                </a:outerShdw>
              </a:effectLst>
            </p:spPr>
            <p:txBody>
              <a:bodyPr wrap="none" tIns="91440" bIns="91440" anchor="ctr"/>
              <a:lstStyle/>
              <a:p>
                <a:pPr marL="93663" indent="-93663" algn="ctr">
                  <a:defRPr/>
                </a:pPr>
                <a:r>
                  <a:rPr lang="ko-KR" altLang="en-US" sz="1500" b="1" dirty="0">
                    <a:solidFill>
                      <a:prstClr val="white"/>
                    </a:solidFill>
                    <a:latin typeface="나눔고딕" pitchFamily="50" charset="-127"/>
                    <a:ea typeface="나눔고딕" pitchFamily="50" charset="-127"/>
                  </a:rPr>
                  <a:t>데이터의 종류와 주요 특징</a:t>
                </a:r>
              </a:p>
            </p:txBody>
          </p:sp>
          <p:sp>
            <p:nvSpPr>
              <p:cNvPr id="57" name="Text Box 45"/>
              <p:cNvSpPr txBox="1">
                <a:spLocks noChangeArrowheads="1"/>
              </p:cNvSpPr>
              <p:nvPr/>
            </p:nvSpPr>
            <p:spPr bwMode="auto">
              <a:xfrm>
                <a:off x="472296" y="5022896"/>
                <a:ext cx="3950607" cy="86536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 marL="182563" indent="-182563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400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모든 사람들에게 데이터에 대한 </a:t>
                </a:r>
                <a:r>
                  <a:rPr lang="ko-KR" altLang="en-US" sz="1400" b="1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동일한</a:t>
                </a:r>
                <a:br>
                  <a:rPr lang="en-US" altLang="ko-KR" sz="1400" b="1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</a:br>
                <a:r>
                  <a:rPr lang="ko-KR" altLang="en-US" sz="1400" b="1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의미를 제공</a:t>
                </a:r>
                <a:r>
                  <a:rPr lang="ko-KR" altLang="en-US" sz="1400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하고 누가 수집하더라도</a:t>
                </a:r>
                <a:br>
                  <a:rPr lang="en-US" altLang="ko-KR" sz="1400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</a:br>
                <a:r>
                  <a:rPr lang="ko-KR" altLang="en-US" sz="1400" b="1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일관성과 신뢰성</a:t>
                </a:r>
                <a:r>
                  <a:rPr lang="ko-KR" altLang="en-US" sz="1400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이 있는 데이터를 확보</a:t>
                </a:r>
              </a:p>
            </p:txBody>
          </p:sp>
          <p:sp>
            <p:nvSpPr>
              <p:cNvPr id="58" name="Text Box 46"/>
              <p:cNvSpPr txBox="1">
                <a:spLocks noChangeArrowheads="1"/>
              </p:cNvSpPr>
              <p:nvPr/>
            </p:nvSpPr>
            <p:spPr bwMode="auto">
              <a:xfrm>
                <a:off x="4794831" y="5022896"/>
                <a:ext cx="3950608" cy="6068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 marL="182563" indent="-182563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400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데이터의 </a:t>
                </a:r>
                <a:r>
                  <a:rPr lang="ko-KR" altLang="en-US" sz="1400" b="1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항목</a:t>
                </a:r>
                <a:r>
                  <a:rPr lang="en-US" altLang="ko-KR" sz="1400" b="1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, </a:t>
                </a:r>
                <a:r>
                  <a:rPr lang="ko-KR" altLang="en-US" sz="1400" b="1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속성</a:t>
                </a:r>
                <a:r>
                  <a:rPr lang="en-US" altLang="ko-KR" sz="1400" b="1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, </a:t>
                </a:r>
                <a:r>
                  <a:rPr lang="ko-KR" altLang="en-US" sz="1400" b="1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수집기간</a:t>
                </a:r>
                <a:r>
                  <a:rPr lang="en-US" altLang="ko-KR" sz="1400" b="1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, </a:t>
                </a:r>
                <a:r>
                  <a:rPr lang="ko-KR" altLang="en-US" sz="1400" b="1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저장장소</a:t>
                </a:r>
                <a:br>
                  <a:rPr lang="en-US" altLang="ko-KR" sz="1400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</a:br>
                <a:r>
                  <a:rPr lang="ko-KR" altLang="en-US" sz="1400" spc="-1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나눔고딕" pitchFamily="50" charset="-127"/>
                    <a:ea typeface="나눔고딕" pitchFamily="50" charset="-127"/>
                  </a:rPr>
                  <a:t>등을 기술</a:t>
                </a:r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7028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08883" y="94622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수집계획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058644" y="2684833"/>
            <a:ext cx="65" cy="37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algn="ctr" latinLnBrk="0"/>
            <a:endParaRPr lang="x-none" altLang="x-none" sz="2434" b="1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1388" y="3393724"/>
            <a:ext cx="65" cy="37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1pPr>
            <a:lvl2pPr marL="4318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2pPr>
            <a:lvl3pPr marL="8636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3pPr>
            <a:lvl4pPr marL="1295400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4pPr>
            <a:lvl5pPr marL="1728788" algn="l" defTabSz="863600" fontAlgn="base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돋움" charset="-127"/>
              </a:defRPr>
            </a:lvl9pPr>
          </a:lstStyle>
          <a:p>
            <a:pPr algn="ctr" latinLnBrk="0"/>
            <a:endParaRPr lang="x-none" altLang="x-none" sz="2434" b="1">
              <a:solidFill>
                <a:schemeClr val="accent2"/>
              </a:solidFill>
            </a:endParaRPr>
          </a:p>
        </p:txBody>
      </p:sp>
      <p:graphicFrame>
        <p:nvGraphicFramePr>
          <p:cNvPr id="8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0997"/>
              </p:ext>
            </p:extLst>
          </p:nvPr>
        </p:nvGraphicFramePr>
        <p:xfrm>
          <a:off x="488500" y="1094284"/>
          <a:ext cx="9073012" cy="5215033"/>
        </p:xfrm>
        <a:graphic>
          <a:graphicData uri="http://schemas.openxmlformats.org/drawingml/2006/table">
            <a:tbl>
              <a:tblPr/>
              <a:tblGrid>
                <a:gridCol w="181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78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875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9935">
                <a:tc rowSpan="2"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잠재 원인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데이터수집계획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데이터명</a:t>
                      </a: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속성</a:t>
                      </a: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발생주기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수집방법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담당자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수집</a:t>
                      </a: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가능성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주요특성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284"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시스템 특성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고장율</a:t>
                      </a:r>
                    </a:p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포트수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이산형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일일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NAS-NMS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홍길동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○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자동측정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644"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장애로그 유실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장애로그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이산형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시간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작업</a:t>
                      </a:r>
                      <a:endParaRPr lang="en-US" altLang="ko-KR" sz="1200"/>
                    </a:p>
                    <a:p>
                      <a:pPr algn="ctr"/>
                      <a:r>
                        <a:rPr lang="ko-KR" altLang="en-US" sz="1200"/>
                        <a:t>기록부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김철수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○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수작업측정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644"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CPU 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점유율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CPU</a:t>
                      </a:r>
                    </a:p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점유율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연속형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시스템</a:t>
                      </a:r>
                      <a:endParaRPr lang="en-US" altLang="ko-KR" sz="1200"/>
                    </a:p>
                    <a:p>
                      <a:pPr algn="ctr"/>
                      <a:r>
                        <a:rPr lang="ko-KR" altLang="en-US" sz="1200"/>
                        <a:t>데이터</a:t>
                      </a:r>
                      <a:endParaRPr lang="en-US" altLang="ko-KR" sz="1200"/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홍길동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○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자동측정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644"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메모리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메모리</a:t>
                      </a: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사용율</a:t>
                      </a: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연속형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시스템</a:t>
                      </a:r>
                      <a:endParaRPr lang="en-US" altLang="ko-KR" sz="1200"/>
                    </a:p>
                    <a:p>
                      <a:pPr algn="ctr"/>
                      <a:r>
                        <a:rPr lang="ko-KR" altLang="en-US" sz="1200"/>
                        <a:t>데이터</a:t>
                      </a:r>
                      <a:endParaRPr lang="en-US" altLang="ko-KR" sz="1200"/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이영희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○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자동측정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644"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Fan 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속도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Fan</a:t>
                      </a: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속도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연속형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계측값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홍길동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○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센서부착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측정필요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644"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습도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습도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연속형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온습도계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홍길동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○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자동측정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644"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이상전류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전류</a:t>
                      </a: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연속형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초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측정기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홍길동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○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센서부착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측정필요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644"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온도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온도</a:t>
                      </a:r>
                      <a:endParaRPr kumimoji="1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연속형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/>
                        <a:t>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온습도계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홍길동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○</a:t>
                      </a: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600" rtl="0" eaLnBrk="1" fontAlgn="ctr" latinLnBrk="1" hangingPunct="1">
                        <a:spcBef>
                          <a:spcPts val="1613"/>
                        </a:spcBef>
                        <a:buSzPct val="95000"/>
                        <a:buFont typeface="Wingdings 2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1pPr>
                      <a:lvl2pPr marL="276225" algn="l" defTabSz="863600" rtl="0" eaLnBrk="1" fontAlgn="ctr" latinLnBrk="1" hangingPunct="1">
                        <a:spcBef>
                          <a:spcPts val="188"/>
                        </a:spcBef>
                        <a:buSzPct val="75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2pPr>
                      <a:lvl3pPr marL="492125" algn="l" defTabSz="863600" rtl="0" eaLnBrk="1" fontAlgn="ctr" latinLnBrk="1" hangingPunct="1">
                        <a:spcBef>
                          <a:spcPts val="188"/>
                        </a:spcBef>
                        <a:buSzPct val="100000"/>
                        <a:buFont typeface="Arial" charset="0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3pPr>
                      <a:lvl4pPr marL="788988" algn="l" defTabSz="863600" rtl="0" eaLnBrk="1" fontAlgn="ctr" latinLnBrk="1" hangingPunct="1">
                        <a:spcBef>
                          <a:spcPts val="188"/>
                        </a:spcBef>
                        <a:buSzPct val="65000"/>
                        <a:buFont typeface="Wingdings 3" charset="2"/>
                        <a:tabLst>
                          <a:tab pos="971550" algn="l"/>
                        </a:tabLst>
                        <a:defRPr kumimoji="1" sz="11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4pPr>
                      <a:lvl5pPr marL="1728788" algn="l" defTabSz="863600" rtl="0" eaLnBrk="1" fontAlgn="base" latinLnBrk="1" hangingPunct="1">
                        <a:spcBef>
                          <a:spcPct val="20000"/>
                        </a:spcBef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5pPr>
                      <a:lvl6pPr marL="21859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6pPr>
                      <a:lvl7pPr marL="26431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7pPr>
                      <a:lvl8pPr marL="31003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8pPr>
                      <a:lvl9pPr marL="3557588" algn="l" defTabSz="8636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71550" algn="l"/>
                        </a:tabLst>
                        <a:defRPr kumimoji="1" sz="1700" kern="1200">
                          <a:solidFill>
                            <a:schemeClr val="tx1"/>
                          </a:solidFill>
                          <a:latin typeface="Arial" charset="0"/>
                          <a:ea typeface="돋움" charset="-127"/>
                        </a:defRPr>
                      </a:lvl9pPr>
                    </a:lstStyle>
                    <a:p>
                      <a:pPr marL="0" marR="0" lvl="0" indent="0" algn="ctr" defTabSz="863600" rtl="0" eaLnBrk="1" fontAlgn="ctr" latinLnBrk="0" hangingPunct="1">
                        <a:lnSpc>
                          <a:spcPct val="100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Tx/>
                        <a:buSzPct val="95000"/>
                        <a:buFont typeface="Wingdings 2" charset="2"/>
                        <a:buNone/>
                        <a:tabLst>
                          <a:tab pos="971550" algn="l"/>
                        </a:tabLst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charset="-127"/>
                        </a:rPr>
                        <a:t>자동측정</a:t>
                      </a:r>
                      <a:endParaRPr kumimoji="1" lang="x-none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charset="-127"/>
                      </a:endParaRPr>
                    </a:p>
                  </a:txBody>
                  <a:tcPr marL="45714" marR="45714" marT="19047" marB="1904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45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1052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" y="692696"/>
            <a:ext cx="9889704" cy="6165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883" y="94622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수집계획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0470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데이터수집계획수립 및 데이터수집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grpSp>
        <p:nvGrpSpPr>
          <p:cNvPr id="25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6" name="직사각형 25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7" name="Picture 20" descr="3D_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8" name="TextBox 27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13:50~15:40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데이터를 어디서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어떻게 수집할 것인가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0" name="오각형 29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조사내용 작성</a:t>
              </a:r>
            </a:p>
          </p:txBody>
        </p:sp>
        <p:sp>
          <p:nvSpPr>
            <p:cNvPr id="31" name="오각형 30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데이터수집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0660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데이터수집계획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8" y="980728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~~~~~~~~~~ </a:t>
            </a:r>
            <a:r>
              <a:rPr lang="ko-KR" altLang="en-US" sz="1600" kern="0">
                <a:solidFill>
                  <a:srgbClr val="000000"/>
                </a:solidFill>
              </a:rPr>
              <a:t>헤드라인 </a:t>
            </a:r>
            <a:r>
              <a:rPr lang="en-US" altLang="ko-KR" sz="1600" kern="0">
                <a:solidFill>
                  <a:srgbClr val="000000"/>
                </a:solidFill>
              </a:rPr>
              <a:t>16 pt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371697"/>
              </p:ext>
            </p:extLst>
          </p:nvPr>
        </p:nvGraphicFramePr>
        <p:xfrm>
          <a:off x="477698" y="1412875"/>
          <a:ext cx="8939798" cy="4902732"/>
        </p:xfrm>
        <a:graphic>
          <a:graphicData uri="http://schemas.openxmlformats.org/drawingml/2006/table">
            <a:tbl>
              <a:tblPr/>
              <a:tblGrid>
                <a:gridCol w="1733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07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0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59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잠재원인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데이터명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속성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발생주기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담당자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수집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가능성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주요특성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1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cap="none" spc="-1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075" marR="92075" marT="46038" marB="46038" anchor="ctr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8726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개별실습내용을 팀원들에게 발표하고 상호코칭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토론을 통해 미비점 보완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선정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나의 데이터 수집계획과 </a:t>
            </a:r>
            <a:endParaRPr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다른 팀원의 계획은 어떤 차이가 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15:50~16:50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37" name="그룹 36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7" name="오각형 46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조사내용 작성</a:t>
              </a:r>
            </a:p>
          </p:txBody>
        </p:sp>
        <p:sp>
          <p:nvSpPr>
            <p:cNvPr id="49" name="오각형 48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데이터수집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7500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실습조의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데이터수집계획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발표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17:00~17:50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160912" y="3008988"/>
            <a:ext cx="1242938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7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그룹 19"/>
          <p:cNvGrpSpPr>
            <a:grpSpLocks/>
          </p:cNvGrpSpPr>
          <p:nvPr/>
        </p:nvGrpSpPr>
        <p:grpSpPr bwMode="auto">
          <a:xfrm>
            <a:off x="5650631" y="3202109"/>
            <a:ext cx="2398713" cy="2011117"/>
            <a:chOff x="5072066" y="3857628"/>
            <a:chExt cx="1785950" cy="2000264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http://www.curtisswright.com/art/divers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288" y="2052780"/>
            <a:ext cx="3617537" cy="4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58"/>
          <p:cNvSpPr txBox="1"/>
          <p:nvPr/>
        </p:nvSpPr>
        <p:spPr>
          <a:xfrm>
            <a:off x="4988596" y="2272587"/>
            <a:ext cx="44289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조는 데이터수집계획을 명확하게</a:t>
            </a:r>
            <a:endParaRPr lang="en-US" altLang="ko-KR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작성하였는가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ko-KR" altLang="en-US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6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6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6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39" name="그룹 38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0" name="오각형 39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조사내용 작성</a:t>
              </a:r>
            </a:p>
          </p:txBody>
        </p:sp>
        <p:sp>
          <p:nvSpPr>
            <p:cNvPr id="41" name="오각형 40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데이터수집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42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8" name="직선 연결선 3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직선 연결선 3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296620"/>
            <a:ext cx="9216000" cy="72008"/>
            <a:chOff x="1712640" y="836712"/>
            <a:chExt cx="7416824" cy="144016"/>
          </a:xfrm>
        </p:grpSpPr>
        <p:cxnSp>
          <p:nvCxnSpPr>
            <p:cNvPr id="42" name="직선 연결선 4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연결선 4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직선 연결선 4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1" name="TextBox 40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자료 수집</a:t>
            </a:r>
            <a:r>
              <a:rPr lang="en-US" altLang="ko-KR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분류</a:t>
            </a:r>
            <a:endParaRPr kumimoji="1" lang="ko-KR" altLang="en-US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17" name="제목 29"/>
          <p:cNvSpPr txBox="1">
            <a:spLocks/>
          </p:cNvSpPr>
          <p:nvPr/>
        </p:nvSpPr>
        <p:spPr>
          <a:xfrm>
            <a:off x="353792" y="1140382"/>
            <a:ext cx="3434438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kumimoji="1" lang="ko-KR" altLang="en-US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자료 수집을 위한 준비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04528" y="1772816"/>
            <a:ext cx="8676964" cy="3600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자료를 수집하는 목표를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명확화 해야 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즉 누가 무슨 목적으로 이 자료를 볼 것인가를 고려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528" y="4869160"/>
            <a:ext cx="8388932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② 여러 사람이 자료를 조사할 경우는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조사 범위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용어를 통일해야 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함께 협의한 내용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회의록을 글로 남겨서 공유</a:t>
            </a:r>
            <a:endParaRPr kumimoji="1" lang="ko-KR" altLang="en-US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034" y="2329768"/>
            <a:ext cx="8598632" cy="20035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- 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대개는 자료수집을 요청한 상사의 머리속에 결론이 있을 경우가 많으며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 </a:t>
            </a:r>
            <a:b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그 결론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가설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을 뒷받침 할 검증 자료를 찾아야 함  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</a:t>
            </a:r>
          </a:p>
          <a:p>
            <a:pPr defTabSz="777316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   ※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가설이 없을 경우는 가능하면 많은 자료를 수집해야 함</a:t>
            </a:r>
            <a:endParaRPr kumimoji="1" lang="en-US" altLang="ko-KR" sz="1400" b="1" kern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defTabSz="777316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유사 또는 관련 보고서 작성시 수집한 자료가 있으면 최대한 할용하고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중복조사의 낭비를 피해야 함 </a:t>
            </a:r>
            <a:endParaRPr kumimoji="1" lang="en-US" altLang="ko-KR" sz="1400" b="1" kern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defTabSz="777316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수집한 자료에 경로를 표기하면 도움이 됨 </a:t>
            </a: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나중에 어디에서 자료를 찾은 것인지 잊어 버릴 경우 대비</a:t>
            </a: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82860" y="2226072"/>
            <a:ext cx="8526623" cy="2283048"/>
          </a:xfrm>
          <a:prstGeom prst="roundRect">
            <a:avLst>
              <a:gd name="adj" fmla="val 2597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500" b="1" spc="-5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405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Wrap - Up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0" name="그룹 13"/>
          <p:cNvGrpSpPr/>
          <p:nvPr/>
        </p:nvGrpSpPr>
        <p:grpSpPr>
          <a:xfrm>
            <a:off x="488504" y="1721992"/>
            <a:ext cx="9001000" cy="4871592"/>
            <a:chOff x="416496" y="1509736"/>
            <a:chExt cx="9001000" cy="487159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16496" y="3455464"/>
              <a:ext cx="9001000" cy="2925864"/>
            </a:xfrm>
            <a:prstGeom prst="roundRect">
              <a:avLst>
                <a:gd name="adj" fmla="val 613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5" descr="C:\Users\sanghyun Yeom\Pictures\workerpointingdown-e1328810572158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6776" y="1509736"/>
              <a:ext cx="4032448" cy="2400267"/>
            </a:xfrm>
            <a:prstGeom prst="rect">
              <a:avLst/>
            </a:prstGeom>
            <a:noFill/>
          </p:spPr>
        </p:pic>
        <p:cxnSp>
          <p:nvCxnSpPr>
            <p:cNvPr id="33" name="직선 연결선 32"/>
            <p:cNvCxnSpPr/>
            <p:nvPr/>
          </p:nvCxnSpPr>
          <p:spPr>
            <a:xfrm>
              <a:off x="718176" y="4227200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18176" y="4892688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18176" y="5558176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18176" y="6223664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39" descr="C:\Users\hjkim\Desktop\0120\icon\1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323" y="5445224"/>
              <a:ext cx="961157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0957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11" name="TextBox 55"/>
          <p:cNvSpPr txBox="1"/>
          <p:nvPr/>
        </p:nvSpPr>
        <p:spPr bwMode="auto">
          <a:xfrm>
            <a:off x="992560" y="1269142"/>
            <a:ext cx="6480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유형 및 속성 확인을 통하여 데이터 신뢰성 확인 </a:t>
            </a:r>
            <a:endParaRPr lang="en-US" altLang="ko-KR" sz="1600" spc="-100">
              <a:ln>
                <a:solidFill>
                  <a:srgbClr val="741E1E">
                    <a:alpha val="50000"/>
                  </a:srgbClr>
                </a:solidFill>
              </a:ln>
              <a:solidFill>
                <a:srgbClr val="741E1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신뢰성에 문제가 있는 데이터의 사전 정제방안 수립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3426" y="33226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(4 </a:t>
            </a:r>
            <a:r>
              <a:rPr lang="ko-KR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일차</a:t>
            </a:r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512" y="548680"/>
            <a:ext cx="336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</a:t>
            </a:r>
            <a:r>
              <a:rPr lang="en-US" altLang="ko-KR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데이터정제</a:t>
            </a:r>
            <a:endParaRPr lang="ko-KR" altLang="en-US" sz="32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51642" y="745201"/>
            <a:ext cx="4608512" cy="348918"/>
            <a:chOff x="3418369" y="4199603"/>
            <a:chExt cx="2965157" cy="453534"/>
          </a:xfrm>
        </p:grpSpPr>
        <p:sp>
          <p:nvSpPr>
            <p:cNvPr id="6" name="오각형 5"/>
            <p:cNvSpPr/>
            <p:nvPr/>
          </p:nvSpPr>
          <p:spPr>
            <a:xfrm>
              <a:off x="3418369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95B3D7">
                <a:alpha val="30000"/>
              </a:srgbClr>
            </a:solidFill>
            <a:ln w="6350" algn="ctr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데이터특성 확인</a:t>
              </a:r>
            </a:p>
          </p:txBody>
        </p:sp>
        <p:sp>
          <p:nvSpPr>
            <p:cNvPr id="83" name="오각형 82"/>
            <p:cNvSpPr/>
            <p:nvPr/>
          </p:nvSpPr>
          <p:spPr>
            <a:xfrm>
              <a:off x="4906175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C4BD97">
                <a:alpha val="30000"/>
              </a:srgbClr>
            </a:solidFill>
            <a:ln w="6350" algn="ctr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 spc="46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데이터 정제방안 수립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47462"/>
              </p:ext>
            </p:extLst>
          </p:nvPr>
        </p:nvGraphicFramePr>
        <p:xfrm>
          <a:off x="3863211" y="2235827"/>
          <a:ext cx="5770309" cy="4283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09:00~09:20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진행절차 설명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4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09:20~12:20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의미 및 특성 확인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12:20~13:30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 심  식  사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82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13:30~14:20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미비점 보완</a:t>
                      </a:r>
                      <a:endParaRPr lang="en-US" altLang="ko-KR" sz="1400" b="1" baseline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14:30~15:20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Presentation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조별 발표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85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15:30~15:40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Intro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>
                          <a:latin typeface="맑은 고딕" panose="020B0503020000020004" pitchFamily="50" charset="-127"/>
                          <a:ea typeface="+mn-ea"/>
                        </a:rPr>
                        <a:t> 진행절차 설명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2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15:40~16:20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정제방안 수립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559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08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16:30~17:10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미비점 보완</a:t>
                      </a:r>
                      <a:endParaRPr lang="en-US" altLang="ko-KR" sz="1400" b="1" baseline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5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17:20~17:50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Presentation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조별발표</a:t>
                      </a:r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Wrap-Up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2136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데이터 항목의 이해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36062" y="1165688"/>
            <a:ext cx="9613482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수집된 데이터 항목의 의미와 유형에 대한 사전 이해를 통하여 데이터 신뢰성 </a:t>
            </a:r>
            <a:r>
              <a:rPr lang="ko-KR" altLang="en-US" sz="16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파악시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토대가 됨  </a:t>
            </a:r>
            <a:endParaRPr lang="ko-KR" altLang="en-US" sz="16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85560" y="1543441"/>
            <a:ext cx="8969671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항목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)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 수집된 데이터가 무엇을 의미하는지 확인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│ 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유형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)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 데이터 항목의 유형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연속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/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이산</a:t>
            </a: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)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과 척도를 확인</a:t>
            </a:r>
            <a:endParaRPr lang="en-US" altLang="ko-KR" sz="1400" b="1">
              <a:solidFill>
                <a:srgbClr val="0000CC"/>
              </a:solidFill>
              <a:latin typeface="맑은 고딕"/>
              <a:ea typeface="맑은 고딕"/>
              <a:cs typeface="+mn-cs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altLang="ko-KR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  * </a:t>
            </a:r>
            <a:r>
              <a:rPr lang="ko-KR" altLang="en-US" sz="1400" b="1">
                <a:solidFill>
                  <a:srgbClr val="0000CC"/>
                </a:solidFill>
                <a:latin typeface="맑은 고딕"/>
                <a:ea typeface="맑은 고딕"/>
                <a:cs typeface="+mn-cs"/>
              </a:rPr>
              <a:t>데이터 항목의 유형을 확인하는 것은 분석시 활용하기 위함</a:t>
            </a:r>
            <a:endParaRPr lang="en-US" altLang="ko-KR" sz="1400" b="1" dirty="0">
              <a:solidFill>
                <a:srgbClr val="0000CC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482327"/>
            <a:ext cx="2094003" cy="2343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210" y="2482325"/>
            <a:ext cx="2247878" cy="23431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오른쪽 화살표 40"/>
          <p:cNvSpPr/>
          <p:nvPr/>
        </p:nvSpPr>
        <p:spPr>
          <a:xfrm>
            <a:off x="2751343" y="2279803"/>
            <a:ext cx="676531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오른쪽 화살표 41"/>
          <p:cNvSpPr/>
          <p:nvPr/>
        </p:nvSpPr>
        <p:spPr>
          <a:xfrm>
            <a:off x="5840951" y="2264457"/>
            <a:ext cx="676531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6753200" y="2890832"/>
            <a:ext cx="1008112" cy="3600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연속형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6753200" y="3933056"/>
            <a:ext cx="1008112" cy="360040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이산형</a:t>
            </a:r>
          </a:p>
        </p:txBody>
      </p:sp>
      <p:sp>
        <p:nvSpPr>
          <p:cNvPr id="46" name="순서도: 대체 처리 45"/>
          <p:cNvSpPr/>
          <p:nvPr/>
        </p:nvSpPr>
        <p:spPr>
          <a:xfrm>
            <a:off x="8260713" y="2618214"/>
            <a:ext cx="1008112" cy="3600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비율척도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8260713" y="3120588"/>
            <a:ext cx="1008112" cy="3600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등간척도</a:t>
            </a:r>
          </a:p>
        </p:txBody>
      </p:sp>
      <p:sp>
        <p:nvSpPr>
          <p:cNvPr id="50" name="순서도: 대체 처리 49"/>
          <p:cNvSpPr/>
          <p:nvPr/>
        </p:nvSpPr>
        <p:spPr>
          <a:xfrm>
            <a:off x="8260713" y="3730041"/>
            <a:ext cx="1008112" cy="360040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명목척도</a:t>
            </a:r>
          </a:p>
        </p:txBody>
      </p:sp>
      <p:sp>
        <p:nvSpPr>
          <p:cNvPr id="51" name="순서도: 대체 처리 50"/>
          <p:cNvSpPr/>
          <p:nvPr/>
        </p:nvSpPr>
        <p:spPr>
          <a:xfrm>
            <a:off x="8260713" y="4203891"/>
            <a:ext cx="1008112" cy="360040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서열척도</a:t>
            </a:r>
          </a:p>
        </p:txBody>
      </p:sp>
      <p:cxnSp>
        <p:nvCxnSpPr>
          <p:cNvPr id="9" name="꺾인 연결선 8"/>
          <p:cNvCxnSpPr>
            <a:stCxn id="7" idx="3"/>
            <a:endCxn id="46" idx="1"/>
          </p:cNvCxnSpPr>
          <p:nvPr/>
        </p:nvCxnSpPr>
        <p:spPr>
          <a:xfrm flipV="1">
            <a:off x="7761312" y="2798234"/>
            <a:ext cx="499401" cy="27261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endCxn id="47" idx="1"/>
          </p:cNvCxnSpPr>
          <p:nvPr/>
        </p:nvCxnSpPr>
        <p:spPr>
          <a:xfrm>
            <a:off x="7761312" y="3070852"/>
            <a:ext cx="499401" cy="229756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5" idx="3"/>
            <a:endCxn id="50" idx="1"/>
          </p:cNvCxnSpPr>
          <p:nvPr/>
        </p:nvCxnSpPr>
        <p:spPr>
          <a:xfrm flipV="1">
            <a:off x="7761312" y="3910061"/>
            <a:ext cx="499401" cy="20301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endCxn id="51" idx="1"/>
          </p:cNvCxnSpPr>
          <p:nvPr/>
        </p:nvCxnSpPr>
        <p:spPr>
          <a:xfrm>
            <a:off x="7761311" y="4113077"/>
            <a:ext cx="499402" cy="27083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23"/>
          <p:cNvGrpSpPr/>
          <p:nvPr/>
        </p:nvGrpSpPr>
        <p:grpSpPr>
          <a:xfrm>
            <a:off x="449464" y="5373216"/>
            <a:ext cx="9001000" cy="1296144"/>
            <a:chOff x="1570491" y="2686618"/>
            <a:chExt cx="7773112" cy="1907447"/>
          </a:xfrm>
        </p:grpSpPr>
        <p:sp>
          <p:nvSpPr>
            <p:cNvPr id="64" name="직사각형 63"/>
            <p:cNvSpPr/>
            <p:nvPr/>
          </p:nvSpPr>
          <p:spPr>
            <a:xfrm>
              <a:off x="1594712" y="2708921"/>
              <a:ext cx="7748891" cy="188514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50800" cap="sq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5" name="L 도형 64"/>
            <p:cNvSpPr/>
            <p:nvPr/>
          </p:nvSpPr>
          <p:spPr>
            <a:xfrm rot="5400000">
              <a:off x="1570491" y="2686618"/>
              <a:ext cx="382342" cy="382342"/>
            </a:xfrm>
            <a:prstGeom prst="corner">
              <a:avLst>
                <a:gd name="adj1" fmla="val 13513"/>
                <a:gd name="adj2" fmla="val 13783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522786" y="5450525"/>
            <a:ext cx="885435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kern="0">
                <a:solidFill>
                  <a:prstClr val="black"/>
                </a:solidFill>
                <a:latin typeface="+mn-ea"/>
                <a:ea typeface="+mn-ea"/>
              </a:rPr>
              <a:t>데이터 항목에 대한 작업 </a:t>
            </a:r>
            <a:r>
              <a:rPr lang="ko-KR" altLang="en-US" sz="1600" b="1" kern="0" dirty="0">
                <a:solidFill>
                  <a:prstClr val="black"/>
                </a:solidFill>
                <a:latin typeface="+mn-ea"/>
                <a:ea typeface="+mn-ea"/>
              </a:rPr>
              <a:t>절차</a:t>
            </a:r>
            <a:endParaRPr lang="ko-KR" altLang="en-US" sz="16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21472" y="5877272"/>
            <a:ext cx="8928992" cy="697651"/>
          </a:xfrm>
          <a:prstGeom prst="rect">
            <a:avLst/>
          </a:prstGeom>
          <a:noFill/>
          <a:ln w="3175">
            <a:noFill/>
          </a:ln>
        </p:spPr>
        <p:txBody>
          <a:bodyPr lIns="72000" tIns="0" rIns="0" bIns="0" rtlCol="0" anchor="t"/>
          <a:lstStyle/>
          <a:p>
            <a:pPr defTabSz="900113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sz="1600" b="1">
                <a:solidFill>
                  <a:srgbClr val="0000CC"/>
                </a:solidFill>
                <a:latin typeface="+mn-ea"/>
                <a:ea typeface="+mn-ea"/>
              </a:rPr>
              <a:t>① </a:t>
            </a:r>
            <a:r>
              <a:rPr lang="ko-KR" altLang="en-US" sz="1600" b="1">
                <a:solidFill>
                  <a:srgbClr val="0000CC"/>
                </a:solidFill>
                <a:latin typeface="+mn-ea"/>
                <a:ea typeface="+mn-ea"/>
              </a:rPr>
              <a:t>데이터셋 명과 항목명을 확인하고 해당 항목의 의미를 작성  </a:t>
            </a:r>
            <a:endParaRPr lang="en-US" altLang="ko-KR" sz="1600" b="1">
              <a:solidFill>
                <a:srgbClr val="0000CC"/>
              </a:solidFill>
              <a:latin typeface="+mn-ea"/>
              <a:ea typeface="+mn-ea"/>
            </a:endParaRPr>
          </a:p>
          <a:p>
            <a:pPr defTabSz="900113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ko-KR" altLang="ko-KR" sz="1600" b="1">
                <a:solidFill>
                  <a:srgbClr val="0000CC"/>
                </a:solidFill>
                <a:latin typeface="+mn-ea"/>
                <a:ea typeface="+mn-ea"/>
              </a:rPr>
              <a:t>②</a:t>
            </a:r>
            <a:r>
              <a:rPr lang="en-US" altLang="ko-KR" sz="1600" b="1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+mn-ea"/>
                <a:ea typeface="+mn-ea"/>
              </a:rPr>
              <a:t>해당 항목의 의미를 확인하여 데이터의 유형을 작성</a:t>
            </a:r>
            <a:endParaRPr lang="en-US" altLang="ko-KR" sz="16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665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항목의 의미 작성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078" y="838260"/>
            <a:ext cx="96134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OO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공장의 조업조건 모델 수립과 관련하여 필요한 데이터를 추출하고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160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개의 항목을 확인한 결과 연속형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120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이산형 데이터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개로 구성됨</a:t>
            </a:r>
            <a:endParaRPr lang="ko-KR" altLang="en-US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788304"/>
              </p:ext>
            </p:extLst>
          </p:nvPr>
        </p:nvGraphicFramePr>
        <p:xfrm>
          <a:off x="380189" y="2140231"/>
          <a:ext cx="9064904" cy="2568240"/>
        </p:xfrm>
        <a:graphic>
          <a:graphicData uri="http://schemas.openxmlformats.org/drawingml/2006/table">
            <a:tbl>
              <a:tblPr/>
              <a:tblGrid>
                <a:gridCol w="1332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7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항목명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의미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속성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항목명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의미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속성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NO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강번호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TOP_PAT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상부취련패턴번호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명목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S_NO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강의 종류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DYN_LAN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랜스높이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C_GOAL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탄소 목표값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USE_M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사용탕면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P_UL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인</a:t>
                      </a:r>
                      <a:r>
                        <a:rPr lang="en-US" altLang="ko-KR" sz="1200"/>
                        <a:t> </a:t>
                      </a:r>
                      <a:r>
                        <a:rPr lang="ko-KR" altLang="en-US" sz="1200" dirty="0" err="1"/>
                        <a:t>상한값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DYN_TEMP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Dynamic </a:t>
                      </a:r>
                      <a:r>
                        <a:rPr lang="ko-KR" altLang="en-US" sz="1200"/>
                        <a:t>온도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S_GB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강종 구분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명목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DYN_C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Dynamic </a:t>
                      </a:r>
                      <a:r>
                        <a:rPr lang="ko-KR" altLang="en-US" sz="1200"/>
                        <a:t>탄소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TAL_MAT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탈산 방법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명목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LAST_TEMP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종점온도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등간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YEOM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계산염기도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등간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LAST_O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종점산소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LO_CNT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노체횟수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LAST_C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종점탄소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LAD_NO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전로번호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명목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DELTA_T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하강온도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등간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7420" y="1779206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명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: STEEL100 ]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3273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데이터 신뢰성 확인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6062" y="1165688"/>
            <a:ext cx="9613482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수집된 데이터의 특성과 이상치의 존재 여부 등 데이터의 품질수준을 확인하는 과정  </a:t>
            </a:r>
            <a:endParaRPr lang="ko-KR" altLang="en-US" sz="16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33757" y="3530178"/>
            <a:ext cx="9038487" cy="2830907"/>
            <a:chOff x="372212" y="3369868"/>
            <a:chExt cx="9038487" cy="2830907"/>
          </a:xfrm>
        </p:grpSpPr>
        <p:grpSp>
          <p:nvGrpSpPr>
            <p:cNvPr id="30" name="그룹 29"/>
            <p:cNvGrpSpPr/>
            <p:nvPr/>
          </p:nvGrpSpPr>
          <p:grpSpPr>
            <a:xfrm>
              <a:off x="372212" y="3729908"/>
              <a:ext cx="9038487" cy="2470867"/>
              <a:chOff x="1292784" y="3739433"/>
              <a:chExt cx="9038487" cy="2470867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1319462" y="3761735"/>
                <a:ext cx="9011809" cy="2448565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50800" cap="sq">
                <a:solidFill>
                  <a:schemeClr val="bg1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 도형 38"/>
              <p:cNvSpPr/>
              <p:nvPr/>
            </p:nvSpPr>
            <p:spPr>
              <a:xfrm rot="5400000">
                <a:off x="1312178" y="3720039"/>
                <a:ext cx="382342" cy="421130"/>
              </a:xfrm>
              <a:prstGeom prst="corner">
                <a:avLst>
                  <a:gd name="adj1" fmla="val 13513"/>
                  <a:gd name="adj2" fmla="val 13783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1514645-415F-4E7E-BA99-A1B58866F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697" y="3931491"/>
              <a:ext cx="2808311" cy="21149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AE2B0FB-A74C-46DD-92F6-CE62643C3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7227" y="3931491"/>
              <a:ext cx="2880320" cy="2132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4DBC71F-E6EA-4135-8A4B-3A479D37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6821" y="3919800"/>
              <a:ext cx="2900852" cy="21383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5FCD548-4C7F-4E7F-A224-C74FCDD75E94}"/>
                </a:ext>
              </a:extLst>
            </p:cNvPr>
            <p:cNvSpPr/>
            <p:nvPr/>
          </p:nvSpPr>
          <p:spPr bwMode="auto">
            <a:xfrm>
              <a:off x="2692937" y="5503976"/>
              <a:ext cx="648072" cy="360040"/>
            </a:xfrm>
            <a:prstGeom prst="ellipse">
              <a:avLst/>
            </a:prstGeom>
            <a:noFill/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srgbClr val="0066CC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BA2F089-3306-42DC-924D-DD72A8E6EFCD}"/>
                </a:ext>
              </a:extLst>
            </p:cNvPr>
            <p:cNvSpPr/>
            <p:nvPr/>
          </p:nvSpPr>
          <p:spPr bwMode="auto">
            <a:xfrm>
              <a:off x="4781168" y="3991807"/>
              <a:ext cx="432048" cy="314393"/>
            </a:xfrm>
            <a:prstGeom prst="ellipse">
              <a:avLst/>
            </a:prstGeom>
            <a:noFill/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srgbClr val="0066CC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AEE049F-7397-403E-ACAF-129353F5959D}"/>
                </a:ext>
              </a:extLst>
            </p:cNvPr>
            <p:cNvSpPr/>
            <p:nvPr/>
          </p:nvSpPr>
          <p:spPr bwMode="auto">
            <a:xfrm>
              <a:off x="8813616" y="3991807"/>
              <a:ext cx="432048" cy="314393"/>
            </a:xfrm>
            <a:prstGeom prst="ellipse">
              <a:avLst/>
            </a:prstGeom>
            <a:noFill/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srgbClr val="0066CC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 bwMode="auto">
            <a:xfrm>
              <a:off x="2442795" y="3369868"/>
              <a:ext cx="5020410" cy="360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72000" tIns="36000" rIns="72000" bIns="36000" anchor="ctr">
              <a:noAutofit/>
            </a:bodyPr>
            <a:lstStyle>
              <a:defPPr>
                <a:defRPr lang="en-US"/>
              </a:defPPr>
              <a:lvl1pPr algn="ctr" eaLnBrk="1" hangingPunct="1">
                <a:lnSpc>
                  <a:spcPct val="100000"/>
                </a:lnSpc>
                <a:buClrTx/>
                <a:buSzTx/>
                <a:buFontTx/>
                <a:buNone/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marL="0" lvl="1" algn="ctr">
                <a:defRPr/>
              </a:pPr>
              <a:r>
                <a:rPr lang="ko-KR" altLang="en-US" sz="1500" b="1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「  그래프 분석을 통하여 확인하는 방법 」</a:t>
              </a:r>
            </a:p>
          </p:txBody>
        </p:sp>
      </p:grpSp>
      <p:sp>
        <p:nvSpPr>
          <p:cNvPr id="40" name="Rectangle 17"/>
          <p:cNvSpPr txBox="1">
            <a:spLocks noChangeArrowheads="1"/>
          </p:cNvSpPr>
          <p:nvPr/>
        </p:nvSpPr>
        <p:spPr bwMode="gray">
          <a:xfrm>
            <a:off x="353162" y="1742635"/>
            <a:ext cx="8978879" cy="45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93663" indent="-93663"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kumimoji="1" lang="ko-KR" altLang="en-US" sz="1600" b="1" ker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이상치의 </a:t>
            </a:r>
            <a:r>
              <a:rPr kumimoji="1" lang="ko-KR" altLang="en-US" sz="16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이해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46864" y="2029152"/>
            <a:ext cx="878497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en-US" altLang="ko-KR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불안정한 프로세스에서 수집</a:t>
            </a:r>
            <a:r>
              <a:rPr kumimoji="1" lang="ko-KR" altLang="en-US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되었거나 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데이터의 정상적인 범위에서 벗어난 데이터</a:t>
            </a:r>
            <a:r>
              <a:rPr kumimoji="1" lang="ko-KR" altLang="en-US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를 의미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643186" y="2346768"/>
            <a:ext cx="8688855" cy="904278"/>
          </a:xfrm>
          <a:prstGeom prst="rect">
            <a:avLst/>
          </a:prstGeom>
        </p:spPr>
        <p:txBody>
          <a:bodyPr/>
          <a:lstStyle/>
          <a:p>
            <a:pPr marL="182563" lvl="1" indent="-182563">
              <a:lnSpc>
                <a:spcPct val="120000"/>
              </a:lnSpc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▶ 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이상치는 분석 및 예측모델 수립에 영향을 많이 주며</a:t>
            </a:r>
            <a:r>
              <a:rPr kumimoji="1" lang="en-US" altLang="ko-KR" sz="1400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1" lang="ko-KR" altLang="en-US" sz="1400" u="sng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분석결과를 </a:t>
            </a:r>
            <a:r>
              <a:rPr kumimoji="1" lang="ko-KR" altLang="en-US" sz="1400" u="sng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왜곡시킬 수 있어 적절한 사전 처리가 필요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함</a:t>
            </a:r>
          </a:p>
          <a:p>
            <a:pPr marL="182563" lvl="1" indent="-182563">
              <a:lnSpc>
                <a:spcPct val="120000"/>
              </a:lnSpc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▶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데이터의 </a:t>
            </a:r>
            <a:r>
              <a:rPr kumimoji="1" lang="ko-KR" altLang="en-US" sz="1400" u="sng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이상치에</a:t>
            </a:r>
            <a:r>
              <a:rPr kumimoji="1" lang="ko-KR" altLang="en-US" sz="1400" u="sng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대한 적절한 처리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통해 </a:t>
            </a:r>
            <a:r>
              <a:rPr kumimoji="1" lang="ko-KR" altLang="en-US" sz="1400" u="sng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효과적인 분석 및 우수한 모델링 작업 가능</a:t>
            </a:r>
          </a:p>
          <a:p>
            <a:pPr marL="182563" lvl="1" indent="-182563">
              <a:lnSpc>
                <a:spcPct val="120000"/>
              </a:lnSpc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▶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400" u="sng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이상치</a:t>
            </a:r>
            <a:r>
              <a:rPr kumimoji="1" lang="ko-KR" altLang="en-US" sz="1400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라고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해서 무조건 의미 없고 잘못된 값이라는 의미는 </a:t>
            </a:r>
            <a:r>
              <a:rPr kumimoji="1" lang="ko-KR" altLang="en-US" sz="1400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아니므로 </a:t>
            </a:r>
            <a:r>
              <a:rPr kumimoji="1" lang="ko-KR" altLang="en-US" sz="1400" u="sng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분석시 </a:t>
            </a:r>
            <a:r>
              <a:rPr kumimoji="1" lang="ko-KR" altLang="en-US" sz="1400" u="sng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충분한 검토가 필요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함</a:t>
            </a:r>
            <a:endParaRPr kumimoji="1" lang="en-US" altLang="ko-KR" sz="1400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marL="182563" lvl="1" indent="-182563">
              <a:lnSpc>
                <a:spcPct val="120000"/>
              </a:lnSpc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▶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일반적으로 평균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±3*</a:t>
            </a:r>
            <a:r>
              <a:rPr kumimoji="1" lang="ko-KR" altLang="en-US" sz="1400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표쥰편차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, 3Q/1Q(</a:t>
            </a:r>
            <a:r>
              <a:rPr kumimoji="1" lang="ko-KR" altLang="en-US" sz="1400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사분위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) ± 1.5*IQR(</a:t>
            </a:r>
            <a:r>
              <a:rPr kumimoji="1" lang="ko-KR" altLang="en-US" sz="1400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사분위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범위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벗어나는 경우를 </a:t>
            </a:r>
            <a:r>
              <a:rPr kumimoji="1" lang="ko-KR" altLang="en-US" sz="1400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이상치로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판단함</a:t>
            </a:r>
            <a:endParaRPr kumimoji="1" lang="en-US" altLang="ko-KR" sz="1400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marL="182563" lvl="1" indent="-182563">
              <a:lnSpc>
                <a:spcPct val="120000"/>
              </a:lnSpc>
              <a:buSzPct val="75000"/>
              <a:defRPr/>
            </a:pPr>
            <a:endParaRPr kumimoji="1" lang="ko-KR" altLang="en-US" sz="1400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Rectangle 17"/>
          <p:cNvSpPr txBox="1">
            <a:spLocks noChangeArrowheads="1"/>
          </p:cNvSpPr>
          <p:nvPr/>
        </p:nvSpPr>
        <p:spPr bwMode="gray">
          <a:xfrm>
            <a:off x="353162" y="3440630"/>
            <a:ext cx="8978879" cy="45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93663" indent="-93663"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kumimoji="1" lang="ko-KR" altLang="en-US" sz="16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pc="-1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이상치 확인방법</a:t>
            </a:r>
            <a:endParaRPr kumimoji="1" lang="ko-KR" altLang="en-US" sz="1600" b="1" kern="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54" name="오각형 53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오각형 55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4257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데이터 신뢰성 확인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33757" y="1822957"/>
            <a:ext cx="9038487" cy="2470867"/>
            <a:chOff x="433757" y="1419351"/>
            <a:chExt cx="9038487" cy="2470867"/>
          </a:xfrm>
        </p:grpSpPr>
        <p:sp>
          <p:nvSpPr>
            <p:cNvPr id="25" name="직사각형 24"/>
            <p:cNvSpPr/>
            <p:nvPr/>
          </p:nvSpPr>
          <p:spPr>
            <a:xfrm>
              <a:off x="460435" y="1441653"/>
              <a:ext cx="9011809" cy="24485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50800" cap="sq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L 도형 25"/>
            <p:cNvSpPr/>
            <p:nvPr/>
          </p:nvSpPr>
          <p:spPr>
            <a:xfrm rot="5400000">
              <a:off x="453151" y="1399957"/>
              <a:ext cx="382342" cy="421130"/>
            </a:xfrm>
            <a:prstGeom prst="corner">
              <a:avLst>
                <a:gd name="adj1" fmla="val 13513"/>
                <a:gd name="adj2" fmla="val 13783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05086" y="2022758"/>
            <a:ext cx="8712968" cy="2105362"/>
            <a:chOff x="776536" y="1466752"/>
            <a:chExt cx="8712968" cy="210536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77AC325-1D32-4A41-8BFC-7C8361994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536" y="1466752"/>
              <a:ext cx="8712968" cy="21053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D6F85C0-7A57-47F6-B96E-1D97220A49F6}"/>
                </a:ext>
              </a:extLst>
            </p:cNvPr>
            <p:cNvSpPr/>
            <p:nvPr/>
          </p:nvSpPr>
          <p:spPr bwMode="auto">
            <a:xfrm>
              <a:off x="7977336" y="1553296"/>
              <a:ext cx="504056" cy="433208"/>
            </a:xfrm>
            <a:prstGeom prst="ellipse">
              <a:avLst/>
            </a:prstGeom>
            <a:noFill/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srgbClr val="0066CC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 bwMode="auto">
          <a:xfrm>
            <a:off x="2504340" y="1462917"/>
            <a:ext cx="5020410" cy="36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2000" tIns="36000" rIns="72000" bIns="36000" anchor="ctr">
            <a:noAutofit/>
          </a:bodyPr>
          <a:lstStyle>
            <a:defPPr>
              <a:defRPr lang="en-US"/>
            </a:defPPr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1" algn="ctr">
              <a:defRPr/>
            </a:pPr>
            <a:r>
              <a:rPr lang="ko-KR" altLang="en-US" sz="1500" b="1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「  </a:t>
            </a:r>
            <a:r>
              <a:rPr lang="ko-KR" altLang="en-US" sz="1500" b="1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관리도를</a:t>
            </a:r>
            <a:r>
              <a:rPr lang="ko-KR" altLang="en-US" sz="1500" b="1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활용하여 확인하는 방법 」</a:t>
            </a:r>
          </a:p>
        </p:txBody>
      </p:sp>
      <p:sp>
        <p:nvSpPr>
          <p:cNvPr id="45" name="Rectangle 17"/>
          <p:cNvSpPr txBox="1">
            <a:spLocks noChangeArrowheads="1"/>
          </p:cNvSpPr>
          <p:nvPr/>
        </p:nvSpPr>
        <p:spPr bwMode="gray">
          <a:xfrm>
            <a:off x="433757" y="1083641"/>
            <a:ext cx="8978879" cy="45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93663" indent="-93663"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kumimoji="1" lang="ko-KR" altLang="en-US" sz="1600" b="1" ker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pc="-1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이상치 </a:t>
            </a:r>
            <a:r>
              <a:rPr lang="ko-KR" altLang="en-US" sz="1600" b="1" spc="-1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확인방법</a:t>
            </a:r>
            <a:r>
              <a:rPr lang="en-US" altLang="ko-KR" sz="1600" b="1" spc="-1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spc="-1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sz="1600" b="1" spc="-1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1600" b="1" kern="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54" name="오각형 53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오각형 54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4392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데이터 신뢰성 확인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CF02E01-E473-4426-ADC5-107C2056E308}"/>
              </a:ext>
            </a:extLst>
          </p:cNvPr>
          <p:cNvGraphicFramePr>
            <a:graphicFrameLocks noGrp="1"/>
          </p:cNvGraphicFramePr>
          <p:nvPr/>
        </p:nvGraphicFramePr>
        <p:xfrm>
          <a:off x="408112" y="3050624"/>
          <a:ext cx="914501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36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glow rad="63500">
                              <a:schemeClr val="tx1">
                                <a:alpha val="40000"/>
                              </a:schemeClr>
                            </a:glow>
                            <a:outerShdw blurRad="50800" sx="101000" sy="101000" algn="ctr" rotWithShape="0">
                              <a:prstClr val="black">
                                <a:alpha val="47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36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glow rad="63500">
                              <a:schemeClr val="tx1">
                                <a:alpha val="40000"/>
                              </a:schemeClr>
                            </a:glow>
                            <a:outerShdw blurRad="50800" sx="101000" sy="101000" algn="ctr" rotWithShape="0">
                              <a:prstClr val="black">
                                <a:alpha val="47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완전결측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36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glow rad="63500">
                              <a:schemeClr val="tx1">
                                <a:alpha val="40000"/>
                              </a:schemeClr>
                            </a:glow>
                            <a:outerShdw blurRad="50800" sx="101000" sy="101000" algn="ctr" rotWithShape="0">
                              <a:prstClr val="black">
                                <a:alpha val="47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부분결측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36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glow rad="63500">
                              <a:schemeClr val="tx1">
                                <a:alpha val="40000"/>
                              </a:schemeClr>
                            </a:glow>
                            <a:outerShdw blurRad="50800" sx="101000" sy="101000" algn="ctr" rotWithShape="0">
                              <a:prstClr val="black">
                                <a:alpha val="47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완전부분결측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36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glow rad="63500">
                              <a:schemeClr val="tx1">
                                <a:alpha val="40000"/>
                              </a:schemeClr>
                            </a:glow>
                            <a:outerShdw blurRad="50800" sx="101000" sy="101000" algn="ctr" rotWithShape="0">
                              <a:prstClr val="black">
                                <a:alpha val="47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반부분결측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36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glow rad="63500">
                              <a:schemeClr val="tx1">
                                <a:alpha val="40000"/>
                              </a:schemeClr>
                            </a:glow>
                            <a:outerShdw blurRad="50800" sx="101000" sy="101000" algn="ctr" rotWithShape="0">
                              <a:prstClr val="black">
                                <a:alpha val="47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랜덤부분결측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형태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공통행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공통열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발생빈도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少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中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無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中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多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조치방법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데이터량을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고려하여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제외여부 판단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변수의 특성을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고려하여 보완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추가 데이터수집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필요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변수의 특성을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고려하여 보완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변수의 특성을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고려하여 보완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1423D35-5096-4B34-AD31-B81EBE9517D1}"/>
              </a:ext>
            </a:extLst>
          </p:cNvPr>
          <p:cNvGraphicFramePr>
            <a:graphicFrameLocks noGrp="1"/>
          </p:cNvGraphicFramePr>
          <p:nvPr/>
        </p:nvGraphicFramePr>
        <p:xfrm>
          <a:off x="1480745" y="3447216"/>
          <a:ext cx="1532958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변수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4AE9D2A-E8C4-4197-951B-20DC1079DB83}"/>
              </a:ext>
            </a:extLst>
          </p:cNvPr>
          <p:cNvGraphicFramePr>
            <a:graphicFrameLocks noGrp="1"/>
          </p:cNvGraphicFramePr>
          <p:nvPr/>
        </p:nvGraphicFramePr>
        <p:xfrm>
          <a:off x="3144416" y="3464243"/>
          <a:ext cx="1532958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변수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C2E011D-E0AB-4848-A064-DCB5FFB1C327}"/>
              </a:ext>
            </a:extLst>
          </p:cNvPr>
          <p:cNvGraphicFramePr>
            <a:graphicFrameLocks noGrp="1"/>
          </p:cNvGraphicFramePr>
          <p:nvPr/>
        </p:nvGraphicFramePr>
        <p:xfrm>
          <a:off x="4775141" y="3461613"/>
          <a:ext cx="1532958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변수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61B6DE4-62DE-45CE-8A02-90B76FAD5BEA}"/>
              </a:ext>
            </a:extLst>
          </p:cNvPr>
          <p:cNvGraphicFramePr>
            <a:graphicFrameLocks noGrp="1"/>
          </p:cNvGraphicFramePr>
          <p:nvPr/>
        </p:nvGraphicFramePr>
        <p:xfrm>
          <a:off x="6384776" y="3461613"/>
          <a:ext cx="1532958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변수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0BB0904-ADFD-4AD9-B5F1-84B1C12AB943}"/>
              </a:ext>
            </a:extLst>
          </p:cNvPr>
          <p:cNvGraphicFramePr>
            <a:graphicFrameLocks noGrp="1"/>
          </p:cNvGraphicFramePr>
          <p:nvPr/>
        </p:nvGraphicFramePr>
        <p:xfrm>
          <a:off x="8020170" y="3447216"/>
          <a:ext cx="1532958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변수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17D0BD-E09B-402E-B67A-664895BE1BF5}"/>
              </a:ext>
            </a:extLst>
          </p:cNvPr>
          <p:cNvSpPr/>
          <p:nvPr/>
        </p:nvSpPr>
        <p:spPr bwMode="auto">
          <a:xfrm>
            <a:off x="1495383" y="4274759"/>
            <a:ext cx="1532958" cy="140685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  <a:outerShdw blurRad="38100" sx="101000" sy="101000" algn="ctr" rotWithShape="0">
              <a:schemeClr val="tx1">
                <a:alpha val="50000"/>
              </a:scheme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66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DEAA03-0C5D-4D10-B827-0F861E9BD75C}"/>
              </a:ext>
            </a:extLst>
          </p:cNvPr>
          <p:cNvSpPr/>
          <p:nvPr/>
        </p:nvSpPr>
        <p:spPr bwMode="auto">
          <a:xfrm>
            <a:off x="3151391" y="4298246"/>
            <a:ext cx="425073" cy="336554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  <a:outerShdw blurRad="38100" sx="101000" sy="101000" algn="ctr" rotWithShape="0">
              <a:schemeClr val="tx1">
                <a:alpha val="50000"/>
              </a:scheme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66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EF00D8-85C1-4A28-986E-AE9F829AD716}"/>
              </a:ext>
            </a:extLst>
          </p:cNvPr>
          <p:cNvSpPr/>
          <p:nvPr/>
        </p:nvSpPr>
        <p:spPr bwMode="auto">
          <a:xfrm>
            <a:off x="3555426" y="3754883"/>
            <a:ext cx="1117279" cy="336554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  <a:outerShdw blurRad="38100" sx="101000" sy="101000" algn="ctr" rotWithShape="0">
              <a:schemeClr val="tx1">
                <a:alpha val="50000"/>
              </a:scheme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66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497720-CBD5-4439-A535-B283E1A3B662}"/>
              </a:ext>
            </a:extLst>
          </p:cNvPr>
          <p:cNvSpPr/>
          <p:nvPr/>
        </p:nvSpPr>
        <p:spPr bwMode="auto">
          <a:xfrm>
            <a:off x="4794210" y="4443716"/>
            <a:ext cx="425073" cy="69514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  <a:outerShdw blurRad="38100" sx="101000" sy="101000" algn="ctr" rotWithShape="0">
              <a:schemeClr val="tx1">
                <a:alpha val="50000"/>
              </a:scheme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66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364D99-B9E4-473E-9F97-79A45EAF29BA}"/>
              </a:ext>
            </a:extLst>
          </p:cNvPr>
          <p:cNvSpPr/>
          <p:nvPr/>
        </p:nvSpPr>
        <p:spPr bwMode="auto">
          <a:xfrm>
            <a:off x="5173154" y="3717945"/>
            <a:ext cx="1114943" cy="69514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  <a:outerShdw blurRad="38100" sx="101000" sy="101000" algn="ctr" rotWithShape="0">
              <a:schemeClr val="tx1">
                <a:alpha val="50000"/>
              </a:scheme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66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A693ED-8E12-44F5-8C57-DE37D14009D2}"/>
              </a:ext>
            </a:extLst>
          </p:cNvPr>
          <p:cNvSpPr/>
          <p:nvPr/>
        </p:nvSpPr>
        <p:spPr bwMode="auto">
          <a:xfrm>
            <a:off x="6398247" y="4458113"/>
            <a:ext cx="425073" cy="322157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  <a:outerShdw blurRad="38100" sx="101000" sy="101000" algn="ctr" rotWithShape="0">
              <a:schemeClr val="tx1">
                <a:alpha val="50000"/>
              </a:scheme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66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B937DB-E5BF-4315-B225-B2A291264B6B}"/>
              </a:ext>
            </a:extLst>
          </p:cNvPr>
          <p:cNvSpPr/>
          <p:nvPr/>
        </p:nvSpPr>
        <p:spPr bwMode="auto">
          <a:xfrm>
            <a:off x="7331343" y="3717945"/>
            <a:ext cx="586391" cy="340791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  <a:outerShdw blurRad="38100" sx="101000" sy="101000" algn="ctr" rotWithShape="0">
              <a:schemeClr val="tx1">
                <a:alpha val="50000"/>
              </a:scheme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66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A4A48C-FEB1-465B-A355-30E3B4350515}"/>
              </a:ext>
            </a:extLst>
          </p:cNvPr>
          <p:cNvSpPr/>
          <p:nvPr/>
        </p:nvSpPr>
        <p:spPr bwMode="auto">
          <a:xfrm>
            <a:off x="8037588" y="4586641"/>
            <a:ext cx="425073" cy="193629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  <a:outerShdw blurRad="38100" sx="101000" sy="101000" algn="ctr" rotWithShape="0">
              <a:schemeClr val="tx1">
                <a:alpha val="50000"/>
              </a:scheme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66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6171AA-5E2B-4A2C-B418-C6E513654F9B}"/>
              </a:ext>
            </a:extLst>
          </p:cNvPr>
          <p:cNvSpPr/>
          <p:nvPr/>
        </p:nvSpPr>
        <p:spPr bwMode="auto">
          <a:xfrm>
            <a:off x="8453952" y="3717945"/>
            <a:ext cx="315797" cy="196775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  <a:outerShdw blurRad="38100" sx="101000" sy="101000" algn="ctr" rotWithShape="0">
              <a:schemeClr val="tx1">
                <a:alpha val="50000"/>
              </a:scheme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66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469A1-EB12-47C7-B211-1970D10FFFDD}"/>
              </a:ext>
            </a:extLst>
          </p:cNvPr>
          <p:cNvSpPr/>
          <p:nvPr/>
        </p:nvSpPr>
        <p:spPr bwMode="auto">
          <a:xfrm>
            <a:off x="8761040" y="4058736"/>
            <a:ext cx="360040" cy="23951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  <a:outerShdw blurRad="38100" sx="101000" sy="101000" algn="ctr" rotWithShape="0">
              <a:schemeClr val="tx1">
                <a:alpha val="50000"/>
              </a:scheme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66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7D42836-A208-4541-B37E-4E60BEE350AE}"/>
              </a:ext>
            </a:extLst>
          </p:cNvPr>
          <p:cNvSpPr/>
          <p:nvPr/>
        </p:nvSpPr>
        <p:spPr bwMode="auto">
          <a:xfrm>
            <a:off x="9265096" y="4840308"/>
            <a:ext cx="281057" cy="154532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  <a:outerShdw blurRad="38100" sx="101000" sy="101000" algn="ctr" rotWithShape="0">
              <a:schemeClr val="tx1">
                <a:alpha val="50000"/>
              </a:scheme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66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Rectangle 17"/>
          <p:cNvSpPr txBox="1">
            <a:spLocks noChangeArrowheads="1"/>
          </p:cNvSpPr>
          <p:nvPr/>
        </p:nvSpPr>
        <p:spPr bwMode="gray">
          <a:xfrm>
            <a:off x="353162" y="1175574"/>
            <a:ext cx="8978879" cy="45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93663" indent="-93663"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kumimoji="1" lang="ko-KR" altLang="en-US" sz="16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600" b="1" kern="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결측치</a:t>
            </a:r>
            <a:r>
              <a:rPr kumimoji="1" lang="ko-KR" altLang="en-US" sz="16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이해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6864" y="1523820"/>
            <a:ext cx="8784976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en-US" altLang="ko-KR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값이 반드시 존재해야 함에도 존재하지 않는 경우</a:t>
            </a:r>
            <a:r>
              <a:rPr kumimoji="1" lang="ko-KR" altLang="en-US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의미 </a:t>
            </a: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>
          <a:xfrm>
            <a:off x="643186" y="1833706"/>
            <a:ext cx="9034214" cy="720080"/>
          </a:xfrm>
          <a:prstGeom prst="rect">
            <a:avLst/>
          </a:prstGeom>
        </p:spPr>
        <p:txBody>
          <a:bodyPr/>
          <a:lstStyle/>
          <a:p>
            <a:pPr marL="182563" lvl="1" indent="-182563">
              <a:lnSpc>
                <a:spcPts val="2000"/>
              </a:lnSpc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▶ 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기본적으로 </a:t>
            </a:r>
            <a:r>
              <a:rPr kumimoji="1" lang="ko-KR" altLang="en-US" sz="1400" b="1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결측치가</a:t>
            </a:r>
            <a:r>
              <a:rPr kumimoji="1" lang="ko-KR" altLang="en-US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존재하는 행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은 </a:t>
            </a:r>
            <a:r>
              <a:rPr kumimoji="1" lang="ko-KR" altLang="en-US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제외하고 분석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되기 때문에 </a:t>
            </a:r>
            <a:r>
              <a:rPr kumimoji="1" lang="ko-KR" altLang="en-US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분석에 사용되는 데이터 양</a:t>
            </a:r>
            <a:r>
              <a:rPr kumimoji="1" lang="en-US" altLang="ko-KR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1" lang="ko-KR" altLang="en-US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자료 수</a:t>
            </a:r>
            <a:r>
              <a:rPr kumimoji="1" lang="en-US" altLang="ko-KR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kumimoji="1" lang="ko-KR" altLang="en-US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이 감소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하게 됨</a:t>
            </a:r>
            <a:endParaRPr kumimoji="1" lang="en-US" altLang="ko-KR" sz="1400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marL="182563" lvl="1" indent="-182563">
              <a:lnSpc>
                <a:spcPts val="2000"/>
              </a:lnSpc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▶ </a:t>
            </a:r>
            <a:r>
              <a:rPr kumimoji="1" lang="ko-KR" altLang="en-US" sz="1400" b="1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결측치에</a:t>
            </a:r>
            <a:r>
              <a:rPr kumimoji="1" lang="ko-KR" altLang="en-US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대한 적절한 처리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통해 </a:t>
            </a:r>
            <a:r>
              <a:rPr kumimoji="1" lang="ko-KR" altLang="en-US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효과적인 분석 및 우수한 모델링 작업 가능</a:t>
            </a:r>
          </a:p>
        </p:txBody>
      </p:sp>
      <p:sp>
        <p:nvSpPr>
          <p:cNvPr id="54" name="모서리가 둥근 사각형 설명선 53"/>
          <p:cNvSpPr/>
          <p:nvPr/>
        </p:nvSpPr>
        <p:spPr bwMode="auto">
          <a:xfrm>
            <a:off x="2505041" y="3534620"/>
            <a:ext cx="766471" cy="366649"/>
          </a:xfrm>
          <a:prstGeom prst="wedgeRoundRectCallout">
            <a:avLst>
              <a:gd name="adj1" fmla="val -58611"/>
              <a:gd name="adj2" fmla="val 101394"/>
              <a:gd name="adj3" fmla="val 16667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설명변수</a:t>
            </a:r>
            <a:endParaRPr lang="en-US" altLang="ko-KR" sz="14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사각형 설명선 54"/>
          <p:cNvSpPr/>
          <p:nvPr/>
        </p:nvSpPr>
        <p:spPr bwMode="auto">
          <a:xfrm>
            <a:off x="400049" y="3492797"/>
            <a:ext cx="991337" cy="450296"/>
          </a:xfrm>
          <a:prstGeom prst="wedgeRoundRectCallout">
            <a:avLst>
              <a:gd name="adj1" fmla="val 72655"/>
              <a:gd name="adj2" fmla="val 60427"/>
              <a:gd name="adj3" fmla="val 16667"/>
            </a:avLst>
          </a:prstGeom>
          <a:solidFill>
            <a:srgbClr val="0070C0"/>
          </a:solidFill>
          <a:ln w="31750" cap="flat" cmpd="sng" algn="ctr">
            <a:solidFill>
              <a:schemeClr val="bg1">
                <a:alpha val="59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5000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목표변수</a:t>
            </a:r>
            <a:endParaRPr lang="en-US" altLang="ko-KR" sz="14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2778527" y="2645692"/>
            <a:ext cx="4348946" cy="36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2000" tIns="36000" rIns="72000" bIns="36000" anchor="ctr">
            <a:noAutofit/>
          </a:bodyPr>
          <a:lstStyle>
            <a:defPPr>
              <a:defRPr lang="en-US"/>
            </a:defPPr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1" algn="ctr">
              <a:defRPr/>
            </a:pPr>
            <a:r>
              <a:rPr lang="ko-KR" altLang="en-US" sz="1500" b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「 결측치 </a:t>
            </a:r>
            <a:r>
              <a:rPr lang="ko-KR" altLang="en-US" sz="15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발생유형 」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58" name="오각형 57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오각형 58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2108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신뢰성 확인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078" y="838260"/>
            <a:ext cx="93974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1400" b="1">
                <a:latin typeface="+mn-ea"/>
                <a:sym typeface="Wingdings"/>
              </a:rPr>
              <a:t>온도상승분</a:t>
            </a:r>
            <a:r>
              <a:rPr lang="en-US" altLang="ko-KR" sz="1400" b="1">
                <a:latin typeface="+mn-ea"/>
                <a:sym typeface="Wingdings"/>
              </a:rPr>
              <a:t>, </a:t>
            </a:r>
            <a:r>
              <a:rPr lang="ko-KR" altLang="en-US" sz="1400" b="1">
                <a:latin typeface="+mn-ea"/>
                <a:sym typeface="Wingdings"/>
              </a:rPr>
              <a:t>종점산소</a:t>
            </a:r>
            <a:r>
              <a:rPr lang="en-US" altLang="ko-KR" sz="1400" b="1">
                <a:latin typeface="+mn-ea"/>
                <a:sym typeface="Wingdings"/>
              </a:rPr>
              <a:t>, </a:t>
            </a:r>
            <a:r>
              <a:rPr lang="ko-KR" altLang="en-US" sz="1400" b="1">
                <a:latin typeface="+mn-ea"/>
                <a:sym typeface="Wingdings"/>
              </a:rPr>
              <a:t>산소량차이는 비교적 비교적 이상치가 적은 편으로 나타나고 있으나</a:t>
            </a:r>
            <a:r>
              <a:rPr lang="en-US" altLang="ko-KR" sz="1400" b="1">
                <a:latin typeface="+mn-ea"/>
                <a:sym typeface="Wingdings"/>
              </a:rPr>
              <a:t>, Dynamic </a:t>
            </a:r>
            <a:r>
              <a:rPr lang="ko-KR" altLang="en-US" sz="1400" b="1">
                <a:latin typeface="+mn-ea"/>
                <a:sym typeface="Wingdings"/>
              </a:rPr>
              <a:t>구간의 </a:t>
            </a:r>
            <a:endParaRPr lang="en-US" altLang="ko-KR" sz="1400" b="1">
              <a:latin typeface="+mn-ea"/>
              <a:sym typeface="Wingdings"/>
            </a:endParaRPr>
          </a:p>
          <a:p>
            <a:pPr>
              <a:spcBef>
                <a:spcPts val="600"/>
              </a:spcBef>
            </a:pPr>
            <a:r>
              <a:rPr lang="en-US" altLang="ko-KR" sz="1400" b="1">
                <a:latin typeface="+mn-ea"/>
                <a:sym typeface="Wingdings"/>
              </a:rPr>
              <a:t>    </a:t>
            </a:r>
            <a:r>
              <a:rPr lang="ko-KR" altLang="en-US" sz="1400" b="1">
                <a:latin typeface="+mn-ea"/>
                <a:sym typeface="Wingdings"/>
              </a:rPr>
              <a:t>랜스높이는 이상치가 많은 것으로 나타남</a:t>
            </a:r>
            <a:r>
              <a:rPr lang="en-US" altLang="ko-KR" sz="1400" b="1">
                <a:latin typeface="+mn-ea"/>
                <a:sym typeface="Wingdings"/>
              </a:rPr>
              <a:t>.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049" y="1844824"/>
            <a:ext cx="4462255" cy="20988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8043" y="1849792"/>
            <a:ext cx="4480269" cy="210709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0015" y="4060835"/>
            <a:ext cx="4463289" cy="209591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65599" y="4067254"/>
            <a:ext cx="4462714" cy="208949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7777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신뢰성 확인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078" y="838260"/>
            <a:ext cx="93974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1400" b="1">
                <a:latin typeface="+mn-ea"/>
                <a:sym typeface="Wingdings"/>
              </a:rPr>
              <a:t>종점전 진정제 데이터는 수치로 존재해야 하나</a:t>
            </a:r>
            <a:r>
              <a:rPr lang="en-US" altLang="ko-KR" sz="1400" b="1">
                <a:latin typeface="+mn-ea"/>
                <a:sym typeface="Wingdings"/>
              </a:rPr>
              <a:t>, </a:t>
            </a:r>
            <a:r>
              <a:rPr lang="ko-KR" altLang="en-US" sz="1400" b="1">
                <a:latin typeface="+mn-ea"/>
                <a:sym typeface="Wingdings"/>
              </a:rPr>
              <a:t>계측기 데이터 수집 오류 발생으로 인하여 이상치가 발생된 </a:t>
            </a:r>
            <a:endParaRPr lang="en-US" altLang="ko-KR" sz="1400" b="1">
              <a:latin typeface="+mn-ea"/>
              <a:sym typeface="Wingdings"/>
            </a:endParaRPr>
          </a:p>
          <a:p>
            <a:pPr>
              <a:spcBef>
                <a:spcPts val="600"/>
              </a:spcBef>
            </a:pPr>
            <a:r>
              <a:rPr lang="en-US" altLang="ko-KR" sz="1400" b="1">
                <a:latin typeface="+mn-ea"/>
                <a:sym typeface="Wingdings"/>
              </a:rPr>
              <a:t>    </a:t>
            </a:r>
            <a:r>
              <a:rPr lang="ko-KR" altLang="en-US" sz="1400" b="1">
                <a:latin typeface="+mn-ea"/>
                <a:sym typeface="Wingdings"/>
              </a:rPr>
              <a:t>것으로 판단됨</a:t>
            </a:r>
            <a:r>
              <a:rPr lang="en-US" altLang="ko-KR" sz="1400" b="1">
                <a:latin typeface="+mn-ea"/>
                <a:sym typeface="Wingdings"/>
              </a:rPr>
              <a:t>.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628800"/>
            <a:ext cx="8784976" cy="367904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064568" y="2348880"/>
            <a:ext cx="648072" cy="158417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2917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항목의 의미와 특성 확인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grpSp>
        <p:nvGrpSpPr>
          <p:cNvPr id="25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6" name="직사각형 25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7" name="Picture 20" descr="3D_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8" name="TextBox 27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09:20~12:20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분석에 필요한 데이터 항목의 의미와 유형은 어떠한가</a:t>
            </a:r>
            <a:r>
              <a:rPr kumimoji="0"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cs typeface="Arial" pitchFamily="34" charset="0"/>
              </a:rPr>
              <a:t>데이터의 신뢰성 확인결과 어떤 특성을 보이는가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cs typeface="Arial" pitchFamily="34" charset="0"/>
              </a:rPr>
              <a:t>?</a:t>
            </a: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0" name="오각형 29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오각형 30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60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8" name="직선 연결선 3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직선 연결선 3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296620"/>
            <a:ext cx="9216000" cy="72008"/>
            <a:chOff x="1712640" y="836712"/>
            <a:chExt cx="7416824" cy="144016"/>
          </a:xfrm>
        </p:grpSpPr>
        <p:cxnSp>
          <p:nvCxnSpPr>
            <p:cNvPr id="42" name="직선 연결선 4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연결선 4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직선 연결선 4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1" name="TextBox 40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자료 수집</a:t>
            </a:r>
            <a:r>
              <a:rPr lang="en-US" altLang="ko-KR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분류</a:t>
            </a:r>
            <a:endParaRPr kumimoji="1" lang="ko-KR" altLang="en-US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4528" y="1135348"/>
            <a:ext cx="8388932" cy="4680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defTabSz="777316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③ 산출물 이미지가 어느정도 명확해야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불필요한 자료 수집의 낭비를 줄일 수 있다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4527" y="5337212"/>
            <a:ext cx="9007797" cy="6840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defTabSz="777316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④ 마지막으로 조사 방법을 결정하고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누가 언제까지 수집할 것인가에 대한 계획을 수립해야 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defTabSz="777316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반드시 확인하고 싶은 가설을 명확히 설정 한 후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필요 자료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조사방법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일정</a:t>
            </a:r>
            <a:r>
              <a:rPr kumimoji="1" lang="en-US" altLang="ko-KR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조사범위 등에 대한 계획 수립</a:t>
            </a:r>
            <a:endParaRPr kumimoji="1" lang="ko-KR" altLang="en-US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82860" y="1658516"/>
            <a:ext cx="8526623" cy="324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제목과 핵심결론인 헤드라인만 있는 고스트팩</a:t>
            </a:r>
            <a:r>
              <a:rPr kumimoji="1" lang="en-US" altLang="ko-KR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(</a:t>
            </a:r>
            <a:r>
              <a:rPr kumimoji="1" lang="ko-KR" altLang="en-US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빈칸 보고서</a:t>
            </a:r>
            <a:r>
              <a:rPr kumimoji="1" lang="en-US" altLang="ko-KR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)</a:t>
            </a:r>
            <a:r>
              <a:rPr kumimoji="1" lang="ko-KR" altLang="en-US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를 작성</a:t>
            </a:r>
            <a:endParaRPr lang="ko-KR" altLang="en-US" sz="1400" b="1" spc="-5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82860" y="1980456"/>
            <a:ext cx="8526623" cy="3102632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rtlCol="0" anchor="t" anchorCtr="0"/>
          <a:lstStyle/>
          <a:p>
            <a:pPr marL="177800" indent="88900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kumimoji="1" lang="ko-KR" altLang="en-US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 고스트 팩의 빈칸을 채우는 데 필요한 자료 중심으로 수집하면</a:t>
            </a:r>
            <a:r>
              <a:rPr kumimoji="1" lang="en-US" altLang="ko-KR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시간을 절약할 수 있음</a:t>
            </a:r>
            <a:endParaRPr kumimoji="1" lang="en-US" altLang="ko-KR" sz="1400" b="1" kern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7800" indent="88900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kumimoji="1" lang="en-US" altLang="ko-KR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kumimoji="1" lang="ko-KR" altLang="en-US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자료수집의 범위와 깊이를 조정하는 데 도움이 됨</a:t>
            </a:r>
            <a:endParaRPr kumimoji="1" lang="en-US" altLang="ko-KR" sz="1400" b="1" kern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7800" indent="88900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kumimoji="1" lang="ko-KR" altLang="en-US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 또한 고스트 팩은 전체 보고서 흐름을 생각하고</a:t>
            </a:r>
            <a:r>
              <a:rPr kumimoji="1" lang="en-US" altLang="ko-KR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400" b="1" kern="0">
                <a:solidFill>
                  <a:prstClr val="black"/>
                </a:solidFill>
                <a:ea typeface="맑은 고딕" panose="020B0503020000020004" pitchFamily="50" charset="-127"/>
              </a:rPr>
              <a:t>명확한 보고서 작성 방향 설정에도 필요 함</a:t>
            </a:r>
            <a:endParaRPr kumimoji="1" lang="ko-KR" altLang="en-US" sz="14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2720" y="3174876"/>
            <a:ext cx="4752600" cy="184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2191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항목의 의미와 유형 확인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8" y="1192208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en-US" altLang="ko-KR" sz="1600" kern="0">
                <a:solidFill>
                  <a:srgbClr val="000000"/>
                </a:solidFill>
              </a:rPr>
              <a:t>[ </a:t>
            </a:r>
            <a:r>
              <a:rPr lang="ko-KR" altLang="en-US" sz="1600" kern="0">
                <a:solidFill>
                  <a:srgbClr val="000000"/>
                </a:solidFill>
              </a:rPr>
              <a:t>데이터셋 명 </a:t>
            </a:r>
            <a:r>
              <a:rPr lang="en-US" altLang="ko-KR" sz="1600" kern="0">
                <a:solidFill>
                  <a:srgbClr val="000000"/>
                </a:solidFill>
              </a:rPr>
              <a:t>: ~~~~~~  ] </a:t>
            </a:r>
            <a:r>
              <a:rPr lang="ko-KR" altLang="en-US" sz="1600" kern="0">
                <a:solidFill>
                  <a:srgbClr val="000000"/>
                </a:solidFill>
              </a:rPr>
              <a:t>헤드라인 </a:t>
            </a:r>
            <a:r>
              <a:rPr lang="en-US" altLang="ko-KR" sz="1600" kern="0">
                <a:solidFill>
                  <a:srgbClr val="000000"/>
                </a:solidFill>
              </a:rPr>
              <a:t>16 pt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07181"/>
              </p:ext>
            </p:extLst>
          </p:nvPr>
        </p:nvGraphicFramePr>
        <p:xfrm>
          <a:off x="420548" y="1552320"/>
          <a:ext cx="9064904" cy="5117040"/>
        </p:xfrm>
        <a:graphic>
          <a:graphicData uri="http://schemas.openxmlformats.org/drawingml/2006/table">
            <a:tbl>
              <a:tblPr/>
              <a:tblGrid>
                <a:gridCol w="1332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7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항목명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의미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속성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항목명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의미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속성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9" name="Rectangle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</a:t>
            </a:r>
            <a:r>
              <a:rPr lang="ko-KR" altLang="en-US" sz="1600" kern="0">
                <a:solidFill>
                  <a:srgbClr val="000000"/>
                </a:solidFill>
              </a:rPr>
              <a:t>과제 수행에 필요한 데이터는 </a:t>
            </a:r>
            <a:r>
              <a:rPr lang="en-US" altLang="ko-KR" sz="1600" kern="0">
                <a:solidFill>
                  <a:srgbClr val="000000"/>
                </a:solidFill>
              </a:rPr>
              <a:t>OO</a:t>
            </a:r>
            <a:r>
              <a:rPr lang="ko-KR" altLang="en-US" sz="1600" kern="0">
                <a:solidFill>
                  <a:srgbClr val="000000"/>
                </a:solidFill>
              </a:rPr>
              <a:t>개의 데이터셋으로 데이터 확인결과 </a:t>
            </a:r>
            <a:r>
              <a:rPr lang="en-US" altLang="ko-KR" sz="1600" kern="0">
                <a:solidFill>
                  <a:srgbClr val="000000"/>
                </a:solidFill>
              </a:rPr>
              <a:t>~~~~~~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2698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OO</a:t>
            </a:r>
            <a:r>
              <a:rPr lang="ko-KR" altLang="en-US" sz="1600" kern="0">
                <a:solidFill>
                  <a:srgbClr val="000000"/>
                </a:solidFill>
              </a:rPr>
              <a:t>항목의 경우 쌍봉형의 독특한 데이터 형태를 보이고 있으며 </a:t>
            </a:r>
            <a:r>
              <a:rPr lang="en-US" altLang="ko-KR" sz="1600" kern="0">
                <a:solidFill>
                  <a:srgbClr val="000000"/>
                </a:solidFill>
              </a:rPr>
              <a:t>~~~~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4488" y="1414747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90052" y="1414747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3517" y="1923711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6584" y="1917440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488" y="3933056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90052" y="3933056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3517" y="4442020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6584" y="4435749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4313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개별실습내용을 팀원들에게 발표하고 상호코칭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토론을 통해 미비점 보완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선정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698899" y="2145388"/>
            <a:ext cx="4570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내가 이해한 데이터의 의미 및 특성과 다른 팀원이 이해한 데이터의 의미 </a:t>
            </a:r>
            <a:endParaRPr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및 특성은 어떤 차이가 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13:30~14:20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34" name="그룹 33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5" name="오각형 34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오각형 35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4062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실습조의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항목의 특성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발표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14:30~15:20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160912" y="3008988"/>
            <a:ext cx="1242938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7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그룹 19"/>
          <p:cNvGrpSpPr>
            <a:grpSpLocks/>
          </p:cNvGrpSpPr>
          <p:nvPr/>
        </p:nvGrpSpPr>
        <p:grpSpPr bwMode="auto">
          <a:xfrm>
            <a:off x="5650631" y="3202109"/>
            <a:ext cx="2398713" cy="2011117"/>
            <a:chOff x="5072066" y="3857628"/>
            <a:chExt cx="1785950" cy="2000264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http://www.curtisswright.com/art/divers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288" y="2052780"/>
            <a:ext cx="3617537" cy="4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58"/>
          <p:cNvSpPr txBox="1"/>
          <p:nvPr/>
        </p:nvSpPr>
        <p:spPr>
          <a:xfrm>
            <a:off x="4840289" y="2272572"/>
            <a:ext cx="44289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조는 데이터 항목의 의미 및 특성에 대하여 잘 이해하고 있는가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ko-KR" altLang="en-US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6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6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6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34" name="그룹 33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5" name="오각형 34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오각형 40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93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Wrap - Up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0" name="그룹 13"/>
          <p:cNvGrpSpPr/>
          <p:nvPr/>
        </p:nvGrpSpPr>
        <p:grpSpPr>
          <a:xfrm>
            <a:off x="488504" y="1721992"/>
            <a:ext cx="9001000" cy="4871592"/>
            <a:chOff x="416496" y="1509736"/>
            <a:chExt cx="9001000" cy="487159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16496" y="3455464"/>
              <a:ext cx="9001000" cy="2925864"/>
            </a:xfrm>
            <a:prstGeom prst="roundRect">
              <a:avLst>
                <a:gd name="adj" fmla="val 613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5" descr="C:\Users\sanghyun Yeom\Pictures\workerpointingdown-e1328810572158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6776" y="1509736"/>
              <a:ext cx="4032448" cy="2400267"/>
            </a:xfrm>
            <a:prstGeom prst="rect">
              <a:avLst/>
            </a:prstGeom>
            <a:noFill/>
          </p:spPr>
        </p:pic>
        <p:cxnSp>
          <p:nvCxnSpPr>
            <p:cNvPr id="33" name="직선 연결선 32"/>
            <p:cNvCxnSpPr/>
            <p:nvPr/>
          </p:nvCxnSpPr>
          <p:spPr>
            <a:xfrm>
              <a:off x="718176" y="4227200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18176" y="4892688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18176" y="5558176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18176" y="6223664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39" descr="C:\Users\hjkim\Desktop\0120\icon\1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323" y="5445224"/>
              <a:ext cx="961157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8738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데이터 정제방안 수립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36062" y="1165688"/>
            <a:ext cx="9613482" cy="66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ko-KR" altLang="en-US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데이터 확인을 통하여 발견된 결측치나 이상치에 대한 적절한 처리를 통하여 데이터를 다듬는 행위</a:t>
            </a:r>
          </a:p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en-US" altLang="ko-KR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kumimoji="1" lang="ko-KR" altLang="en-US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분석 결과의 품질을 높이기 위한 과정</a:t>
            </a:r>
            <a:endParaRPr kumimoji="1" lang="ko-KR" altLang="en-US" sz="1500" b="1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srgbClr val="0000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5" name="그룹 23"/>
          <p:cNvGrpSpPr/>
          <p:nvPr/>
        </p:nvGrpSpPr>
        <p:grpSpPr>
          <a:xfrm flipV="1">
            <a:off x="345000" y="6442703"/>
            <a:ext cx="9216000" cy="72008"/>
            <a:chOff x="1712640" y="836712"/>
            <a:chExt cx="7416824" cy="144016"/>
          </a:xfrm>
        </p:grpSpPr>
        <p:cxnSp>
          <p:nvCxnSpPr>
            <p:cNvPr id="26" name="직선 연결선 25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직선 연결선 26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직선 연결선 2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2" name="AutoShape 7"/>
          <p:cNvSpPr>
            <a:spLocks noChangeArrowheads="1"/>
          </p:cNvSpPr>
          <p:nvPr/>
        </p:nvSpPr>
        <p:spPr bwMode="auto">
          <a:xfrm>
            <a:off x="488504" y="3658704"/>
            <a:ext cx="8991600" cy="2089989"/>
          </a:xfrm>
          <a:prstGeom prst="roundRect">
            <a:avLst>
              <a:gd name="adj" fmla="val 639"/>
            </a:avLst>
          </a:prstGeom>
          <a:solidFill>
            <a:schemeClr val="bg1"/>
          </a:solidFill>
          <a:ln w="15875" cap="sq">
            <a:solidFill>
              <a:srgbClr val="002060"/>
            </a:soli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191" tIns="50095" rIns="100191" bIns="50095" rtlCol="0" anchor="ctr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algn="ctr"/>
            <a:endParaRPr lang="ko-KR" altLang="en-US" sz="1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 Box 14"/>
          <p:cNvSpPr txBox="1">
            <a:spLocks noChangeArrowheads="1"/>
          </p:cNvSpPr>
          <p:nvPr/>
        </p:nvSpPr>
        <p:spPr bwMode="auto">
          <a:xfrm>
            <a:off x="3000374" y="3465965"/>
            <a:ext cx="3905252" cy="38113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kumimoji="1" lang="ko-KR" altLang="en-US" sz="1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 절차</a:t>
            </a:r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48544" y="4204674"/>
            <a:ext cx="2016000" cy="1278260"/>
          </a:xfrm>
          <a:prstGeom prst="roundRect">
            <a:avLst>
              <a:gd name="adj" fmla="val 10702"/>
            </a:avLst>
          </a:prstGeom>
          <a:solidFill>
            <a:sysClr val="window" lastClr="FFFFFF">
              <a:lumMod val="95000"/>
            </a:sysClr>
          </a:solidFill>
          <a:ln w="53975" cap="flat" cmpd="sng" algn="ctr">
            <a:solidFill>
              <a:sysClr val="window" lastClr="FFFFFF">
                <a:lumMod val="50000"/>
                <a:alpha val="26000"/>
              </a:sys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500" b="1" kern="0">
                <a:solidFill>
                  <a:srgbClr val="002060"/>
                </a:solidFill>
                <a:latin typeface="나눔고딕"/>
                <a:ea typeface="나눔고딕"/>
              </a:rPr>
              <a:t>결측치 또는 이상치의 </a:t>
            </a:r>
            <a:r>
              <a:rPr lang="ko-KR" altLang="en-US" sz="1500" b="1" kern="0" dirty="0">
                <a:solidFill>
                  <a:srgbClr val="002060"/>
                </a:solidFill>
                <a:latin typeface="나눔고딕"/>
                <a:ea typeface="나눔고딕"/>
              </a:rPr>
              <a:t>발생원인 파악</a:t>
            </a:r>
          </a:p>
        </p:txBody>
      </p:sp>
      <p:sp>
        <p:nvSpPr>
          <p:cNvPr id="57" name="AutoShape 4"/>
          <p:cNvSpPr>
            <a:spLocks noChangeArrowheads="1"/>
          </p:cNvSpPr>
          <p:nvPr/>
        </p:nvSpPr>
        <p:spPr bwMode="auto">
          <a:xfrm>
            <a:off x="7019322" y="4204673"/>
            <a:ext cx="2016000" cy="1278260"/>
          </a:xfrm>
          <a:prstGeom prst="roundRect">
            <a:avLst>
              <a:gd name="adj" fmla="val 8997"/>
            </a:avLst>
          </a:prstGeom>
          <a:solidFill>
            <a:sysClr val="window" lastClr="FFFFFF">
              <a:lumMod val="95000"/>
            </a:sysClr>
          </a:solidFill>
          <a:ln w="53975" cap="flat" cmpd="sng" algn="ctr">
            <a:solidFill>
              <a:sysClr val="window" lastClr="FFFFFF">
                <a:lumMod val="50000"/>
                <a:alpha val="26000"/>
              </a:sys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marL="179388" indent="-179388" algn="ctr">
              <a:lnSpc>
                <a:spcPct val="120000"/>
              </a:lnSpc>
              <a:defRPr/>
            </a:pPr>
            <a:r>
              <a:rPr lang="ko-KR" altLang="en-US" sz="1500" b="1" kern="0">
                <a:solidFill>
                  <a:srgbClr val="002060"/>
                </a:solidFill>
                <a:latin typeface="나눔고딕"/>
                <a:ea typeface="나눔고딕"/>
              </a:rPr>
              <a:t>이상치 </a:t>
            </a:r>
            <a:r>
              <a:rPr lang="ko-KR" altLang="en-US" sz="1500" b="1" kern="0" dirty="0">
                <a:solidFill>
                  <a:srgbClr val="002060"/>
                </a:solidFill>
                <a:latin typeface="나눔고딕"/>
                <a:ea typeface="나눔고딕"/>
              </a:rPr>
              <a:t>처리방법</a:t>
            </a:r>
            <a:endParaRPr lang="en-US" altLang="ko-KR" sz="1500" b="1" kern="0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 marL="179388" indent="-179388" algn="ctr">
              <a:lnSpc>
                <a:spcPct val="120000"/>
              </a:lnSpc>
              <a:defRPr/>
            </a:pPr>
            <a:r>
              <a:rPr lang="ko-KR" altLang="en-US" sz="1500" b="1" kern="0" dirty="0">
                <a:solidFill>
                  <a:srgbClr val="002060"/>
                </a:solidFill>
                <a:latin typeface="나눔고딕"/>
                <a:ea typeface="나눔고딕"/>
              </a:rPr>
              <a:t>검토 및 적용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86" y="1806088"/>
            <a:ext cx="2362621" cy="159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3228143" y="4534051"/>
            <a:ext cx="432048" cy="64873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65"/>
          <p:cNvSpPr/>
          <p:nvPr/>
        </p:nvSpPr>
        <p:spPr>
          <a:xfrm>
            <a:off x="6274081" y="4534051"/>
            <a:ext cx="432048" cy="64873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AutoShape 3"/>
          <p:cNvSpPr>
            <a:spLocks noChangeArrowheads="1"/>
          </p:cNvSpPr>
          <p:nvPr/>
        </p:nvSpPr>
        <p:spPr bwMode="auto">
          <a:xfrm>
            <a:off x="3944888" y="4204674"/>
            <a:ext cx="2016000" cy="1278260"/>
          </a:xfrm>
          <a:prstGeom prst="roundRect">
            <a:avLst>
              <a:gd name="adj" fmla="val 8997"/>
            </a:avLst>
          </a:prstGeom>
          <a:solidFill>
            <a:sysClr val="window" lastClr="FFFFFF">
              <a:lumMod val="95000"/>
            </a:sysClr>
          </a:solidFill>
          <a:ln w="53975" cap="flat" cmpd="sng" algn="ctr">
            <a:solidFill>
              <a:sysClr val="window" lastClr="FFFFFF">
                <a:lumMod val="50000"/>
                <a:alpha val="26000"/>
              </a:sys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500" b="1" kern="0">
                <a:solidFill>
                  <a:srgbClr val="002060"/>
                </a:solidFill>
                <a:latin typeface="나눔고딕"/>
                <a:ea typeface="나눔고딕"/>
              </a:rPr>
              <a:t>결측치 처리방법</a:t>
            </a:r>
            <a:br>
              <a:rPr lang="en-US" altLang="ko-KR" sz="1500" b="1" kern="0" dirty="0">
                <a:solidFill>
                  <a:srgbClr val="002060"/>
                </a:solidFill>
                <a:latin typeface="나눔고딕"/>
                <a:ea typeface="나눔고딕"/>
              </a:rPr>
            </a:br>
            <a:r>
              <a:rPr lang="ko-KR" altLang="en-US" sz="1500" b="1" kern="0" dirty="0">
                <a:solidFill>
                  <a:srgbClr val="002060"/>
                </a:solidFill>
                <a:latin typeface="나눔고딕"/>
                <a:ea typeface="나눔고딕"/>
              </a:rPr>
              <a:t>검토 및 적용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0613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결측치 처리방법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546826" y="5393688"/>
            <a:ext cx="8591548" cy="958149"/>
          </a:xfrm>
          <a:prstGeom prst="roundRect">
            <a:avLst>
              <a:gd name="adj" fmla="val 639"/>
            </a:avLst>
          </a:prstGeom>
          <a:solidFill>
            <a:schemeClr val="bg1"/>
          </a:solidFill>
          <a:ln w="15875" cap="sq">
            <a:solidFill>
              <a:schemeClr val="bg1">
                <a:lumMod val="75000"/>
              </a:schemeClr>
            </a:soli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191" tIns="50095" rIns="100191" bIns="50095" rtlCol="0" anchor="ctr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algn="ctr"/>
            <a:endParaRPr lang="ko-KR" altLang="en-US" sz="1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4747" y="1330335"/>
            <a:ext cx="8616256" cy="3738279"/>
            <a:chOff x="404747" y="1330335"/>
            <a:chExt cx="8616256" cy="3738279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gray">
            <a:xfrm>
              <a:off x="404747" y="1906396"/>
              <a:ext cx="4063305" cy="31622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108000" bIns="108000" anchor="ctr"/>
            <a:lstStyle>
              <a:lvl1pPr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1pPr>
              <a:lvl2pPr marL="742950" indent="-28575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2pPr>
              <a:lvl3pPr marL="11430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3pPr>
              <a:lvl4pPr marL="16002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4pPr>
              <a:lvl5pPr marL="20574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9pPr>
            </a:lstStyle>
            <a:p>
              <a:pPr marL="92075" indent="-92075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400" b="1" dirty="0">
                <a:solidFill>
                  <a:prstClr val="white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gray">
            <a:xfrm>
              <a:off x="404748" y="1330335"/>
              <a:ext cx="4063305" cy="5760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108000" bIns="108000" anchor="ctr"/>
            <a:lstStyle>
              <a:lvl1pPr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1pPr>
              <a:lvl2pPr marL="742950" indent="-28575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2pPr>
              <a:lvl3pPr marL="11430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3pPr>
              <a:lvl4pPr marL="16002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4pPr>
              <a:lvl5pPr marL="20574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9pPr>
            </a:lstStyle>
            <a:p>
              <a:pPr marL="92075" indent="-92075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b="1" dirty="0">
                  <a:ln>
                    <a:solidFill>
                      <a:srgbClr val="FFFF00">
                        <a:alpha val="44000"/>
                      </a:srgbClr>
                    </a:solidFill>
                  </a:ln>
                  <a:solidFill>
                    <a:srgbClr val="FFFF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범주형 변수</a:t>
              </a:r>
              <a:r>
                <a:rPr lang="ko-KR" altLang="en-US" b="1" dirty="0">
                  <a:ln>
                    <a:solidFill>
                      <a:prstClr val="white">
                        <a:alpha val="4400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의 경우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gray">
            <a:xfrm>
              <a:off x="4957698" y="1906397"/>
              <a:ext cx="4063305" cy="31622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108000" bIns="108000" anchor="ctr"/>
            <a:lstStyle>
              <a:lvl1pPr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1pPr>
              <a:lvl2pPr marL="742950" indent="-28575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2pPr>
              <a:lvl3pPr marL="11430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3pPr>
              <a:lvl4pPr marL="16002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4pPr>
              <a:lvl5pPr marL="20574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9pPr>
            </a:lstStyle>
            <a:p>
              <a:pPr marL="92075" indent="-92075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400" b="1" dirty="0">
                <a:solidFill>
                  <a:prstClr val="white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gray">
            <a:xfrm>
              <a:off x="4957698" y="1330335"/>
              <a:ext cx="4063305" cy="576064"/>
            </a:xfrm>
            <a:prstGeom prst="rect">
              <a:avLst/>
            </a:prstGeom>
            <a:solidFill>
              <a:srgbClr val="002060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108000" bIns="108000" anchor="ctr"/>
            <a:lstStyle>
              <a:lvl1pPr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1pPr>
              <a:lvl2pPr marL="742950" indent="-28575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2pPr>
              <a:lvl3pPr marL="11430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3pPr>
              <a:lvl4pPr marL="16002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4pPr>
              <a:lvl5pPr marL="2057400" indent="-228600"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bg2"/>
                  </a:solidFill>
                  <a:latin typeface="Verdana" pitchFamily="34" charset="0"/>
                  <a:ea typeface="돋움" pitchFamily="50" charset="-127"/>
                </a:defRPr>
              </a:lvl9pPr>
            </a:lstStyle>
            <a:p>
              <a:pPr marL="92075" indent="-92075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b="1" dirty="0" err="1">
                  <a:ln>
                    <a:solidFill>
                      <a:srgbClr val="FFFF00">
                        <a:alpha val="44000"/>
                      </a:srgbClr>
                    </a:solidFill>
                  </a:ln>
                  <a:solidFill>
                    <a:srgbClr val="FFFF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연속형</a:t>
              </a:r>
              <a:r>
                <a:rPr lang="ko-KR" altLang="en-US" b="1" dirty="0">
                  <a:ln>
                    <a:solidFill>
                      <a:srgbClr val="FFFF00">
                        <a:alpha val="44000"/>
                      </a:srgbClr>
                    </a:solidFill>
                  </a:ln>
                  <a:solidFill>
                    <a:srgbClr val="FFFF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변수</a:t>
              </a:r>
              <a:r>
                <a:rPr lang="ko-KR" altLang="en-US" b="1" dirty="0">
                  <a:ln>
                    <a:solidFill>
                      <a:prstClr val="white">
                        <a:alpha val="4400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의 경우</a:t>
              </a:r>
            </a:p>
          </p:txBody>
        </p:sp>
        <p:sp>
          <p:nvSpPr>
            <p:cNvPr id="33" name="AutoShape 3"/>
            <p:cNvSpPr>
              <a:spLocks noChangeArrowheads="1"/>
            </p:cNvSpPr>
            <p:nvPr/>
          </p:nvSpPr>
          <p:spPr bwMode="auto">
            <a:xfrm>
              <a:off x="625427" y="2093764"/>
              <a:ext cx="3621943" cy="72387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53975">
              <a:solidFill>
                <a:schemeClr val="bg1">
                  <a:lumMod val="50000"/>
                  <a:alpha val="26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가장 빈번한 값으로 대체하는 방법</a:t>
              </a:r>
            </a:p>
          </p:txBody>
        </p:sp>
        <p:sp>
          <p:nvSpPr>
            <p:cNvPr id="34" name="AutoShape 3"/>
            <p:cNvSpPr>
              <a:spLocks noChangeArrowheads="1"/>
            </p:cNvSpPr>
            <p:nvPr/>
          </p:nvSpPr>
          <p:spPr bwMode="auto">
            <a:xfrm>
              <a:off x="625427" y="3049370"/>
              <a:ext cx="3621943" cy="72387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53975">
              <a:solidFill>
                <a:schemeClr val="bg1">
                  <a:lumMod val="50000"/>
                  <a:alpha val="26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변수분포의 랜덤화 비율을 고려하여</a:t>
              </a:r>
              <a:br>
                <a: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</a:b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대체하는 방법</a:t>
              </a:r>
            </a:p>
          </p:txBody>
        </p:sp>
        <p:sp>
          <p:nvSpPr>
            <p:cNvPr id="35" name="AutoShape 3"/>
            <p:cNvSpPr>
              <a:spLocks noChangeArrowheads="1"/>
            </p:cNvSpPr>
            <p:nvPr/>
          </p:nvSpPr>
          <p:spPr bwMode="auto">
            <a:xfrm>
              <a:off x="625427" y="4004976"/>
              <a:ext cx="3621943" cy="72387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53975">
              <a:solidFill>
                <a:schemeClr val="bg1">
                  <a:lumMod val="50000"/>
                  <a:alpha val="26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데이터 발생유형이 비슷한 값으로 대체하는 방법 </a:t>
              </a:r>
              <a:r>
                <a: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: Tree Imputation</a:t>
              </a:r>
            </a:p>
          </p:txBody>
        </p:sp>
        <p:sp>
          <p:nvSpPr>
            <p:cNvPr id="36" name="AutoShape 3"/>
            <p:cNvSpPr>
              <a:spLocks noChangeArrowheads="1"/>
            </p:cNvSpPr>
            <p:nvPr/>
          </p:nvSpPr>
          <p:spPr bwMode="auto">
            <a:xfrm>
              <a:off x="5178378" y="2093764"/>
              <a:ext cx="3621943" cy="4793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53975">
              <a:solidFill>
                <a:schemeClr val="bg1">
                  <a:lumMod val="50000"/>
                  <a:alpha val="26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평균값으로 대체하는 방법</a:t>
              </a:r>
            </a:p>
          </p:txBody>
        </p:sp>
        <p:sp>
          <p:nvSpPr>
            <p:cNvPr id="37" name="AutoShape 3"/>
            <p:cNvSpPr>
              <a:spLocks noChangeArrowheads="1"/>
            </p:cNvSpPr>
            <p:nvPr/>
          </p:nvSpPr>
          <p:spPr bwMode="auto">
            <a:xfrm>
              <a:off x="5178378" y="2674789"/>
              <a:ext cx="3621943" cy="4793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53975">
              <a:solidFill>
                <a:schemeClr val="bg1">
                  <a:lumMod val="50000"/>
                  <a:alpha val="26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중앙값으로 대체하는 방법</a:t>
              </a:r>
            </a:p>
          </p:txBody>
        </p:sp>
        <p:sp>
          <p:nvSpPr>
            <p:cNvPr id="38" name="AutoShape 3"/>
            <p:cNvSpPr>
              <a:spLocks noChangeArrowheads="1"/>
            </p:cNvSpPr>
            <p:nvPr/>
          </p:nvSpPr>
          <p:spPr bwMode="auto">
            <a:xfrm>
              <a:off x="5178378" y="3255814"/>
              <a:ext cx="3621943" cy="4793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53975">
              <a:solidFill>
                <a:schemeClr val="bg1">
                  <a:lumMod val="50000"/>
                  <a:alpha val="26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최소</a:t>
              </a:r>
              <a:r>
                <a:rPr lang="en-US" altLang="ko-KR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최대값의 중앙값</a:t>
              </a:r>
              <a:r>
                <a:rPr lang="en-US" altLang="ko-KR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(Mid-range)</a:t>
              </a:r>
              <a:r>
                <a:rPr lang="ko-KR" altLang="en-US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로</a:t>
              </a:r>
              <a:br>
                <a:rPr lang="en-US" altLang="ko-KR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</a:br>
              <a:r>
                <a:rPr lang="ko-KR" altLang="en-US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대체하는 방법</a:t>
              </a:r>
            </a:p>
          </p:txBody>
        </p:sp>
        <p:sp>
          <p:nvSpPr>
            <p:cNvPr id="39" name="AutoShape 3"/>
            <p:cNvSpPr>
              <a:spLocks noChangeArrowheads="1"/>
            </p:cNvSpPr>
            <p:nvPr/>
          </p:nvSpPr>
          <p:spPr bwMode="auto">
            <a:xfrm>
              <a:off x="5178378" y="3836839"/>
              <a:ext cx="3621943" cy="4793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53975">
              <a:solidFill>
                <a:schemeClr val="bg1">
                  <a:lumMod val="50000"/>
                  <a:alpha val="26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변수분포의 랜덤화 비율을 고려하여</a:t>
              </a:r>
              <a:br>
                <a:rPr lang="en-US" altLang="ko-KR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</a:br>
              <a:r>
                <a:rPr lang="ko-KR" altLang="en-US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대체하는 방법</a:t>
              </a:r>
            </a:p>
          </p:txBody>
        </p:sp>
        <p:sp>
          <p:nvSpPr>
            <p:cNvPr id="40" name="AutoShape 3"/>
            <p:cNvSpPr>
              <a:spLocks noChangeArrowheads="1"/>
            </p:cNvSpPr>
            <p:nvPr/>
          </p:nvSpPr>
          <p:spPr bwMode="auto">
            <a:xfrm>
              <a:off x="5178378" y="4417864"/>
              <a:ext cx="3621943" cy="47930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53975">
              <a:solidFill>
                <a:schemeClr val="bg1">
                  <a:lumMod val="50000"/>
                  <a:alpha val="26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데이터 발생유형이 비슷한 값으로 대체하는 방법 </a:t>
              </a:r>
              <a:r>
                <a:rPr lang="en-US" altLang="ko-KR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: </a:t>
              </a:r>
              <a:r>
                <a:rPr lang="ko-KR" altLang="en-US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회귀분석</a:t>
              </a:r>
              <a:r>
                <a:rPr lang="en-US" altLang="ko-KR" sz="1400" b="1" dirty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, Tree Imputation</a:t>
              </a: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007960" y="5475397"/>
            <a:ext cx="73818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Q. </a:t>
            </a:r>
            <a:r>
              <a:rPr lang="ko-KR" altLang="en-US" sz="1600" b="1" u="sng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분석에서 제외하는 방법</a:t>
            </a: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은</a:t>
            </a: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846898" y="5781869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600" b="1" spc="-8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데이터 손실이 크므로 </a:t>
            </a:r>
            <a:r>
              <a:rPr lang="ko-KR" altLang="en-US" b="1" u="sng" spc="-8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가급적 제외시키지 않는 것이 좋음</a:t>
            </a:r>
            <a:endParaRPr lang="en-US" altLang="ko-KR" b="1" u="sng" spc="-80" dirty="0">
              <a:solidFill>
                <a:srgbClr val="0070C0"/>
              </a:solidFill>
              <a:latin typeface="나눔고딕" pitchFamily="50" charset="-127"/>
              <a:ea typeface="나눔고딕" pitchFamily="50" charset="-127"/>
              <a:sym typeface="Wingdings" panose="05000000000000000000" pitchFamily="2" charset="2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8" name="오각형 47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오각형 48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31433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이상치 처리방법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6062" y="1165688"/>
            <a:ext cx="961348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ko-KR" altLang="en-US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발생원인을 사전에 조사하고 분석에서 제외할 것인지 검토</a:t>
            </a:r>
            <a:endParaRPr kumimoji="1" lang="ko-KR" altLang="en-US" sz="1500" b="1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srgbClr val="0000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669051" y="2020945"/>
            <a:ext cx="4121064" cy="1105974"/>
          </a:xfrm>
          <a:prstGeom prst="roundRect">
            <a:avLst>
              <a:gd name="adj" fmla="val 8997"/>
            </a:avLst>
          </a:prstGeom>
          <a:solidFill>
            <a:sysClr val="window" lastClr="FFFFFF">
              <a:lumMod val="95000"/>
            </a:sysClr>
          </a:solidFill>
          <a:ln w="53975" cap="flat" cmpd="sng" algn="ctr">
            <a:solidFill>
              <a:sysClr val="window" lastClr="FFFFFF">
                <a:lumMod val="50000"/>
                <a:alpha val="26000"/>
              </a:sys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kern="0" dirty="0">
                <a:ln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무조건 이상치를 제외하면 잘못된 분석이 될</a:t>
            </a:r>
            <a:br>
              <a:rPr lang="en-US" altLang="ko-KR" sz="1400" kern="0" dirty="0">
                <a:ln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</a:br>
            <a:r>
              <a:rPr lang="ko-KR" altLang="en-US" sz="1400" kern="0" dirty="0">
                <a:ln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가능성이 있기 때문에 </a:t>
            </a:r>
            <a:r>
              <a:rPr lang="ko-KR" altLang="en-US" sz="1400" b="1" u="sng" kern="0" dirty="0">
                <a:ln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이상치 발생원인에 대한</a:t>
            </a:r>
            <a:br>
              <a:rPr lang="en-US" altLang="ko-KR" sz="1400" b="1" u="sng" kern="0" dirty="0">
                <a:ln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</a:br>
            <a:r>
              <a:rPr lang="ko-KR" altLang="en-US" sz="1400" b="1" u="sng" kern="0" dirty="0">
                <a:ln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조사가 선행</a:t>
            </a:r>
            <a:r>
              <a:rPr lang="ko-KR" altLang="en-US" sz="1400" kern="0" dirty="0">
                <a:ln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되어야 함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5069601" y="2020945"/>
            <a:ext cx="4121064" cy="1105974"/>
          </a:xfrm>
          <a:prstGeom prst="roundRect">
            <a:avLst>
              <a:gd name="adj" fmla="val 8997"/>
            </a:avLst>
          </a:prstGeom>
          <a:solidFill>
            <a:sysClr val="window" lastClr="FFFFFF">
              <a:lumMod val="95000"/>
            </a:sysClr>
          </a:solidFill>
          <a:ln w="53975" cap="flat" cmpd="sng" algn="ctr">
            <a:solidFill>
              <a:sysClr val="window" lastClr="FFFFFF">
                <a:lumMod val="50000"/>
                <a:alpha val="26000"/>
              </a:sys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dirty="0" err="1">
                <a:solidFill>
                  <a:prstClr val="black"/>
                </a:solidFill>
                <a:sym typeface="Wingdings" panose="05000000000000000000" pitchFamily="2" charset="2"/>
              </a:rPr>
              <a:t>이상치라고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 해서 무조건 </a:t>
            </a:r>
            <a:r>
              <a:rPr lang="ko-KR" altLang="en-US" sz="1400" b="1" u="sng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의미 없고 잘못된 </a:t>
            </a:r>
            <a:endParaRPr lang="en-US" altLang="ko-KR" sz="1400" b="1" u="sng" dirty="0">
              <a:solidFill>
                <a:prstClr val="black">
                  <a:lumMod val="75000"/>
                  <a:lumOff val="25000"/>
                </a:prstClr>
              </a:solidFill>
              <a:sym typeface="Wingdings" panose="05000000000000000000" pitchFamily="2" charset="2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b="1" u="sng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값이라는 의미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는 아님 </a:t>
            </a:r>
            <a:r>
              <a:rPr lang="en-US" altLang="ko-KR" sz="1400" kern="0" dirty="0">
                <a:ln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나눔고딕"/>
                <a:sym typeface="Wingdings" panose="05000000000000000000" pitchFamily="2" charset="2"/>
              </a:rPr>
              <a:t>(CEO</a:t>
            </a:r>
            <a:r>
              <a:rPr lang="ko-KR" altLang="en-US" sz="1400" kern="0" dirty="0">
                <a:ln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나눔고딕"/>
                <a:sym typeface="Wingdings" panose="05000000000000000000" pitchFamily="2" charset="2"/>
              </a:rPr>
              <a:t>연봉 등</a:t>
            </a:r>
            <a:r>
              <a:rPr lang="en-US" altLang="ko-KR" sz="1400" kern="0" dirty="0">
                <a:ln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나눔고딕"/>
                <a:sym typeface="Wingdings" panose="05000000000000000000" pitchFamily="2" charset="2"/>
              </a:rPr>
              <a:t>)</a:t>
            </a:r>
            <a:endParaRPr lang="ko-KR" altLang="en-US" sz="1400" kern="0" dirty="0">
              <a:ln>
                <a:solidFill>
                  <a:prstClr val="black"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고딕"/>
              <a:ea typeface="나눔고딕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2" name="오각형 41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오각형 44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68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4540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변수 파생 및 변환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2" name="오각형 41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오각형 44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368601" y="1674267"/>
            <a:ext cx="8688855" cy="1209078"/>
          </a:xfrm>
          <a:prstGeom prst="rect">
            <a:avLst/>
          </a:prstGeom>
        </p:spPr>
        <p:txBody>
          <a:bodyPr/>
          <a:lstStyle/>
          <a:p>
            <a:pPr marL="182563" lvl="1" indent="-182563">
              <a:lnSpc>
                <a:spcPct val="150000"/>
              </a:lnSpc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▶ 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선형 모델링이 필요한 경우 직선관계가 아닌 </a:t>
            </a:r>
            <a:r>
              <a:rPr kumimoji="1" lang="ko-KR" altLang="en-US" sz="1400" b="1" u="sng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변수 간의 관계를 직선으로 변환하여 분석</a:t>
            </a:r>
            <a:endParaRPr kumimoji="1" lang="en-US" altLang="ko-KR" sz="1400" b="1" u="sng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srgbClr val="0000CC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2563" lvl="1" indent="-182563">
              <a:lnSpc>
                <a:spcPct val="150000"/>
              </a:lnSpc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▶ </a:t>
            </a:r>
            <a:r>
              <a:rPr kumimoji="1" lang="ko-KR" altLang="en-US" sz="1400" b="1" u="sng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변수 간의 단위 관계</a:t>
            </a:r>
            <a:r>
              <a:rPr kumimoji="1" lang="en-US" altLang="ko-KR" sz="1400" b="1" u="sng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(ton, g)</a:t>
            </a:r>
            <a:r>
              <a:rPr kumimoji="1" lang="ko-KR" altLang="en-US" sz="1400" b="1" u="sng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를 적절하게 변환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하여 분석</a:t>
            </a:r>
            <a:endParaRPr kumimoji="1" lang="en-US" altLang="ko-KR" sz="1400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srgbClr val="0000CC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2563" lvl="1" indent="-182563">
              <a:lnSpc>
                <a:spcPct val="150000"/>
              </a:lnSpc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▶ </a:t>
            </a:r>
            <a:r>
              <a:rPr kumimoji="1" lang="ko-KR" altLang="en-US" sz="1400" b="1" u="sng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단위 차이가 큰 변수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의 범위에 대하여 </a:t>
            </a:r>
            <a:r>
              <a:rPr kumimoji="1" lang="ko-KR" altLang="en-US" sz="1400" b="1" u="sng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단위를 조정하여 분석</a:t>
            </a:r>
          </a:p>
          <a:p>
            <a:pPr marL="182563" lvl="1" indent="-182563">
              <a:lnSpc>
                <a:spcPct val="150000"/>
              </a:lnSpc>
              <a:buSzPct val="75000"/>
              <a:defRPr/>
            </a:pPr>
            <a:endParaRPr kumimoji="1" lang="ko-KR" altLang="en-US" sz="1400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srgbClr val="0000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04528" y="3901680"/>
            <a:ext cx="8352928" cy="864096"/>
            <a:chOff x="704528" y="3414486"/>
            <a:chExt cx="8352928" cy="864096"/>
          </a:xfrm>
        </p:grpSpPr>
        <p:sp>
          <p:nvSpPr>
            <p:cNvPr id="24" name="이등변 삼각형 23"/>
            <p:cNvSpPr/>
            <p:nvPr/>
          </p:nvSpPr>
          <p:spPr bwMode="auto">
            <a:xfrm rot="5400000">
              <a:off x="3236219" y="3784841"/>
              <a:ext cx="250588" cy="144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  <a:alpha val="78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" name="이등변 삼각형 28"/>
            <p:cNvSpPr/>
            <p:nvPr/>
          </p:nvSpPr>
          <p:spPr bwMode="auto">
            <a:xfrm rot="5400000">
              <a:off x="6123858" y="3784840"/>
              <a:ext cx="250588" cy="144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  <a:alpha val="78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30" name="그룹 61"/>
            <p:cNvGrpSpPr/>
            <p:nvPr/>
          </p:nvGrpSpPr>
          <p:grpSpPr>
            <a:xfrm>
              <a:off x="704528" y="3414486"/>
              <a:ext cx="8352928" cy="864096"/>
              <a:chOff x="704528" y="3414486"/>
              <a:chExt cx="8352928" cy="864096"/>
            </a:xfrm>
          </p:grpSpPr>
          <p:sp>
            <p:nvSpPr>
              <p:cNvPr id="38" name="모서리가 둥근 직사각형 37"/>
              <p:cNvSpPr/>
              <p:nvPr/>
            </p:nvSpPr>
            <p:spPr bwMode="auto">
              <a:xfrm>
                <a:off x="704528" y="3414486"/>
                <a:ext cx="2592288" cy="864096"/>
              </a:xfrm>
              <a:prstGeom prst="roundRect">
                <a:avLst>
                  <a:gd name="adj" fmla="val 6589"/>
                </a:avLst>
              </a:prstGeom>
              <a:solidFill>
                <a:schemeClr val="accent5">
                  <a:lumMod val="40000"/>
                  <a:lumOff val="60000"/>
                  <a:alpha val="78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2075" tIns="46038" rIns="92075" bIns="4603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ko-KR" altLang="en-US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분석 데이터의 변수간</a:t>
                </a:r>
                <a:br>
                  <a:rPr lang="en-US" altLang="ko-KR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</a:br>
                <a:r>
                  <a:rPr lang="ko-KR" altLang="en-US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특성을 확인</a:t>
                </a:r>
              </a:p>
            </p:txBody>
          </p:sp>
          <p:sp>
            <p:nvSpPr>
              <p:cNvPr id="36" name="모서리가 둥근 직사각형 35"/>
              <p:cNvSpPr/>
              <p:nvPr/>
            </p:nvSpPr>
            <p:spPr bwMode="auto">
              <a:xfrm>
                <a:off x="3584848" y="3414486"/>
                <a:ext cx="2592288" cy="864096"/>
              </a:xfrm>
              <a:prstGeom prst="roundRect">
                <a:avLst>
                  <a:gd name="adj" fmla="val 6589"/>
                </a:avLst>
              </a:prstGeom>
              <a:solidFill>
                <a:schemeClr val="accent5">
                  <a:lumMod val="40000"/>
                  <a:lumOff val="60000"/>
                  <a:alpha val="78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2075" tIns="46038" rIns="92075" bIns="4603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ko-KR" altLang="en-US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파생변수의 필요성</a:t>
                </a:r>
                <a:br>
                  <a:rPr lang="en-US" altLang="ko-KR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</a:br>
                <a:r>
                  <a:rPr lang="ko-KR" altLang="en-US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검토</a:t>
                </a:r>
                <a:r>
                  <a:rPr lang="en-US" altLang="ko-KR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r>
                  <a:rPr lang="ko-KR" altLang="en-US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및 처리</a:t>
                </a:r>
              </a:p>
            </p:txBody>
          </p:sp>
          <p:sp>
            <p:nvSpPr>
              <p:cNvPr id="34" name="모서리가 둥근 직사각형 33"/>
              <p:cNvSpPr/>
              <p:nvPr/>
            </p:nvSpPr>
            <p:spPr bwMode="auto">
              <a:xfrm>
                <a:off x="6465168" y="3414486"/>
                <a:ext cx="2592288" cy="864096"/>
              </a:xfrm>
              <a:prstGeom prst="roundRect">
                <a:avLst>
                  <a:gd name="adj" fmla="val 6589"/>
                </a:avLst>
              </a:prstGeom>
              <a:solidFill>
                <a:schemeClr val="accent5">
                  <a:lumMod val="40000"/>
                  <a:lumOff val="60000"/>
                  <a:alpha val="78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2075" tIns="46038" rIns="92075" bIns="4603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ko-KR" altLang="en-US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데이터 변환</a:t>
                </a:r>
                <a:endParaRPr lang="en-US" altLang="ko-KR" sz="14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algn="ctr"/>
                <a:r>
                  <a:rPr lang="en-US" altLang="ko-KR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(</a:t>
                </a:r>
                <a:r>
                  <a:rPr lang="ko-KR" altLang="en-US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단위 조정</a:t>
                </a:r>
                <a:r>
                  <a:rPr lang="en-US" altLang="ko-KR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, </a:t>
                </a:r>
                <a:r>
                  <a:rPr lang="ko-KR" altLang="en-US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범위 변환 등</a:t>
                </a:r>
                <a:r>
                  <a:rPr lang="en-US" altLang="ko-KR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)</a:t>
                </a:r>
                <a:r>
                  <a:rPr lang="ko-KR" altLang="en-US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의 </a:t>
                </a:r>
                <a:endParaRPr lang="en-US" altLang="ko-KR" sz="14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algn="ctr"/>
                <a:r>
                  <a:rPr lang="ko-KR" altLang="en-US" sz="1400" b="1" dirty="0">
                    <a:solidFill>
                      <a:prstClr val="black"/>
                    </a:solidFill>
                    <a:latin typeface="나눔고딕" pitchFamily="50" charset="-127"/>
                    <a:ea typeface="나눔고딕" pitchFamily="50" charset="-127"/>
                  </a:rPr>
                  <a:t>필요성 검토 및 처리</a:t>
                </a:r>
              </a:p>
            </p:txBody>
          </p:sp>
        </p:grpSp>
      </p:grpSp>
      <p:sp>
        <p:nvSpPr>
          <p:cNvPr id="40" name="Rectangle 17"/>
          <p:cNvSpPr txBox="1">
            <a:spLocks noChangeArrowheads="1"/>
          </p:cNvSpPr>
          <p:nvPr/>
        </p:nvSpPr>
        <p:spPr bwMode="gray">
          <a:xfrm>
            <a:off x="353162" y="3252692"/>
            <a:ext cx="2647213" cy="45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93663" indent="-93663"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변환 절차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3162" y="1173814"/>
            <a:ext cx="961348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ko-KR" altLang="en-US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분석결과의 신뢰성 향상을 위하여 적절한 변환을 통하여 의미있는 변수를 만들거나 데이터의 크기를 조정하는 방법</a:t>
            </a:r>
            <a:endParaRPr kumimoji="1" lang="ko-KR" altLang="en-US" sz="1500" b="1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srgbClr val="0000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350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변수 파생 및 변환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2" name="오각형 41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오각형 44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2952749" y="1223099"/>
            <a:ext cx="4000502" cy="38113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kumimoji="1" lang="ko-KR" altLang="en-US" sz="1500" b="1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크기 조정</a:t>
            </a:r>
            <a:r>
              <a:rPr kumimoji="1" lang="en-US" altLang="ko-KR" sz="1500" b="1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(scaler) </a:t>
            </a:r>
            <a:r>
              <a:rPr kumimoji="1" lang="ko-KR" altLang="en-US" sz="1500" b="1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방법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93373" y="1802942"/>
            <a:ext cx="8519253" cy="4722402"/>
            <a:chOff x="699264" y="4545423"/>
            <a:chExt cx="8519253" cy="4722402"/>
          </a:xfrm>
        </p:grpSpPr>
        <p:grpSp>
          <p:nvGrpSpPr>
            <p:cNvPr id="20" name="그룹 19"/>
            <p:cNvGrpSpPr/>
            <p:nvPr/>
          </p:nvGrpSpPr>
          <p:grpSpPr>
            <a:xfrm>
              <a:off x="699264" y="4545423"/>
              <a:ext cx="8519253" cy="4722402"/>
              <a:chOff x="699264" y="4993098"/>
              <a:chExt cx="8519253" cy="4722402"/>
            </a:xfrm>
          </p:grpSpPr>
          <p:grpSp>
            <p:nvGrpSpPr>
              <p:cNvPr id="35" name="그룹 93"/>
              <p:cNvGrpSpPr/>
              <p:nvPr/>
            </p:nvGrpSpPr>
            <p:grpSpPr>
              <a:xfrm>
                <a:off x="699264" y="4993098"/>
                <a:ext cx="2736000" cy="4722402"/>
                <a:chOff x="370440" y="2819028"/>
                <a:chExt cx="2736000" cy="4722402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370440" y="2971552"/>
                  <a:ext cx="2736000" cy="4569878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sq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400" b="1" kern="0" dirty="0">
                    <a:solidFill>
                      <a:prstClr val="white"/>
                    </a:solidFill>
                    <a:effectLst>
                      <a:glow rad="63500">
                        <a:prstClr val="white">
                          <a:lumMod val="65000"/>
                          <a:alpha val="40000"/>
                        </a:prstClr>
                      </a:glow>
                      <a:outerShdw blurRad="12700" sx="101000" sy="101000" algn="ctr" rotWithShape="0">
                        <a:prstClr val="black">
                          <a:alpha val="34000"/>
                        </a:prstClr>
                      </a:outerShdw>
                    </a:effectLst>
                    <a:latin typeface="나눔고딕 ExtraBold" pitchFamily="50" charset="-127"/>
                    <a:ea typeface="나눔고딕 ExtraBold" pitchFamily="50" charset="-127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370440" y="2819028"/>
                  <a:ext cx="2736000" cy="360040"/>
                </a:xfrm>
                <a:prstGeom prst="rect">
                  <a:avLst/>
                </a:prstGeom>
                <a:solidFill>
                  <a:srgbClr val="0091DC"/>
                </a:solidFill>
                <a:ln w="12700" cap="sq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r>
                    <a:rPr lang="en-US" altLang="ko-KR" sz="1500" b="1" kern="0">
                      <a:ln>
                        <a:solidFill>
                          <a:sysClr val="window" lastClr="FFFFFF">
                            <a:alpha val="50000"/>
                          </a:sysClr>
                        </a:solidFill>
                      </a:ln>
                      <a:solidFill>
                        <a:prstClr val="white"/>
                      </a:solidFill>
                      <a:effectLst>
                        <a:glow rad="63500">
                          <a:prstClr val="white">
                            <a:lumMod val="65000"/>
                            <a:alpha val="40000"/>
                          </a:prstClr>
                        </a:glow>
                        <a:outerShdw blurRad="12700" sx="101000" sy="101000" algn="ctr" rotWithShape="0">
                          <a:prstClr val="black">
                            <a:alpha val="34000"/>
                          </a:prstClr>
                        </a:outerShdw>
                      </a:effectLst>
                      <a:latin typeface="나눔고딕" pitchFamily="50" charset="-127"/>
                      <a:ea typeface="나눔고딕" pitchFamily="50" charset="-127"/>
                    </a:rPr>
                    <a:t>Standard </a:t>
                  </a:r>
                  <a:r>
                    <a:rPr lang="en-US" altLang="ko-KR" sz="1500" b="1" kern="0" dirty="0">
                      <a:ln>
                        <a:solidFill>
                          <a:sysClr val="window" lastClr="FFFFFF">
                            <a:alpha val="50000"/>
                          </a:sysClr>
                        </a:solidFill>
                      </a:ln>
                      <a:solidFill>
                        <a:prstClr val="white"/>
                      </a:solidFill>
                      <a:effectLst>
                        <a:glow rad="63500">
                          <a:prstClr val="white">
                            <a:lumMod val="65000"/>
                            <a:alpha val="40000"/>
                          </a:prstClr>
                        </a:glow>
                        <a:outerShdw blurRad="12700" sx="101000" sy="101000" algn="ctr" rotWithShape="0">
                          <a:prstClr val="black">
                            <a:alpha val="34000"/>
                          </a:prstClr>
                        </a:outerShdw>
                      </a:effectLst>
                      <a:latin typeface="나눔고딕" pitchFamily="50" charset="-127"/>
                      <a:ea typeface="나눔고딕" pitchFamily="50" charset="-127"/>
                    </a:rPr>
                    <a:t>scaler</a:t>
                  </a:r>
                </a:p>
              </p:txBody>
            </p:sp>
          </p:grpSp>
          <p:grpSp>
            <p:nvGrpSpPr>
              <p:cNvPr id="37" name="그룹 93"/>
              <p:cNvGrpSpPr/>
              <p:nvPr/>
            </p:nvGrpSpPr>
            <p:grpSpPr>
              <a:xfrm>
                <a:off x="3590891" y="4993098"/>
                <a:ext cx="2736000" cy="4722402"/>
                <a:chOff x="370440" y="2819028"/>
                <a:chExt cx="2736000" cy="4722402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370440" y="2971552"/>
                  <a:ext cx="2736000" cy="4569878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sq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400" b="1" kern="0" dirty="0">
                    <a:solidFill>
                      <a:prstClr val="white"/>
                    </a:solidFill>
                    <a:effectLst>
                      <a:glow rad="63500">
                        <a:prstClr val="white">
                          <a:lumMod val="65000"/>
                          <a:alpha val="40000"/>
                        </a:prstClr>
                      </a:glow>
                      <a:outerShdw blurRad="12700" sx="101000" sy="101000" algn="ctr" rotWithShape="0">
                        <a:prstClr val="black">
                          <a:alpha val="34000"/>
                        </a:prstClr>
                      </a:outerShdw>
                    </a:effectLst>
                    <a:latin typeface="나눔고딕 ExtraBold" pitchFamily="50" charset="-127"/>
                    <a:ea typeface="나눔고딕 ExtraBold" pitchFamily="50" charset="-127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70440" y="2819028"/>
                  <a:ext cx="2736000" cy="360040"/>
                </a:xfrm>
                <a:prstGeom prst="rect">
                  <a:avLst/>
                </a:prstGeom>
                <a:solidFill>
                  <a:srgbClr val="0091DC"/>
                </a:solidFill>
                <a:ln w="12700" cap="sq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r>
                    <a:rPr lang="en-US" altLang="ko-KR" sz="1500" b="1" kern="0" dirty="0">
                      <a:ln>
                        <a:solidFill>
                          <a:sysClr val="window" lastClr="FFFFFF">
                            <a:alpha val="50000"/>
                          </a:sysClr>
                        </a:solidFill>
                      </a:ln>
                      <a:solidFill>
                        <a:prstClr val="white"/>
                      </a:solidFill>
                      <a:effectLst>
                        <a:glow rad="63500">
                          <a:prstClr val="white">
                            <a:lumMod val="65000"/>
                            <a:alpha val="40000"/>
                          </a:prstClr>
                        </a:glow>
                        <a:outerShdw blurRad="12700" sx="101000" sy="101000" algn="ctr" rotWithShape="0">
                          <a:prstClr val="black">
                            <a:alpha val="34000"/>
                          </a:prstClr>
                        </a:outerShdw>
                      </a:effectLst>
                      <a:latin typeface="나눔고딕" pitchFamily="50" charset="-127"/>
                      <a:ea typeface="나눔고딕" pitchFamily="50" charset="-127"/>
                    </a:rPr>
                    <a:t>Min-Max scaler</a:t>
                  </a:r>
                </a:p>
              </p:txBody>
            </p:sp>
          </p:grpSp>
          <p:grpSp>
            <p:nvGrpSpPr>
              <p:cNvPr id="39" name="그룹 93"/>
              <p:cNvGrpSpPr/>
              <p:nvPr/>
            </p:nvGrpSpPr>
            <p:grpSpPr>
              <a:xfrm>
                <a:off x="6482517" y="4993098"/>
                <a:ext cx="2736000" cy="4722402"/>
                <a:chOff x="370440" y="2819028"/>
                <a:chExt cx="2736000" cy="4722402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직사각형 42"/>
                <p:cNvSpPr/>
                <p:nvPr/>
              </p:nvSpPr>
              <p:spPr>
                <a:xfrm>
                  <a:off x="370440" y="2971552"/>
                  <a:ext cx="2736000" cy="4569878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sq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400" b="1" kern="0" dirty="0">
                    <a:solidFill>
                      <a:prstClr val="white"/>
                    </a:solidFill>
                    <a:effectLst>
                      <a:glow rad="63500">
                        <a:prstClr val="white">
                          <a:lumMod val="65000"/>
                          <a:alpha val="40000"/>
                        </a:prstClr>
                      </a:glow>
                      <a:outerShdw blurRad="12700" sx="101000" sy="101000" algn="ctr" rotWithShape="0">
                        <a:prstClr val="black">
                          <a:alpha val="34000"/>
                        </a:prstClr>
                      </a:outerShdw>
                    </a:effectLst>
                    <a:latin typeface="나눔고딕 ExtraBold" pitchFamily="50" charset="-127"/>
                    <a:ea typeface="나눔고딕 ExtraBold" pitchFamily="50" charset="-127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370440" y="2819028"/>
                  <a:ext cx="2736000" cy="360040"/>
                </a:xfrm>
                <a:prstGeom prst="rect">
                  <a:avLst/>
                </a:prstGeom>
                <a:solidFill>
                  <a:srgbClr val="0091DC"/>
                </a:solidFill>
                <a:ln w="12700" cap="sq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r>
                    <a:rPr lang="en-US" altLang="ko-KR" sz="1500" b="1" kern="0" dirty="0">
                      <a:ln>
                        <a:solidFill>
                          <a:sysClr val="window" lastClr="FFFFFF">
                            <a:alpha val="50000"/>
                          </a:sysClr>
                        </a:solidFill>
                      </a:ln>
                      <a:solidFill>
                        <a:prstClr val="white"/>
                      </a:solidFill>
                      <a:effectLst>
                        <a:glow rad="63500">
                          <a:prstClr val="white">
                            <a:lumMod val="65000"/>
                            <a:alpha val="40000"/>
                          </a:prstClr>
                        </a:glow>
                        <a:outerShdw blurRad="12700" sx="101000" sy="101000" algn="ctr" rotWithShape="0">
                          <a:prstClr val="black">
                            <a:alpha val="34000"/>
                          </a:prstClr>
                        </a:outerShdw>
                      </a:effectLst>
                      <a:latin typeface="나눔고딕" pitchFamily="50" charset="-127"/>
                      <a:ea typeface="나눔고딕" pitchFamily="50" charset="-127"/>
                    </a:rPr>
                    <a:t>Robust scaler</a:t>
                  </a:r>
                </a:p>
              </p:txBody>
            </p:sp>
          </p:grpSp>
        </p:grpSp>
        <p:grpSp>
          <p:nvGrpSpPr>
            <p:cNvPr id="21" name="그룹 20"/>
            <p:cNvGrpSpPr/>
            <p:nvPr/>
          </p:nvGrpSpPr>
          <p:grpSpPr>
            <a:xfrm>
              <a:off x="869301" y="5062770"/>
              <a:ext cx="2441212" cy="1211332"/>
              <a:chOff x="-2528888" y="944632"/>
              <a:chExt cx="10864850" cy="5391150"/>
            </a:xfrm>
          </p:grpSpPr>
          <p:pic>
            <p:nvPicPr>
              <p:cNvPr id="32" name="Picture 7" descr="C:\Users\ysh\Desktop\다운로드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28888" y="944632"/>
                <a:ext cx="5394325" cy="5391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8" descr="C:\Users\ysh\Desktop\다운로드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5437" y="944632"/>
                <a:ext cx="5470525" cy="5391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10" descr="Min-Max scaler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516" y="4934093"/>
              <a:ext cx="2638459" cy="1484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25"/>
            <p:cNvGrpSpPr/>
            <p:nvPr/>
          </p:nvGrpSpPr>
          <p:grpSpPr>
            <a:xfrm>
              <a:off x="6521779" y="5053296"/>
              <a:ext cx="2676525" cy="1340977"/>
              <a:chOff x="3653971" y="1981200"/>
              <a:chExt cx="7604579" cy="3810000"/>
            </a:xfrm>
          </p:grpSpPr>
          <p:pic>
            <p:nvPicPr>
              <p:cNvPr id="27" name="Picture 12" descr="Robust scaler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139"/>
              <a:stretch/>
            </p:blipFill>
            <p:spPr bwMode="auto">
              <a:xfrm>
                <a:off x="3653971" y="1981200"/>
                <a:ext cx="3756027" cy="381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2" descr="Robust scaler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750"/>
              <a:stretch/>
            </p:blipFill>
            <p:spPr bwMode="auto">
              <a:xfrm>
                <a:off x="7572374" y="1981200"/>
                <a:ext cx="3686176" cy="381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50" name="꺾인 연결선 49"/>
          <p:cNvCxnSpPr>
            <a:stCxn id="18" idx="1"/>
            <a:endCxn id="49" idx="0"/>
          </p:cNvCxnSpPr>
          <p:nvPr/>
        </p:nvCxnSpPr>
        <p:spPr>
          <a:xfrm rot="10800000" flipV="1">
            <a:off x="2061373" y="1413664"/>
            <a:ext cx="891376" cy="389278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8" idx="3"/>
            <a:endCxn id="44" idx="0"/>
          </p:cNvCxnSpPr>
          <p:nvPr/>
        </p:nvCxnSpPr>
        <p:spPr>
          <a:xfrm>
            <a:off x="6953251" y="1413664"/>
            <a:ext cx="891375" cy="389278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8" idx="2"/>
            <a:endCxn id="47" idx="0"/>
          </p:cNvCxnSpPr>
          <p:nvPr/>
        </p:nvCxnSpPr>
        <p:spPr>
          <a:xfrm>
            <a:off x="4953000" y="1604229"/>
            <a:ext cx="0" cy="1987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105477" y="3759060"/>
            <a:ext cx="19399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평균</a:t>
            </a:r>
            <a:r>
              <a:rPr kumimoji="1" lang="en-US" altLang="ko-KR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표준편차 표준화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87210" y="4145155"/>
            <a:ext cx="2565963" cy="867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kumimoji="1" lang="ko-KR" altLang="en-US" sz="1400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평균ㆍ표준편차를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이용한 변환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평균 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= 0, 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표준편차 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= 1)</a:t>
            </a:r>
          </a:p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이상치 영향 있음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1654139" y="5377520"/>
                <a:ext cx="859210" cy="6688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 </a:t>
                </a:r>
                <a:endParaRPr lang="en-US" altLang="ko-KR" sz="2800" dirty="0">
                  <a:solidFill>
                    <a:prstClr val="black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139" y="5377520"/>
                <a:ext cx="859210" cy="6688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직사각형 55"/>
          <p:cNvSpPr/>
          <p:nvPr/>
        </p:nvSpPr>
        <p:spPr>
          <a:xfrm>
            <a:off x="4108858" y="3759060"/>
            <a:ext cx="168828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1500" b="1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최대ㆍ최소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 표준화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664755" y="4145155"/>
            <a:ext cx="2565963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kumimoji="1" lang="ko-KR" altLang="en-US" sz="1400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최대ㆍ최소값을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이용한 변환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최대값 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= 1, 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최소값 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= 0)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7117236" y="3759060"/>
            <a:ext cx="150714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1500" b="1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로버스트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 표준화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582563" y="4145155"/>
            <a:ext cx="2630063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kumimoji="1" lang="ko-KR" altLang="en-US" sz="1400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분위수를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이용한 변환</a:t>
            </a:r>
            <a:endParaRPr kumimoji="1" lang="en-US" altLang="ko-KR" sz="1400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이상치 영향이 </a:t>
            </a:r>
            <a:r>
              <a:rPr kumimoji="1" lang="ko-KR" altLang="en-US" sz="1400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줄어듬</a:t>
            </a:r>
            <a:endParaRPr kumimoji="1" lang="en-US" altLang="ko-KR" sz="1400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/>
              <p:cNvSpPr/>
              <p:nvPr/>
            </p:nvSpPr>
            <p:spPr>
              <a:xfrm>
                <a:off x="3861171" y="5377520"/>
                <a:ext cx="2181366" cy="733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2000" dirty="0">
                  <a:solidFill>
                    <a:prstClr val="black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0" name="직사각형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171" y="5377520"/>
                <a:ext cx="2181366" cy="73314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/>
              <p:cNvSpPr/>
              <p:nvPr/>
            </p:nvSpPr>
            <p:spPr>
              <a:xfrm>
                <a:off x="6928324" y="5377520"/>
                <a:ext cx="1819088" cy="733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000" b="0" i="1" baseline="-250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altLang="ko-KR" sz="2000" baseline="-25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altLang="ko-KR" sz="2000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2000" dirty="0">
                  <a:solidFill>
                    <a:prstClr val="black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1" name="직사각형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24" y="5377520"/>
                <a:ext cx="1819088" cy="73314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35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565149" y="1838459"/>
            <a:ext cx="8856000" cy="1548000"/>
          </a:xfrm>
          <a:prstGeom prst="roundRect">
            <a:avLst>
              <a:gd name="adj" fmla="val 7111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marL="34290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b="1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927599" y="4482098"/>
            <a:ext cx="4505326" cy="1428846"/>
          </a:xfrm>
          <a:prstGeom prst="roundRect">
            <a:avLst>
              <a:gd name="adj" fmla="val 6748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marL="34290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b="1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65150" y="4482098"/>
            <a:ext cx="4044950" cy="1428846"/>
          </a:xfrm>
          <a:prstGeom prst="roundRect">
            <a:avLst>
              <a:gd name="adj" fmla="val 6509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marL="34290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prstClr val="black"/>
                </a:solidFill>
                <a:ea typeface="맑은 고딕" panose="020B0503020000020004" pitchFamily="50" charset="-127"/>
              </a:rPr>
              <a:t>① 대표성이 있어야 한다</a:t>
            </a:r>
            <a:r>
              <a:rPr lang="en-US" altLang="ko-KR" sz="1400" b="1" dirty="0">
                <a:solidFill>
                  <a:prstClr val="black"/>
                </a:solidFill>
                <a:ea typeface="맑은 고딕" panose="020B0503020000020004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ea typeface="맑은 고딕" panose="020B0503020000020004" pitchFamily="50" charset="-127"/>
              </a:rPr>
              <a:t>소수의견 편중 유의</a:t>
            </a:r>
            <a:r>
              <a:rPr lang="en-US" altLang="ko-KR" sz="1400" dirty="0">
                <a:solidFill>
                  <a:prstClr val="black"/>
                </a:solidFill>
                <a:ea typeface="맑은 고딕" panose="020B0503020000020004" pitchFamily="50" charset="-127"/>
              </a:rPr>
              <a:t>) </a:t>
            </a:r>
          </a:p>
          <a:p>
            <a:pPr marL="34290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prstClr val="black"/>
                </a:solidFill>
                <a:ea typeface="맑은 고딕" panose="020B0503020000020004" pitchFamily="50" charset="-127"/>
              </a:rPr>
              <a:t>② 현실적으로 불가능한 의견은 배제한다</a:t>
            </a:r>
            <a:r>
              <a:rPr lang="en-US" altLang="ko-KR" sz="1400" b="1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400" b="1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endParaRPr lang="en-US" altLang="ko-KR" sz="1400" b="1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34290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prstClr val="black"/>
                </a:solidFill>
                <a:ea typeface="맑은 고딕" panose="020B0503020000020004" pitchFamily="50" charset="-127"/>
              </a:rPr>
              <a:t>③ 현장의견은 분야별로 나누고</a:t>
            </a:r>
            <a:r>
              <a:rPr lang="en-US" altLang="ko-KR" sz="1400" b="1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ea typeface="맑은 고딕" panose="020B0503020000020004" pitchFamily="50" charset="-127"/>
              </a:rPr>
              <a:t>균형을 맞춘다</a:t>
            </a:r>
            <a:r>
              <a:rPr lang="en-US" altLang="ko-KR" sz="1400" b="1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19625" y="4298043"/>
            <a:ext cx="2736000" cy="28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균형 잡힌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VOB/VOC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수집방법 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  <a:endParaRPr lang="ko-KR" altLang="en-US" sz="14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48331" y="5288163"/>
            <a:ext cx="3784599" cy="478853"/>
          </a:xfrm>
          <a:prstGeom prst="rect">
            <a:avLst/>
          </a:prstGeom>
          <a:noFill/>
        </p:spPr>
        <p:txBody>
          <a:bodyPr wrap="square" lIns="72000" tIns="51581" rIns="72000" bIns="51581">
            <a:noAutofit/>
          </a:bodyPr>
          <a:lstStyle/>
          <a:p>
            <a:pPr defTabSz="103117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“</a:t>
            </a:r>
            <a:r>
              <a:rPr lang="ko-KR" altLang="en-US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당초 취지대로 꼭 필요한 경우만 전임 투입되어</a:t>
            </a:r>
            <a:r>
              <a:rPr lang="en-US" altLang="ko-KR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,</a:t>
            </a:r>
          </a:p>
          <a:p>
            <a:pPr defTabSz="103117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30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</a:t>
            </a:r>
            <a:r>
              <a:rPr lang="ko-KR" altLang="en-US" sz="130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과제수행으로 </a:t>
            </a:r>
            <a:r>
              <a:rPr lang="ko-KR" altLang="en-US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인한 현업부담감도 줄어듦</a:t>
            </a:r>
            <a:r>
              <a:rPr lang="en-US" altLang="ko-KR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97930" y="5356571"/>
            <a:ext cx="504000" cy="319335"/>
          </a:xfrm>
          <a:prstGeom prst="roundRect">
            <a:avLst/>
          </a:prstGeom>
          <a:solidFill>
            <a:srgbClr val="E4ECEB"/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>
              <a:defRPr/>
            </a:pPr>
            <a:r>
              <a:rPr lang="en-US" altLang="ko-KR" sz="1300" noProof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VOC</a:t>
            </a:r>
            <a:endParaRPr lang="ko-KR" altLang="en-US" sz="1300" noProof="1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48331" y="4698432"/>
            <a:ext cx="3784599" cy="478853"/>
          </a:xfrm>
          <a:prstGeom prst="rect">
            <a:avLst/>
          </a:prstGeom>
          <a:noFill/>
        </p:spPr>
        <p:txBody>
          <a:bodyPr wrap="square" lIns="72000" tIns="51581" rIns="72000" bIns="51581">
            <a:noAutofit/>
          </a:bodyPr>
          <a:lstStyle/>
          <a:p>
            <a:pPr defTabSz="103117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“</a:t>
            </a:r>
            <a:r>
              <a:rPr lang="ko-KR" altLang="en-US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차별화 </a:t>
            </a:r>
            <a:r>
              <a:rPr lang="en-US" altLang="ko-KR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Idea</a:t>
            </a:r>
            <a:r>
              <a:rPr lang="ko-KR" altLang="en-US" sz="130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를 과제로</a:t>
            </a:r>
            <a:r>
              <a:rPr lang="en-US" altLang="ko-KR" sz="130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</a:t>
            </a:r>
            <a:r>
              <a:rPr lang="ko-KR" altLang="en-US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수행함으로써 실행력과</a:t>
            </a:r>
            <a:br>
              <a:rPr lang="en-US" altLang="ko-KR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</a:br>
            <a:r>
              <a:rPr lang="en-US" altLang="ko-KR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</a:t>
            </a:r>
            <a:r>
              <a:rPr lang="ko-KR" altLang="en-US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성과창출이</a:t>
            </a:r>
            <a:r>
              <a:rPr lang="en-US" altLang="ko-KR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</a:t>
            </a:r>
            <a:r>
              <a:rPr lang="ko-KR" altLang="en-US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가속화 됨</a:t>
            </a:r>
            <a:r>
              <a:rPr lang="en-US" altLang="ko-KR" sz="1300" dirty="0">
                <a:solidFill>
                  <a:srgbClr val="D6EBF6">
                    <a:lumMod val="1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”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97930" y="4766840"/>
            <a:ext cx="504000" cy="319335"/>
          </a:xfrm>
          <a:prstGeom prst="roundRect">
            <a:avLst/>
          </a:prstGeom>
          <a:solidFill>
            <a:srgbClr val="E4ECEB"/>
          </a:solidFill>
          <a:ln w="31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>
              <a:defRPr/>
            </a:pPr>
            <a:r>
              <a:rPr lang="en-US" altLang="ko-KR" sz="1300" noProof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VOB</a:t>
            </a:r>
            <a:endParaRPr lang="ko-KR" altLang="en-US" sz="1300" noProof="1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74258" y="4345668"/>
            <a:ext cx="1117000" cy="28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VOC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예시</a:t>
            </a:r>
          </a:p>
        </p:txBody>
      </p:sp>
      <p:grpSp>
        <p:nvGrpSpPr>
          <p:cNvPr id="2" name="그룹 35"/>
          <p:cNvGrpSpPr/>
          <p:nvPr/>
        </p:nvGrpSpPr>
        <p:grpSpPr>
          <a:xfrm>
            <a:off x="878068" y="2416509"/>
            <a:ext cx="8388000" cy="827106"/>
            <a:chOff x="629698" y="1998652"/>
            <a:chExt cx="8774652" cy="827106"/>
          </a:xfrm>
        </p:grpSpPr>
        <p:sp>
          <p:nvSpPr>
            <p:cNvPr id="28" name="직사각형 27"/>
            <p:cNvSpPr/>
            <p:nvPr/>
          </p:nvSpPr>
          <p:spPr>
            <a:xfrm>
              <a:off x="629698" y="1998652"/>
              <a:ext cx="8715790" cy="341327"/>
            </a:xfrm>
            <a:prstGeom prst="rect">
              <a:avLst/>
            </a:prstGeom>
            <a:noFill/>
          </p:spPr>
          <p:txBody>
            <a:bodyPr wrap="square" lIns="72000" tIns="51581" rIns="36000" bIns="51581" anchor="ctr" anchorCtr="0">
              <a:noAutofit/>
            </a:bodyPr>
            <a:lstStyle/>
            <a:p>
              <a:pPr defTabSz="103117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ü"/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 </a:t>
              </a:r>
              <a:r>
                <a:rPr lang="ko-KR" altLang="en-US" sz="13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글로벌 社들은 </a:t>
              </a:r>
              <a:r>
                <a:rPr lang="en-US" altLang="ko-KR" sz="13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IoT/Big Data/AI</a:t>
              </a:r>
              <a:r>
                <a:rPr lang="ko-KR" altLang="en-US" sz="13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 등 신기술 기반의 사업으로 </a:t>
              </a:r>
              <a:r>
                <a:rPr lang="en-US" altLang="ko-KR" sz="13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Transformation</a:t>
              </a:r>
              <a:r>
                <a:rPr lang="ko-KR" altLang="en-US" sz="13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 진행 中</a:t>
              </a:r>
              <a:r>
                <a:rPr lang="en-US" altLang="ko-KR" sz="13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 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4850" y="2393758"/>
              <a:ext cx="8699500" cy="432000"/>
            </a:xfrm>
            <a:prstGeom prst="roundRect">
              <a:avLst>
                <a:gd name="adj" fmla="val 4407"/>
              </a:avLst>
            </a:prstGeom>
            <a:solidFill>
              <a:schemeClr val="bg2">
                <a:lumMod val="20000"/>
                <a:lumOff val="80000"/>
              </a:schemeClr>
            </a:solidFill>
            <a:ln w="3175"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ko-KR" altLang="en-US" sz="1400" noProof="1">
                <a:solidFill>
                  <a:srgbClr val="0A4974"/>
                </a:solidFill>
                <a:ea typeface="맑은 고딕" panose="020B0503020000020004" pitchFamily="50" charset="-127"/>
                <a:sym typeface="Wingdings"/>
              </a:endParaRPr>
            </a:p>
          </p:txBody>
        </p: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70424" y="2528244"/>
              <a:ext cx="236463" cy="197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직사각형 30"/>
            <p:cNvSpPr/>
            <p:nvPr/>
          </p:nvSpPr>
          <p:spPr>
            <a:xfrm>
              <a:off x="7370631" y="2438809"/>
              <a:ext cx="2016000" cy="325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latinLnBrk="1" hangingPunct="1">
                <a:lnSpc>
                  <a:spcPct val="130000"/>
                </a:lnSpc>
              </a:pPr>
              <a:r>
                <a:rPr kumimoji="1" lang="ko-KR" altLang="en-US" sz="13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굴림" pitchFamily="50" charset="-127"/>
                </a:rPr>
                <a:t>스타트업 삼성 선포</a:t>
              </a:r>
              <a:endParaRPr kumimoji="1" lang="en-US" altLang="ko-KR" sz="13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굴림" pitchFamily="50" charset="-127"/>
                <a:sym typeface="Wingdings" pitchFamily="2" charset="2"/>
              </a:endParaRPr>
            </a:p>
          </p:txBody>
        </p:sp>
        <p:pic>
          <p:nvPicPr>
            <p:cNvPr id="32" name="Picture 5"/>
            <p:cNvPicPr preferRelativeResize="0">
              <a:picLocks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05309" y="2493034"/>
              <a:ext cx="216000" cy="237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직사각형 32"/>
            <p:cNvSpPr/>
            <p:nvPr/>
          </p:nvSpPr>
          <p:spPr>
            <a:xfrm>
              <a:off x="1169305" y="2438811"/>
              <a:ext cx="3019040" cy="325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latinLnBrk="1" hangingPunct="1">
                <a:lnSpc>
                  <a:spcPct val="130000"/>
                </a:lnSpc>
              </a:pPr>
              <a:r>
                <a:rPr kumimoji="1" lang="ko-KR" altLang="en-US" sz="13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굴림" pitchFamily="50" charset="-127"/>
                </a:rPr>
                <a:t>제조업에서 디지털 산업으로 전환</a:t>
              </a:r>
              <a:endParaRPr kumimoji="1" lang="en-US" altLang="ko-KR" sz="13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굴림" pitchFamily="50" charset="-127"/>
                <a:sym typeface="Wingdings" pitchFamily="2" charset="2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747677" y="2438809"/>
              <a:ext cx="2485524" cy="325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latinLnBrk="1" hangingPunct="1">
                <a:lnSpc>
                  <a:spcPct val="130000"/>
                </a:lnSpc>
              </a:pPr>
              <a:r>
                <a:rPr kumimoji="1" lang="ko-KR" altLang="en-US" sz="13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굴림" pitchFamily="50" charset="-127"/>
                  <a:sym typeface="Wingdings" pitchFamily="2" charset="2"/>
                </a:rPr>
                <a:t>자율주행차</a:t>
              </a:r>
              <a:r>
                <a:rPr kumimoji="1" lang="en-US" altLang="ko-KR" sz="13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굴림" pitchFamily="50" charset="-127"/>
                  <a:sym typeface="Wingdings" pitchFamily="2" charset="2"/>
                </a:rPr>
                <a:t>, </a:t>
              </a:r>
              <a:r>
                <a:rPr kumimoji="1" lang="ko-KR" altLang="en-US" sz="13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굴림" pitchFamily="50" charset="-127"/>
                  <a:sym typeface="Wingdings" pitchFamily="2" charset="2"/>
                </a:rPr>
                <a:t>로봇 사업 추진</a:t>
              </a:r>
              <a:endParaRPr kumimoji="1" lang="en-US" altLang="ko-KR" sz="13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굴림" pitchFamily="50" charset="-127"/>
                <a:sym typeface="Wingdings" pitchFamily="2" charset="2"/>
              </a:endParaRPr>
            </a:p>
          </p:txBody>
        </p: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85498" y="2493034"/>
              <a:ext cx="631455" cy="237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" name="Rectangle 92"/>
          <p:cNvSpPr>
            <a:spLocks noChangeArrowheads="1"/>
          </p:cNvSpPr>
          <p:nvPr/>
        </p:nvSpPr>
        <p:spPr bwMode="auto">
          <a:xfrm>
            <a:off x="769142" y="2069338"/>
            <a:ext cx="8532000" cy="3530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46800" tIns="46800" rIns="46800" bIns="46800" anchor="t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kumimoji="1" lang="en-US" altLang="ko-KR" sz="1400" b="1" noProof="1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</a:t>
            </a:r>
            <a:r>
              <a:rPr lang="en-US" altLang="ko-KR" sz="1400" b="1" noProof="1">
                <a:solidFill>
                  <a:srgbClr val="0000CC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’17</a:t>
            </a:r>
            <a:r>
              <a:rPr lang="ko-KR" altLang="en-US" sz="1400" b="1" noProof="1">
                <a:solidFill>
                  <a:srgbClr val="0000CC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년은 고수익 창출</a:t>
            </a:r>
            <a:r>
              <a:rPr lang="ko-KR" altLang="en-US" sz="1400" b="1" noProof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뿐 아니라 </a:t>
            </a:r>
            <a:r>
              <a:rPr lang="ko-KR" altLang="en-US" sz="1400" b="1" noProof="1">
                <a:solidFill>
                  <a:srgbClr val="0000CC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미래대비 과제</a:t>
            </a:r>
            <a:r>
              <a:rPr lang="ko-KR" altLang="en-US" sz="1400" b="1" noProof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를 발굴하여</a:t>
            </a:r>
            <a:r>
              <a:rPr lang="en-US" altLang="ko-KR" sz="1400" b="1" noProof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, </a:t>
            </a:r>
            <a:r>
              <a:rPr lang="ko-KR" altLang="en-US" sz="1400" b="1" noProof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지속적인 </a:t>
            </a:r>
            <a:r>
              <a:rPr lang="ko-KR" altLang="en-US" sz="1400" b="1" noProof="1">
                <a:solidFill>
                  <a:srgbClr val="0000CC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성장 발판을 마련</a:t>
            </a:r>
            <a:endParaRPr lang="ko-KR" altLang="en-US" sz="1400" b="1" noProof="1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4350" y="1673228"/>
            <a:ext cx="1117000" cy="28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‘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사례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예시</a:t>
            </a:r>
          </a:p>
        </p:txBody>
      </p:sp>
      <p:grpSp>
        <p:nvGrpSpPr>
          <p:cNvPr id="3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42" name="직선 연결선 4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연결선 4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직선 연결선 4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23"/>
          <p:cNvGrpSpPr/>
          <p:nvPr/>
        </p:nvGrpSpPr>
        <p:grpSpPr>
          <a:xfrm flipV="1">
            <a:off x="345001" y="6296620"/>
            <a:ext cx="9216000" cy="72008"/>
            <a:chOff x="1712640" y="836712"/>
            <a:chExt cx="7416824" cy="144016"/>
          </a:xfrm>
        </p:grpSpPr>
        <p:cxnSp>
          <p:nvCxnSpPr>
            <p:cNvPr id="46" name="직선 연결선 45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직선 연결선 46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직선 연결선 4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5" name="TextBox 4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자료 수집</a:t>
            </a:r>
            <a:r>
              <a:rPr lang="en-US" altLang="ko-KR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분류</a:t>
            </a:r>
            <a:endParaRPr kumimoji="1" lang="ko-KR" altLang="en-US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36" name="제목 29"/>
          <p:cNvSpPr txBox="1">
            <a:spLocks/>
          </p:cNvSpPr>
          <p:nvPr/>
        </p:nvSpPr>
        <p:spPr>
          <a:xfrm>
            <a:off x="377392" y="1177279"/>
            <a:ext cx="8990535" cy="484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자료 수집 시 대표적인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Facts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나 실적을 골라서 ‘사례’로 설명하면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설득력이 높아진다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제목 29"/>
          <p:cNvSpPr txBox="1">
            <a:spLocks/>
          </p:cNvSpPr>
          <p:nvPr/>
        </p:nvSpPr>
        <p:spPr>
          <a:xfrm>
            <a:off x="377369" y="3781335"/>
            <a:ext cx="8990558" cy="484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주요 이해관계자의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VOB/VOC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를 수집하여 보고서 작성시 활용하면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현장감이 살아난다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835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정제방안 수립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데이터 신뢰성 확인결과 </a:t>
            </a:r>
            <a:r>
              <a:rPr lang="en-US" altLang="ko-KR" sz="1600" kern="0">
                <a:solidFill>
                  <a:srgbClr val="000000"/>
                </a:solidFill>
              </a:rPr>
              <a:t>OO</a:t>
            </a:r>
            <a:r>
              <a:rPr lang="ko-KR" altLang="en-US" sz="1600" kern="0">
                <a:solidFill>
                  <a:srgbClr val="000000"/>
                </a:solidFill>
              </a:rPr>
              <a:t>개의 이상치와 </a:t>
            </a:r>
            <a:r>
              <a:rPr lang="en-US" altLang="ko-KR" sz="1600" kern="0">
                <a:solidFill>
                  <a:srgbClr val="000000"/>
                </a:solidFill>
              </a:rPr>
              <a:t>00</a:t>
            </a:r>
            <a:r>
              <a:rPr lang="ko-KR" altLang="en-US" sz="1600" kern="0">
                <a:solidFill>
                  <a:srgbClr val="000000"/>
                </a:solidFill>
              </a:rPr>
              <a:t>개의 결측치가 발생되었으며</a:t>
            </a:r>
            <a:r>
              <a:rPr lang="en-US" altLang="ko-KR" sz="1600" kern="0">
                <a:solidFill>
                  <a:srgbClr val="000000"/>
                </a:solidFill>
              </a:rPr>
              <a:t>, </a:t>
            </a:r>
            <a:r>
              <a:rPr lang="ko-KR" altLang="en-US" sz="1600" kern="0">
                <a:solidFill>
                  <a:srgbClr val="000000"/>
                </a:solidFill>
              </a:rPr>
              <a:t>데이터의 유형을</a:t>
            </a:r>
            <a:endParaRPr lang="en-US" altLang="ko-KR" sz="1600" kern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600" kern="0">
                <a:solidFill>
                  <a:srgbClr val="000000"/>
                </a:solidFill>
              </a:rPr>
              <a:t>    </a:t>
            </a:r>
            <a:r>
              <a:rPr lang="ko-KR" altLang="en-US" sz="1600" kern="0">
                <a:solidFill>
                  <a:srgbClr val="000000"/>
                </a:solidFill>
              </a:rPr>
              <a:t>고려하여 정제작업을 아래와 같이 실시함</a:t>
            </a:r>
            <a:r>
              <a:rPr lang="en-US" altLang="ko-KR" sz="1600" kern="0">
                <a:solidFill>
                  <a:srgbClr val="000000"/>
                </a:solidFill>
              </a:rPr>
              <a:t>.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graphicFrame>
        <p:nvGraphicFramePr>
          <p:cNvPr id="1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00238"/>
              </p:ext>
            </p:extLst>
          </p:nvPr>
        </p:nvGraphicFramePr>
        <p:xfrm>
          <a:off x="369898" y="1507114"/>
          <a:ext cx="9064904" cy="293400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01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항목명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의미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유형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이상치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건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결측치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건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확인결과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정제방안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DYN_C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Dynamic </a:t>
                      </a:r>
                      <a:r>
                        <a:rPr lang="ko-KR" altLang="en-US" sz="1200"/>
                        <a:t>탄소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등간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24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-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데이터 추출시 병합 오류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데이터 재추출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LAST_O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종점산소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12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-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데이터 추출시 병합 오류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데이터 재추출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LAST_C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종점탄소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12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-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데이터 추출시 병합 오류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데이터 재추출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DELTA_T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온도상승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등간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15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-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데이터 추출시 병합 오류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데이터 재추출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DELTA_C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탄소상승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15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-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데이터 추출시 병합 오류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데이터 재추출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CH_A_W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취련생석회중량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25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-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입력오류로 </a:t>
                      </a:r>
                      <a:r>
                        <a:rPr lang="en-US" altLang="ko-KR" sz="1200"/>
                        <a:t>1000</a:t>
                      </a:r>
                      <a:r>
                        <a:rPr lang="ko-KR" altLang="en-US" sz="1200"/>
                        <a:t>이상인 값이 입력됨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분석에서 제외 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DYN_W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Dynamic </a:t>
                      </a:r>
                      <a:r>
                        <a:rPr lang="ko-KR" altLang="en-US" sz="1200"/>
                        <a:t>용강량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6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-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계측기</a:t>
                      </a:r>
                      <a:r>
                        <a:rPr lang="en-US" altLang="ko-KR" sz="1200"/>
                        <a:t> </a:t>
                      </a:r>
                      <a:r>
                        <a:rPr lang="ko-KR" altLang="en-US" sz="1200"/>
                        <a:t>오류로 </a:t>
                      </a:r>
                      <a:r>
                        <a:rPr lang="en-US" altLang="ko-KR" sz="1200"/>
                        <a:t>270</a:t>
                      </a:r>
                      <a:r>
                        <a:rPr lang="ko-KR" altLang="en-US" sz="1200"/>
                        <a:t>이상 데이터 발생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분석에서 제외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LAST_W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종점용강량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21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-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계측기</a:t>
                      </a:r>
                      <a:r>
                        <a:rPr lang="en-US" altLang="ko-KR" sz="1200"/>
                        <a:t> </a:t>
                      </a:r>
                      <a:r>
                        <a:rPr lang="ko-KR" altLang="en-US" sz="1200"/>
                        <a:t>오류로 </a:t>
                      </a:r>
                      <a:r>
                        <a:rPr lang="en-US" altLang="ko-KR" sz="1200"/>
                        <a:t>270</a:t>
                      </a:r>
                      <a:r>
                        <a:rPr lang="ko-KR" altLang="en-US" sz="1200"/>
                        <a:t>이상 데이터 발생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분석에서 제외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IN_YONG_W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장입용선량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비율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-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발생원인 파악 안됨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발생조건과 유사한 형태의 </a:t>
                      </a:r>
                      <a:endParaRPr lang="en-US" altLang="ko-KR" sz="1200"/>
                    </a:p>
                    <a:p>
                      <a:pPr algn="l" latinLnBrk="1"/>
                      <a:r>
                        <a:rPr lang="ko-KR" altLang="en-US" sz="1200"/>
                        <a:t>데이터 값으로 대체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6418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정제방안 검토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grpSp>
        <p:nvGrpSpPr>
          <p:cNvPr id="25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6" name="직사각형 25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7" name="Picture 20" descr="3D_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8" name="TextBox 27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15:40~16:20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데이터 신뢰성 확인결과 이상치와 결측치 현황은</a:t>
            </a:r>
            <a:r>
              <a:rPr kumimoji="0"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분석작업을 하기 위한 데이터 처리방안은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9" name="오각형 48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오각형 49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3739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정제방안 수립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데이터 유형별 신뢰성을 확인 결과 </a:t>
            </a:r>
            <a:r>
              <a:rPr lang="en-US" altLang="ko-KR" sz="1600" kern="0">
                <a:solidFill>
                  <a:srgbClr val="000000"/>
                </a:solidFill>
              </a:rPr>
              <a:t>~~~~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573476"/>
              </p:ext>
            </p:extLst>
          </p:nvPr>
        </p:nvGraphicFramePr>
        <p:xfrm>
          <a:off x="416496" y="1209360"/>
          <a:ext cx="9064904" cy="504504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0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6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항목명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의미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유형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이상치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건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결측치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건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확인결과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정제방안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72769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개별실습내용을 팀원들에게 발표하고 상호코칭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토론을 통해 미비점 보완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선정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내가 검토한 데이터 정제방안과 다른 </a:t>
            </a:r>
            <a:endParaRPr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팀원이 검토한 정제방안은 어떤</a:t>
            </a:r>
            <a:endParaRPr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차이가 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16:30~17:10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49" name="그룹 48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50" name="오각형 49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오각형 50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9445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실습조의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정제방안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발표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17:20~17:50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160912" y="3008988"/>
            <a:ext cx="1242938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7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그룹 19"/>
          <p:cNvGrpSpPr>
            <a:grpSpLocks/>
          </p:cNvGrpSpPr>
          <p:nvPr/>
        </p:nvGrpSpPr>
        <p:grpSpPr bwMode="auto">
          <a:xfrm>
            <a:off x="5650631" y="3202109"/>
            <a:ext cx="2398713" cy="2011117"/>
            <a:chOff x="5072066" y="3857628"/>
            <a:chExt cx="1785950" cy="2000264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http://www.curtisswright.com/art/divers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288" y="2052780"/>
            <a:ext cx="3617537" cy="4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58"/>
          <p:cNvSpPr txBox="1"/>
          <p:nvPr/>
        </p:nvSpPr>
        <p:spPr>
          <a:xfrm>
            <a:off x="4988596" y="2272587"/>
            <a:ext cx="44289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조는 데이터 정제방안에 대하여 검토가 잘 되어 있는가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ko-KR" altLang="en-US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6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6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6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42" name="그룹 4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 확인</a:t>
              </a:r>
              <a:r>
                <a:rPr lang="en-US" altLang="ko-KR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ker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정제방안 수립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8907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Wrap - Up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0" name="그룹 13"/>
          <p:cNvGrpSpPr/>
          <p:nvPr/>
        </p:nvGrpSpPr>
        <p:grpSpPr>
          <a:xfrm>
            <a:off x="488504" y="1721992"/>
            <a:ext cx="9001000" cy="4871592"/>
            <a:chOff x="416496" y="1509736"/>
            <a:chExt cx="9001000" cy="487159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16496" y="3455464"/>
              <a:ext cx="9001000" cy="2925864"/>
            </a:xfrm>
            <a:prstGeom prst="roundRect">
              <a:avLst>
                <a:gd name="adj" fmla="val 613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5" descr="C:\Users\sanghyun Yeom\Pictures\workerpointingdown-e1328810572158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6776" y="1509736"/>
              <a:ext cx="4032448" cy="2400267"/>
            </a:xfrm>
            <a:prstGeom prst="rect">
              <a:avLst/>
            </a:prstGeom>
            <a:noFill/>
          </p:spPr>
        </p:pic>
        <p:cxnSp>
          <p:nvCxnSpPr>
            <p:cNvPr id="33" name="직선 연결선 32"/>
            <p:cNvCxnSpPr/>
            <p:nvPr/>
          </p:nvCxnSpPr>
          <p:spPr>
            <a:xfrm>
              <a:off x="718176" y="4227200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18176" y="4892688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18176" y="5558176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18176" y="6223664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39" descr="C:\Users\hjkim\Desktop\0120\icon\1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323" y="5445224"/>
              <a:ext cx="961157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1795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11" name="TextBox 55"/>
          <p:cNvSpPr txBox="1"/>
          <p:nvPr/>
        </p:nvSpPr>
        <p:spPr bwMode="auto">
          <a:xfrm>
            <a:off x="980239" y="1204745"/>
            <a:ext cx="5628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수립된 데이터 정제방안을 토대로 정제작업 수행 </a:t>
            </a:r>
            <a:endParaRPr lang="en-US" altLang="ko-KR" sz="1600" spc="-100">
              <a:ln>
                <a:solidFill>
                  <a:srgbClr val="741E1E">
                    <a:alpha val="50000"/>
                  </a:srgbClr>
                </a:solidFill>
              </a:ln>
              <a:solidFill>
                <a:srgbClr val="741E1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분석작업에 필요한 데이터셋 구성 및 분석계획 수립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3426" y="33226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(5 </a:t>
            </a:r>
            <a:r>
              <a:rPr lang="ko-KR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일차</a:t>
            </a:r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512" y="54868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</a:t>
            </a:r>
            <a:r>
              <a:rPr lang="en-US" altLang="ko-KR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계획수립</a:t>
            </a:r>
            <a:endParaRPr lang="ko-KR" altLang="en-US" sz="32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28741" y="725800"/>
            <a:ext cx="4608512" cy="348918"/>
            <a:chOff x="3418369" y="4199603"/>
            <a:chExt cx="2965157" cy="453534"/>
          </a:xfrm>
        </p:grpSpPr>
        <p:sp>
          <p:nvSpPr>
            <p:cNvPr id="6" name="오각형 5"/>
            <p:cNvSpPr/>
            <p:nvPr/>
          </p:nvSpPr>
          <p:spPr>
            <a:xfrm>
              <a:off x="3418369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95B3D7">
                <a:alpha val="30000"/>
              </a:srgbClr>
            </a:solidFill>
            <a:ln w="6350" algn="ctr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데이터 정제작업</a:t>
              </a:r>
            </a:p>
          </p:txBody>
        </p:sp>
        <p:sp>
          <p:nvSpPr>
            <p:cNvPr id="83" name="오각형 82"/>
            <p:cNvSpPr/>
            <p:nvPr/>
          </p:nvSpPr>
          <p:spPr>
            <a:xfrm>
              <a:off x="4906175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C4BD97">
                <a:alpha val="30000"/>
              </a:srgbClr>
            </a:solidFill>
            <a:ln w="6350" algn="ctr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 spc="46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분석계획 수립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0848"/>
              </p:ext>
            </p:extLst>
          </p:nvPr>
        </p:nvGraphicFramePr>
        <p:xfrm>
          <a:off x="3622569" y="2171879"/>
          <a:ext cx="6010951" cy="4333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42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09:00~09:20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진행절차 설명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09:20~12:20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정제 및 특성</a:t>
                      </a:r>
                      <a:endParaRPr lang="en-US" altLang="ko-KR" sz="1400" b="1" baseline="0">
                        <a:solidFill>
                          <a:srgbClr val="0000C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재확인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12:20~13:30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 심  식  사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2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13:30~14:20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미비점 보완</a:t>
                      </a:r>
                      <a:endParaRPr lang="en-US" altLang="ko-KR" sz="1400" b="1" baseline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작성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1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14:30~15:20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Presentation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조별 발표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35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15:30~16:20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분석계획 수립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87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16:30~17:10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미비점 보완</a:t>
                      </a:r>
                      <a:endParaRPr lang="en-US" altLang="ko-KR" sz="1400" b="1" baseline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작성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17:20~17:50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Presentation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조별발표</a:t>
                      </a:r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Wrap-Up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1426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데이터 정제작업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정제작업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분석계획 수립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36062" y="1165688"/>
            <a:ext cx="9613482" cy="6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수립된 정제방안을 토대로 이상치 및 결측치에 대하여 정제작업과 파생변수 생성작업을 수행하고</a:t>
            </a:r>
            <a:endParaRPr lang="en-US" altLang="ko-KR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데이터의 특성을 재확인</a:t>
            </a:r>
            <a:endParaRPr lang="ko-KR" altLang="en-US" sz="16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AutoShape 7"/>
          <p:cNvSpPr>
            <a:spLocks noChangeArrowheads="1"/>
          </p:cNvSpPr>
          <p:nvPr/>
        </p:nvSpPr>
        <p:spPr bwMode="auto">
          <a:xfrm>
            <a:off x="281880" y="2344526"/>
            <a:ext cx="8991600" cy="3316722"/>
          </a:xfrm>
          <a:prstGeom prst="roundRect">
            <a:avLst>
              <a:gd name="adj" fmla="val 639"/>
            </a:avLst>
          </a:prstGeom>
          <a:solidFill>
            <a:schemeClr val="bg1"/>
          </a:solidFill>
          <a:ln w="15875" cap="sq">
            <a:solidFill>
              <a:srgbClr val="002060"/>
            </a:soli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191" tIns="50095" rIns="100191" bIns="50095" rtlCol="0" anchor="ctr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algn="ctr"/>
            <a:endParaRPr lang="ko-KR" altLang="en-US" sz="1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 Box 14"/>
          <p:cNvSpPr txBox="1">
            <a:spLocks noChangeArrowheads="1"/>
          </p:cNvSpPr>
          <p:nvPr/>
        </p:nvSpPr>
        <p:spPr bwMode="auto">
          <a:xfrm>
            <a:off x="2793750" y="2151787"/>
            <a:ext cx="3905252" cy="38113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kumimoji="1" lang="ko-KR" altLang="en-US" sz="1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 절차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2751343" y="3013615"/>
            <a:ext cx="676531" cy="2071569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3013615"/>
            <a:ext cx="2316350" cy="20715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588" y="3013615"/>
            <a:ext cx="2430375" cy="20715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913" y="3013615"/>
            <a:ext cx="2352037" cy="20715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2" name="오른쪽 화살표 61"/>
          <p:cNvSpPr/>
          <p:nvPr/>
        </p:nvSpPr>
        <p:spPr>
          <a:xfrm>
            <a:off x="5924003" y="2967102"/>
            <a:ext cx="676531" cy="2071569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6590" y="3848997"/>
            <a:ext cx="15905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00CC"/>
                </a:solidFill>
              </a:rPr>
              <a:t>① 정제방안 확인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75211" y="3882224"/>
            <a:ext cx="15905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00CC"/>
                </a:solidFill>
              </a:rPr>
              <a:t>② 정제작업 수행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041232" y="3882223"/>
            <a:ext cx="199926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ko-KR" altLang="en-US" sz="1400" b="1">
                <a:solidFill>
                  <a:srgbClr val="0000CC"/>
                </a:solidFill>
              </a:rPr>
              <a:t> 데이터 특성 재확인 </a:t>
            </a:r>
          </a:p>
        </p:txBody>
      </p:sp>
      <p:sp>
        <p:nvSpPr>
          <p:cNvPr id="19" name="TextBox 33"/>
          <p:cNvSpPr txBox="1"/>
          <p:nvPr/>
        </p:nvSpPr>
        <p:spPr>
          <a:xfrm>
            <a:off x="4772980" y="330589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549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항목 정제작업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078" y="838260"/>
            <a:ext cx="96134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이상치가 발생되었던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Dynamic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탄소량과 종점산소량에 대하여 데이터를 재추출하여 분석한 결과 이상치가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보이지 않으며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정규분포의 특성을 보임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048" y="2050091"/>
            <a:ext cx="3887540" cy="2069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2050091"/>
            <a:ext cx="3887540" cy="20807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048" y="4437112"/>
            <a:ext cx="3887540" cy="20765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14" y="4437112"/>
            <a:ext cx="3900446" cy="2069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051947" y="1686683"/>
            <a:ext cx="10486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0000CC"/>
                </a:solidFill>
              </a:rPr>
              <a:t>[ </a:t>
            </a:r>
            <a:r>
              <a:rPr lang="ko-KR" altLang="en-US" sz="1500" b="1">
                <a:solidFill>
                  <a:srgbClr val="0000CC"/>
                </a:solidFill>
              </a:rPr>
              <a:t>작업 전 </a:t>
            </a:r>
            <a:r>
              <a:rPr lang="en-US" altLang="ko-KR" sz="1500" b="1">
                <a:solidFill>
                  <a:srgbClr val="0000CC"/>
                </a:solidFill>
              </a:rPr>
              <a:t>]</a:t>
            </a:r>
            <a:endParaRPr lang="ko-KR" altLang="en-US" sz="1500" b="1">
              <a:solidFill>
                <a:srgbClr val="0000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9224" y="1726926"/>
            <a:ext cx="10486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0000CC"/>
                </a:solidFill>
              </a:rPr>
              <a:t>[ </a:t>
            </a:r>
            <a:r>
              <a:rPr lang="ko-KR" altLang="en-US" sz="1500" b="1">
                <a:solidFill>
                  <a:srgbClr val="0000CC"/>
                </a:solidFill>
              </a:rPr>
              <a:t>작업 후 </a:t>
            </a:r>
            <a:r>
              <a:rPr lang="en-US" altLang="ko-KR" sz="1500" b="1">
                <a:solidFill>
                  <a:srgbClr val="0000CC"/>
                </a:solidFill>
              </a:rPr>
              <a:t>]</a:t>
            </a:r>
            <a:endParaRPr lang="ko-KR" altLang="en-US" sz="1500" b="1">
              <a:solidFill>
                <a:srgbClr val="0000CC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4736976" y="2708920"/>
            <a:ext cx="432048" cy="79208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4736530" y="5076056"/>
            <a:ext cx="432048" cy="79208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08584" y="3429000"/>
            <a:ext cx="288032" cy="50405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208584" y="5733256"/>
            <a:ext cx="288032" cy="50405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3077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항목 정제작업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078" y="838260"/>
            <a:ext cx="95259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결측치가 발생되었던 용선장입량의 경우 동일한 조건의 데이터로 결측치를 대체한 결과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260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270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사이의 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증가한 형태를 보임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1947" y="1686683"/>
            <a:ext cx="10486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0000CC"/>
                </a:solidFill>
              </a:rPr>
              <a:t>[ </a:t>
            </a:r>
            <a:r>
              <a:rPr lang="ko-KR" altLang="en-US" sz="1500" b="1">
                <a:solidFill>
                  <a:srgbClr val="0000CC"/>
                </a:solidFill>
              </a:rPr>
              <a:t>작업 전 </a:t>
            </a:r>
            <a:r>
              <a:rPr lang="en-US" altLang="ko-KR" sz="1500" b="1">
                <a:solidFill>
                  <a:srgbClr val="0000CC"/>
                </a:solidFill>
              </a:rPr>
              <a:t>]</a:t>
            </a:r>
            <a:endParaRPr lang="ko-KR" altLang="en-US" sz="1500" b="1">
              <a:solidFill>
                <a:srgbClr val="0000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9224" y="1726926"/>
            <a:ext cx="10486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0000CC"/>
                </a:solidFill>
              </a:rPr>
              <a:t>[ </a:t>
            </a:r>
            <a:r>
              <a:rPr lang="ko-KR" altLang="en-US" sz="1500" b="1">
                <a:solidFill>
                  <a:srgbClr val="0000CC"/>
                </a:solidFill>
              </a:rPr>
              <a:t>작업 후 </a:t>
            </a:r>
            <a:r>
              <a:rPr lang="en-US" altLang="ko-KR" sz="1500" b="1">
                <a:solidFill>
                  <a:srgbClr val="0000CC"/>
                </a:solidFill>
              </a:rPr>
              <a:t>]</a:t>
            </a:r>
            <a:endParaRPr lang="ko-KR" altLang="en-US" sz="1500" b="1">
              <a:solidFill>
                <a:srgbClr val="0000CC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9" y="2064209"/>
            <a:ext cx="4032449" cy="21568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276" y="2068798"/>
            <a:ext cx="4046580" cy="21365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타원 5"/>
          <p:cNvSpPr/>
          <p:nvPr/>
        </p:nvSpPr>
        <p:spPr>
          <a:xfrm>
            <a:off x="7401272" y="350100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852974" y="2780928"/>
            <a:ext cx="432048" cy="79208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99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65164" y="1465945"/>
          <a:ext cx="8861426" cy="470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4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5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구   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자료원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소 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철강협회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http://www.kosa.or.kr/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철강에 관련된 자료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 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POSCO</a:t>
                      </a:r>
                      <a:r>
                        <a:rPr lang="en-US" altLang="ko-KR" sz="1200" b="1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GIH</a:t>
                      </a:r>
                      <a:endParaRPr lang="ko-KR" altLang="en-US" sz="12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대내외 환경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철강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소재 등 다양한 자료 등이 구축되어 있음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통계청 </a:t>
                      </a:r>
                      <a:r>
                        <a:rPr lang="en-US" altLang="ko-KR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</a:t>
                      </a:r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나라지표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</a:t>
                      </a:r>
                      <a:r>
                        <a:rPr lang="en-US" altLang="ko-KR" sz="1200" spc="-6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www.index.go.kr/egams/</a:t>
                      </a:r>
                      <a:endParaRPr lang="ko-KR" altLang="en-US" sz="1200" spc="-6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인구통계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산업통계 등 다양한 통계지표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포스코경영연구소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http://www.posri.re.kr/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철강 및 소재 등 이슈 트렌드 분석 등 다양한 자료들이 구축되어 있음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</a:t>
                      </a:r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경제연구소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http://www.lgeri.com/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 동향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경영현황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트렌드 등 다양한 자료들이 구축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되어 있음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삼성경제연구소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http://www.seri.org/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 형태로 경영 이슈 및 진단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포럼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다양한 콘텐츠가 있음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한국교육학술 </a:t>
                      </a:r>
                      <a:endParaRPr lang="en-US" altLang="ko-KR" sz="12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정보원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http://www.riss.kr/index.do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국내외 학위논문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학술지 논문 등을 볼 수 있음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한국은행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http://ecos.bok.or.kr/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경제통계시스템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주요경제지표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지표 등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금융감독원</a:t>
                      </a:r>
                      <a:br>
                        <a:rPr lang="en-US" altLang="ko-KR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전자공시시스템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http://dart.fss.or.kr/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기업현황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사업개요 등 회사의 주요 현황을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찾을 수 있음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관세청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http://www.customs.go.kr/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수출수입 내역 및 관세에 대한 세부적인 파악이 가능함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2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한국방송공사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http://www.kobaco.co.kr/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소비자행태조사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MCR : Media&amp;Consumer Research) 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소지자의 트렌드 파악 가능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35460" y="1059466"/>
            <a:ext cx="2216094" cy="38659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eaLnBrk="1" fontAlgn="auto" latinLnBrk="1" hangingPunct="1">
              <a:lnSpc>
                <a:spcPct val="130000"/>
              </a:lnSpc>
              <a:spcAft>
                <a:spcPts val="0"/>
              </a:spcAft>
            </a:pP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자료수집 소스 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8" name="직선 연결선 1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TextBox 1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자료 수집</a:t>
            </a:r>
            <a:r>
              <a:rPr lang="en-US" altLang="ko-KR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분류</a:t>
            </a:r>
            <a:endParaRPr kumimoji="1" lang="ko-KR" altLang="en-US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grpSp>
        <p:nvGrpSpPr>
          <p:cNvPr id="3" name="그룹 23"/>
          <p:cNvGrpSpPr/>
          <p:nvPr/>
        </p:nvGrpSpPr>
        <p:grpSpPr>
          <a:xfrm flipV="1">
            <a:off x="345001" y="6296620"/>
            <a:ext cx="9216000" cy="72008"/>
            <a:chOff x="1712640" y="836712"/>
            <a:chExt cx="7416824" cy="144016"/>
          </a:xfrm>
        </p:grpSpPr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894999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정제작업 및 데이터 특성 재확인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grpSp>
        <p:nvGrpSpPr>
          <p:cNvPr id="25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6" name="직사각형 25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7" name="Picture 20" descr="3D_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8" name="TextBox 27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09:20~12:20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정제작업 수행 후 데이터의  특성은 어떤 변화가 있었는가</a:t>
            </a:r>
            <a:r>
              <a:rPr kumimoji="0"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0" name="오각형 29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정제작업</a:t>
              </a:r>
            </a:p>
          </p:txBody>
        </p:sp>
        <p:sp>
          <p:nvSpPr>
            <p:cNvPr id="31" name="오각형 30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분석계획 수립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4842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정제작업 수행 및 특성 재확인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4488" y="1702779"/>
            <a:ext cx="4320480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43996" y="1702779"/>
            <a:ext cx="4310552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3517" y="2211743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6584" y="220547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488" y="4221088"/>
            <a:ext cx="4320480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43996" y="4221088"/>
            <a:ext cx="4310551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3517" y="473005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6584" y="4723781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4750037" y="2134827"/>
            <a:ext cx="432048" cy="79208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4750037" y="4653136"/>
            <a:ext cx="432048" cy="79208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5406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개별실습내용을 팀원들에게 발표하고 상호코칭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토론을 통해 미비점 보완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선정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내가 정제작업한 데이터의 결과와 다른 팀원이 정제작업한 데이터 결과는 어떤 차이가 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13:30~14:20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34" name="그룹 33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5" name="오각형 34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정제작업</a:t>
              </a:r>
            </a:p>
          </p:txBody>
        </p:sp>
        <p:sp>
          <p:nvSpPr>
            <p:cNvPr id="36" name="오각형 35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분석계획 수립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1675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실습조의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정제작업 결과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발표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14:30~15:20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160912" y="3008988"/>
            <a:ext cx="1242938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7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그룹 19"/>
          <p:cNvGrpSpPr>
            <a:grpSpLocks/>
          </p:cNvGrpSpPr>
          <p:nvPr/>
        </p:nvGrpSpPr>
        <p:grpSpPr bwMode="auto">
          <a:xfrm>
            <a:off x="5650631" y="3202109"/>
            <a:ext cx="2398713" cy="2011117"/>
            <a:chOff x="5072066" y="3857628"/>
            <a:chExt cx="1785950" cy="2000264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http://www.curtisswright.com/art/divers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288" y="2052780"/>
            <a:ext cx="3617537" cy="4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58"/>
          <p:cNvSpPr txBox="1"/>
          <p:nvPr/>
        </p:nvSpPr>
        <p:spPr>
          <a:xfrm>
            <a:off x="4988596" y="2272587"/>
            <a:ext cx="4428900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조는 어떤 방법을 통하여 데이터 정제작업을 수행하였는가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정제작업과 관련하여 배운 점은 무엇인가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ko-KR" altLang="en-US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6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6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6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34" name="그룹 33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5" name="오각형 34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정제작업</a:t>
              </a:r>
            </a:p>
          </p:txBody>
        </p:sp>
        <p:sp>
          <p:nvSpPr>
            <p:cNvPr id="41" name="오각형 40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분석계획 수립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0744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Wrap - Up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0" name="그룹 13"/>
          <p:cNvGrpSpPr/>
          <p:nvPr/>
        </p:nvGrpSpPr>
        <p:grpSpPr>
          <a:xfrm>
            <a:off x="488504" y="1721992"/>
            <a:ext cx="9001000" cy="4871592"/>
            <a:chOff x="416496" y="1509736"/>
            <a:chExt cx="9001000" cy="487159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16496" y="3455464"/>
              <a:ext cx="9001000" cy="2925864"/>
            </a:xfrm>
            <a:prstGeom prst="roundRect">
              <a:avLst>
                <a:gd name="adj" fmla="val 613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5" descr="C:\Users\sanghyun Yeom\Pictures\workerpointingdown-e1328810572158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6776" y="1509736"/>
              <a:ext cx="4032448" cy="2400267"/>
            </a:xfrm>
            <a:prstGeom prst="rect">
              <a:avLst/>
            </a:prstGeom>
            <a:noFill/>
          </p:spPr>
        </p:pic>
        <p:cxnSp>
          <p:nvCxnSpPr>
            <p:cNvPr id="33" name="직선 연결선 32"/>
            <p:cNvCxnSpPr/>
            <p:nvPr/>
          </p:nvCxnSpPr>
          <p:spPr>
            <a:xfrm>
              <a:off x="718176" y="4227200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18176" y="4892688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18176" y="5558176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18176" y="6223664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39" descr="C:\Users\hjkim\Desktop\0120\icon\1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323" y="5445224"/>
              <a:ext cx="961157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342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데이터셋 구축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정제작업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분석계획 수립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36062" y="1165688"/>
            <a:ext cx="9613482" cy="66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ko-KR" altLang="en-US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데이터 파일간의 관계를 확인하고 분석작업을 하기 위한 종합적인 데이터셋을 구성</a:t>
            </a:r>
            <a:endParaRPr kumimoji="1" lang="en-US" altLang="ko-KR" sz="1500" b="1" kern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srgbClr val="0000CC"/>
              </a:solidFill>
              <a:latin typeface="나눔고딕" pitchFamily="50" charset="-127"/>
              <a:ea typeface="나눔고딕" pitchFamily="50" charset="-127"/>
            </a:endParaRPr>
          </a:p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en-US" altLang="ko-KR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kumimoji="1" lang="ko-KR" altLang="en-US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분석작업의 효율성을 위하여 데이터셋 구성을 어떻게 할 것인지 검토 후 데이터셋을 구성함</a:t>
            </a:r>
            <a:r>
              <a:rPr kumimoji="1" lang="en-US" altLang="ko-KR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kumimoji="1" lang="ko-KR" altLang="en-US" sz="1500" b="1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srgbClr val="0000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순서도: 자기 디스크 3"/>
          <p:cNvSpPr/>
          <p:nvPr/>
        </p:nvSpPr>
        <p:spPr>
          <a:xfrm>
            <a:off x="3516227" y="2276978"/>
            <a:ext cx="936104" cy="640413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자기 디스크 11"/>
          <p:cNvSpPr/>
          <p:nvPr/>
        </p:nvSpPr>
        <p:spPr>
          <a:xfrm>
            <a:off x="2288704" y="3004893"/>
            <a:ext cx="936104" cy="648072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자기 디스크 12"/>
          <p:cNvSpPr/>
          <p:nvPr/>
        </p:nvSpPr>
        <p:spPr>
          <a:xfrm>
            <a:off x="1366563" y="4161179"/>
            <a:ext cx="936104" cy="638540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자기 디스크 13"/>
          <p:cNvSpPr/>
          <p:nvPr/>
        </p:nvSpPr>
        <p:spPr>
          <a:xfrm>
            <a:off x="2302667" y="4995178"/>
            <a:ext cx="936104" cy="657071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자기 디스크 16"/>
          <p:cNvSpPr/>
          <p:nvPr/>
        </p:nvSpPr>
        <p:spPr>
          <a:xfrm>
            <a:off x="3656856" y="5652249"/>
            <a:ext cx="936104" cy="657071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자기 디스크 17"/>
          <p:cNvSpPr/>
          <p:nvPr/>
        </p:nvSpPr>
        <p:spPr>
          <a:xfrm>
            <a:off x="6897216" y="3404851"/>
            <a:ext cx="936104" cy="657071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자기 디스크 18"/>
          <p:cNvSpPr/>
          <p:nvPr/>
        </p:nvSpPr>
        <p:spPr>
          <a:xfrm>
            <a:off x="6897216" y="4285543"/>
            <a:ext cx="936104" cy="657071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18" idx="2"/>
          </p:cNvCxnSpPr>
          <p:nvPr/>
        </p:nvCxnSpPr>
        <p:spPr>
          <a:xfrm>
            <a:off x="4452331" y="2643754"/>
            <a:ext cx="2444885" cy="108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4"/>
          </p:cNvCxnSpPr>
          <p:nvPr/>
        </p:nvCxnSpPr>
        <p:spPr>
          <a:xfrm>
            <a:off x="3224808" y="3328929"/>
            <a:ext cx="3672408" cy="454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9" idx="2"/>
          </p:cNvCxnSpPr>
          <p:nvPr/>
        </p:nvCxnSpPr>
        <p:spPr>
          <a:xfrm>
            <a:off x="4447355" y="2700123"/>
            <a:ext cx="2449861" cy="1913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3" idx="4"/>
          </p:cNvCxnSpPr>
          <p:nvPr/>
        </p:nvCxnSpPr>
        <p:spPr>
          <a:xfrm flipV="1">
            <a:off x="2302667" y="3874719"/>
            <a:ext cx="4594549" cy="605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4" idx="4"/>
          </p:cNvCxnSpPr>
          <p:nvPr/>
        </p:nvCxnSpPr>
        <p:spPr>
          <a:xfrm flipV="1">
            <a:off x="3238771" y="3928846"/>
            <a:ext cx="3658445" cy="13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7" idx="4"/>
            <a:endCxn id="19" idx="2"/>
          </p:cNvCxnSpPr>
          <p:nvPr/>
        </p:nvCxnSpPr>
        <p:spPr>
          <a:xfrm flipV="1">
            <a:off x="4592960" y="4614079"/>
            <a:ext cx="2304256" cy="1366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585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데이터셋 구축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OO</a:t>
            </a:r>
            <a:r>
              <a:rPr lang="ko-KR" altLang="en-US" sz="1600" kern="0">
                <a:solidFill>
                  <a:srgbClr val="000000"/>
                </a:solidFill>
              </a:rPr>
              <a:t>공장</a:t>
            </a:r>
            <a:r>
              <a:rPr lang="en-US" altLang="ko-KR" sz="1600" kern="0">
                <a:solidFill>
                  <a:srgbClr val="000000"/>
                </a:solidFill>
              </a:rPr>
              <a:t>, OO</a:t>
            </a:r>
            <a:r>
              <a:rPr lang="ko-KR" altLang="en-US" sz="1600" kern="0">
                <a:solidFill>
                  <a:srgbClr val="000000"/>
                </a:solidFill>
              </a:rPr>
              <a:t>공장</a:t>
            </a:r>
            <a:r>
              <a:rPr lang="en-US" altLang="ko-KR" sz="1600" kern="0">
                <a:solidFill>
                  <a:srgbClr val="000000"/>
                </a:solidFill>
              </a:rPr>
              <a:t>, OO</a:t>
            </a:r>
            <a:r>
              <a:rPr lang="ko-KR" altLang="en-US" sz="1600" kern="0">
                <a:solidFill>
                  <a:srgbClr val="000000"/>
                </a:solidFill>
              </a:rPr>
              <a:t>공장에서 발생된 조업데이터를 합치고</a:t>
            </a:r>
            <a:r>
              <a:rPr lang="en-US" altLang="ko-KR" sz="1600" kern="0">
                <a:solidFill>
                  <a:srgbClr val="000000"/>
                </a:solidFill>
              </a:rPr>
              <a:t>, </a:t>
            </a:r>
            <a:r>
              <a:rPr lang="ko-KR" altLang="en-US" sz="1600" kern="0">
                <a:solidFill>
                  <a:srgbClr val="000000"/>
                </a:solidFill>
              </a:rPr>
              <a:t>부원료의 원가정보를 연결하여</a:t>
            </a:r>
            <a:endParaRPr lang="en-US" altLang="ko-KR" sz="1600" kern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600" kern="0">
                <a:solidFill>
                  <a:srgbClr val="000000"/>
                </a:solidFill>
              </a:rPr>
              <a:t>    </a:t>
            </a:r>
            <a:r>
              <a:rPr lang="ko-KR" altLang="en-US" sz="1600" kern="0">
                <a:solidFill>
                  <a:srgbClr val="000000"/>
                </a:solidFill>
              </a:rPr>
              <a:t>데이터셋을 구성함</a:t>
            </a:r>
          </a:p>
        </p:txBody>
      </p:sp>
      <p:graphicFrame>
        <p:nvGraphicFramePr>
          <p:cNvPr id="1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496212"/>
              </p:ext>
            </p:extLst>
          </p:nvPr>
        </p:nvGraphicFramePr>
        <p:xfrm>
          <a:off x="369898" y="1507114"/>
          <a:ext cx="9064904" cy="27511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파일명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(Table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파일 내용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항목명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STEEL100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OO</a:t>
                      </a:r>
                      <a:r>
                        <a:rPr lang="ko-KR" altLang="en-US" sz="1200"/>
                        <a:t>공장 조업실적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강번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강종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탄소목표값</a:t>
                      </a:r>
                      <a:r>
                        <a:rPr lang="en-US" altLang="ko-KR" sz="1200"/>
                        <a:t>, P</a:t>
                      </a:r>
                      <a:r>
                        <a:rPr lang="ko-KR" altLang="en-US" sz="1200"/>
                        <a:t>상한값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강종구분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탈산방법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계산염기도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노체횟수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전로번호</a:t>
                      </a:r>
                      <a:r>
                        <a:rPr lang="en-US" altLang="ko-KR" sz="1200"/>
                        <a:t>,</a:t>
                      </a:r>
                    </a:p>
                    <a:p>
                      <a:pPr algn="l" latinLnBrk="1"/>
                      <a:r>
                        <a:rPr lang="en-US" altLang="ko-KR" sz="1200"/>
                        <a:t>Dynamic</a:t>
                      </a:r>
                      <a:r>
                        <a:rPr lang="ko-KR" altLang="en-US" sz="1200"/>
                        <a:t>온도</a:t>
                      </a:r>
                      <a:r>
                        <a:rPr lang="en-US" altLang="ko-KR" sz="1200"/>
                        <a:t>, Dynamic</a:t>
                      </a:r>
                      <a:r>
                        <a:rPr lang="ko-KR" altLang="en-US" sz="1200"/>
                        <a:t>탄소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종점온도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종점산소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종점탄소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합금철사용량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냉각제사용량</a:t>
                      </a:r>
                      <a:r>
                        <a:rPr lang="en-US" altLang="ko-KR" sz="1200"/>
                        <a:t>,</a:t>
                      </a:r>
                    </a:p>
                    <a:p>
                      <a:pPr algn="l" latinLnBrk="1"/>
                      <a:r>
                        <a:rPr lang="en-US" altLang="ko-KR" sz="1200"/>
                        <a:t>……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STEEL200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OO</a:t>
                      </a:r>
                      <a:r>
                        <a:rPr lang="ko-KR" altLang="en-US" sz="1200"/>
                        <a:t>공장 조업실적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STEEL300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OO</a:t>
                      </a:r>
                      <a:r>
                        <a:rPr lang="ko-KR" altLang="en-US" sz="1200"/>
                        <a:t>공장 조업실적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MATERIAL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부원료정보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부원료코드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입고일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단가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입고량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사용일</a:t>
                      </a: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99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8385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데이터셋 구축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" y="764704"/>
            <a:ext cx="9296400" cy="5534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3845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분석계획 수립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정제작업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분석계획 수립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36062" y="1165688"/>
            <a:ext cx="9613482" cy="66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ko-KR" altLang="en-US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분석에 필요한 분석기법과 활동내용을 명확히 함으로써 분석작업에 대한 일관성을 유지하고 효과적으로</a:t>
            </a:r>
            <a:endParaRPr kumimoji="1" lang="en-US" altLang="ko-KR" sz="1500" b="1" kern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srgbClr val="0000CC"/>
              </a:solidFill>
              <a:latin typeface="나눔고딕" pitchFamily="50" charset="-127"/>
              <a:ea typeface="나눔고딕" pitchFamily="50" charset="-127"/>
            </a:endParaRPr>
          </a:p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ko-KR" altLang="en-US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수행하기 위함</a:t>
            </a:r>
            <a:r>
              <a:rPr kumimoji="1" lang="en-US" altLang="ko-KR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kumimoji="1" lang="ko-KR" altLang="en-US" sz="1500" b="1" kern="0" dirty="0">
              <a:ln>
                <a:solidFill>
                  <a:prstClr val="black">
                    <a:lumMod val="85000"/>
                    <a:lumOff val="15000"/>
                    <a:alpha val="8000"/>
                  </a:prstClr>
                </a:solidFill>
              </a:ln>
              <a:solidFill>
                <a:srgbClr val="0000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Rectangle 17"/>
          <p:cNvSpPr txBox="1">
            <a:spLocks noChangeArrowheads="1"/>
          </p:cNvSpPr>
          <p:nvPr/>
        </p:nvSpPr>
        <p:spPr bwMode="gray">
          <a:xfrm>
            <a:off x="199683" y="1854374"/>
            <a:ext cx="2647213" cy="45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93663" indent="-93663"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분석 유형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864215"/>
              </p:ext>
            </p:extLst>
          </p:nvPr>
        </p:nvGraphicFramePr>
        <p:xfrm>
          <a:off x="447350" y="2297387"/>
          <a:ext cx="8503098" cy="4145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분석 유형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대상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기술적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(Descriptive)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과거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데이터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요약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집계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경영자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관리자 관심 지표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결과에 대한 추가적인 해석이 불필요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요약 통계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매출액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평균 생산량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성장률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탐색적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(Exploratory)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추세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패턴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관계 탐색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그래프 등 시각화 중심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특히 최근에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분석 초기에 가설 수립을 위해 많이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그래프 분석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인포그래픽스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추론적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(Inferential)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모집단과 샘플 간의 관계 탐구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샘플 특성 기반으로 모집단의 특성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가설 검정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평균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발생 빈도</a:t>
                      </a: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그룹간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유의차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예측적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(Predictive)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통계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기계학습 기법을 활용한 미래 예측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원인 분석보다는 정확한 예측이 목적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명확한 인과관계 설명은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수학적 모델 기반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예측 기법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시장 수요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판매량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등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시뮬레이션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인과적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(Causal)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목표변수와 설명변수 간의 인과관계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주로 실험 데이터 이용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설명변수의 랜덤화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회귀분석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의사결정 트리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매카니즘적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(Mechanistic)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설명변수가 목표변수에 영향을 미치는 매카니즘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분석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구조방정식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7056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분석계획 수립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정제작업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분석계획 수립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772747"/>
              </p:ext>
            </p:extLst>
          </p:nvPr>
        </p:nvGraphicFramePr>
        <p:xfrm>
          <a:off x="574161" y="2182812"/>
          <a:ext cx="8757679" cy="4385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8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6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6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 기법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목표변수 유형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5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연속형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범주형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r>
                        <a:rPr lang="en-US" altLang="ko-KR" sz="1200" b="1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Histogram, Bar, Trend Chart, Scatter, Heatmap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73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기술통계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요약 통계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표준편차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사분위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연속형 설명변수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6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빈도 분석 </a:t>
                      </a: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빈도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최빈값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범주형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73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추론통계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가설 검정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비율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-t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검정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카이제곱 검정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F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검정 등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연속형 설명변수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27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가설 검정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적합성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독립성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검정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카이제곱 검정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6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다변량 통계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인과관계 분석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선형회귀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로지스틱회귀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27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비지도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분류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주성분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군집분석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분류 결과는 목표변수와 연계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설명변수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설명변수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6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기계학습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트리 기반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의사결정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,Random Forest, Boosting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6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확률 기반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KNN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Naïve Bayesian,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신경망 등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평가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분류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예측 모델 평가 지표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Rectangle 17"/>
          <p:cNvSpPr txBox="1">
            <a:spLocks noChangeArrowheads="1"/>
          </p:cNvSpPr>
          <p:nvPr/>
        </p:nvSpPr>
        <p:spPr bwMode="gray">
          <a:xfrm>
            <a:off x="353162" y="1136872"/>
            <a:ext cx="2647213" cy="45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93663" indent="-93663"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kumimoji="1" lang="ko-KR" altLang="en-US" sz="16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분석 기법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46864" y="1485118"/>
            <a:ext cx="8784976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en-US" altLang="ko-KR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목표변수의 유형에 따라 </a:t>
            </a:r>
            <a:r>
              <a:rPr kumimoji="1" lang="ko-KR" altLang="en-US" sz="15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적절한 분석기법</a:t>
            </a:r>
            <a:r>
              <a:rPr kumimoji="1" lang="ko-KR" altLang="en-US" sz="1500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을 </a:t>
            </a:r>
            <a:r>
              <a:rPr kumimoji="1" lang="ko-KR" altLang="en-US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적용해야 하며</a:t>
            </a:r>
            <a:r>
              <a:rPr kumimoji="1" lang="en-US" altLang="ko-KR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1" lang="ko-KR" altLang="en-US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선택한 기법에 따라 </a:t>
            </a:r>
            <a:r>
              <a:rPr kumimoji="1" lang="ko-KR" altLang="en-US" sz="15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결과 해석도 달라져야</a:t>
            </a:r>
            <a:r>
              <a:rPr kumimoji="1" lang="ko-KR" altLang="en-US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 함</a:t>
            </a:r>
          </a:p>
          <a:p>
            <a:pPr marL="92075" lvl="1" indent="-92075">
              <a:lnSpc>
                <a:spcPct val="110000"/>
              </a:lnSpc>
              <a:spcBef>
                <a:spcPts val="500"/>
              </a:spcBef>
              <a:buClr>
                <a:srgbClr val="CC6600"/>
              </a:buClr>
              <a:buSzPct val="75000"/>
              <a:defRPr/>
            </a:pPr>
            <a:r>
              <a:rPr kumimoji="1" lang="en-US" altLang="ko-KR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kumimoji="1" lang="ko-KR" altLang="en-US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목표변수 유형별로 본 과정에서 </a:t>
            </a:r>
            <a:r>
              <a:rPr kumimoji="1" lang="ko-KR" altLang="en-US" sz="1500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학습하는 분석기법을 </a:t>
            </a:r>
            <a:r>
              <a:rPr kumimoji="1" lang="ko-KR" altLang="en-US" sz="15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ea typeface="나눔고딕" pitchFamily="50" charset="-127"/>
              </a:rPr>
              <a:t>매핑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41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0"/>
          <p:cNvSpPr txBox="1">
            <a:spLocks noChangeArrowheads="1"/>
          </p:cNvSpPr>
          <p:nvPr/>
        </p:nvSpPr>
        <p:spPr bwMode="auto">
          <a:xfrm>
            <a:off x="698852" y="2014640"/>
            <a:ext cx="6397885" cy="307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①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Leveling 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도출한 정보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Contents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를 내용의 상하 계층을 고려하여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Level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분류</a:t>
            </a:r>
          </a:p>
        </p:txBody>
      </p:sp>
      <p:sp>
        <p:nvSpPr>
          <p:cNvPr id="9" name="TextBox 30"/>
          <p:cNvSpPr txBox="1">
            <a:spLocks noChangeArrowheads="1"/>
          </p:cNvSpPr>
          <p:nvPr/>
        </p:nvSpPr>
        <p:spPr bwMode="auto">
          <a:xfrm>
            <a:off x="695240" y="3528464"/>
            <a:ext cx="6346589" cy="307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0" tIns="45716" rIns="91430" bIns="45716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②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Labeling  :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유사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Contents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를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Grouping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한 후 대표성 있는 명칭으로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Labeling</a:t>
            </a:r>
            <a:endParaRPr lang="ko-KR" altLang="en-US" sz="14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64"/>
          <p:cNvGrpSpPr/>
          <p:nvPr/>
        </p:nvGrpSpPr>
        <p:grpSpPr>
          <a:xfrm>
            <a:off x="906437" y="2428952"/>
            <a:ext cx="8093481" cy="1059042"/>
            <a:chOff x="1163903" y="2475214"/>
            <a:chExt cx="6109038" cy="1348334"/>
          </a:xfrm>
        </p:grpSpPr>
        <p:sp>
          <p:nvSpPr>
            <p:cNvPr id="13" name="TextBox 12"/>
            <p:cNvSpPr txBox="1"/>
            <p:nvPr/>
          </p:nvSpPr>
          <p:spPr>
            <a:xfrm>
              <a:off x="1418413" y="2475214"/>
              <a:ext cx="512041" cy="352655"/>
            </a:xfrm>
            <a:prstGeom prst="rect">
              <a:avLst/>
            </a:prstGeom>
            <a:noFill/>
          </p:spPr>
          <p:txBody>
            <a:bodyPr wrap="none" lIns="91430" tIns="45716" rIns="91430" bIns="45716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Level 1</a:t>
              </a:r>
              <a:endParaRPr lang="ko-KR" altLang="en-US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27603" y="2475214"/>
              <a:ext cx="512041" cy="352655"/>
            </a:xfrm>
            <a:prstGeom prst="rect">
              <a:avLst/>
            </a:prstGeom>
            <a:noFill/>
          </p:spPr>
          <p:txBody>
            <a:bodyPr wrap="none" lIns="91430" tIns="45716" rIns="91430" bIns="45716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Level 2</a:t>
              </a:r>
              <a:endParaRPr lang="ko-KR" altLang="en-US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21142" y="2475214"/>
              <a:ext cx="512041" cy="352655"/>
            </a:xfrm>
            <a:prstGeom prst="rect">
              <a:avLst/>
            </a:prstGeom>
            <a:noFill/>
          </p:spPr>
          <p:txBody>
            <a:bodyPr wrap="none" lIns="91430" tIns="45716" rIns="91430" bIns="45716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Level 3</a:t>
              </a:r>
              <a:endParaRPr lang="ko-KR" altLang="en-US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7486" y="2475214"/>
              <a:ext cx="512041" cy="352655"/>
            </a:xfrm>
            <a:prstGeom prst="rect">
              <a:avLst/>
            </a:prstGeom>
            <a:noFill/>
          </p:spPr>
          <p:txBody>
            <a:bodyPr wrap="none" lIns="91430" tIns="45716" rIns="91430" bIns="45716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Level 4</a:t>
              </a:r>
              <a:endParaRPr lang="ko-KR" altLang="en-US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 bwMode="auto">
            <a:xfrm>
              <a:off x="1209825" y="2763242"/>
              <a:ext cx="11971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직선 연결선 17"/>
            <p:cNvCxnSpPr/>
            <p:nvPr/>
          </p:nvCxnSpPr>
          <p:spPr bwMode="auto">
            <a:xfrm>
              <a:off x="2793185" y="2763242"/>
              <a:ext cx="11971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4430734" y="2763242"/>
              <a:ext cx="11971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6075765" y="2763242"/>
              <a:ext cx="11971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1163903" y="2763246"/>
              <a:ext cx="796382" cy="1057985"/>
            </a:xfrm>
            <a:prstGeom prst="rect">
              <a:avLst/>
            </a:prstGeom>
            <a:noFill/>
          </p:spPr>
          <p:txBody>
            <a:bodyPr wrap="none" lIns="91430" tIns="45716" rIns="91430" bIns="45716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11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12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13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…</a:t>
              </a:r>
              <a:endParaRPr lang="ko-KR" altLang="en-US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26291" y="2763246"/>
              <a:ext cx="796382" cy="1057985"/>
            </a:xfrm>
            <a:prstGeom prst="rect">
              <a:avLst/>
            </a:prstGeom>
            <a:noFill/>
          </p:spPr>
          <p:txBody>
            <a:bodyPr wrap="none" lIns="91430" tIns="45716" rIns="91430" bIns="45716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21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22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23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…</a:t>
              </a:r>
              <a:endParaRPr lang="ko-KR" altLang="en-US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04619" y="2765563"/>
              <a:ext cx="796382" cy="1057985"/>
            </a:xfrm>
            <a:prstGeom prst="rect">
              <a:avLst/>
            </a:prstGeom>
            <a:noFill/>
          </p:spPr>
          <p:txBody>
            <a:bodyPr wrap="none" lIns="91430" tIns="45716" rIns="91430" bIns="45716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31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32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33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…</a:t>
              </a:r>
              <a:endParaRPr lang="ko-KR" altLang="en-US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67012" y="2765563"/>
              <a:ext cx="796382" cy="1057985"/>
            </a:xfrm>
            <a:prstGeom prst="rect">
              <a:avLst/>
            </a:prstGeom>
            <a:noFill/>
          </p:spPr>
          <p:txBody>
            <a:bodyPr wrap="none" lIns="91430" tIns="45716" rIns="91430" bIns="45716" rtlCol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41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42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Contents 43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…</a:t>
              </a:r>
              <a:endParaRPr lang="ko-KR" altLang="en-US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76663" y="3886226"/>
            <a:ext cx="678371" cy="27699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Level 1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05192" y="3886226"/>
            <a:ext cx="678371" cy="27699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Level 2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13025" y="3886226"/>
            <a:ext cx="678371" cy="27699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Level 3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43604" y="3886226"/>
            <a:ext cx="678371" cy="27699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Level 4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연결선 29"/>
          <p:cNvCxnSpPr/>
          <p:nvPr/>
        </p:nvCxnSpPr>
        <p:spPr bwMode="auto">
          <a:xfrm>
            <a:off x="1000752" y="4129124"/>
            <a:ext cx="158354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직선 연결선 30"/>
          <p:cNvCxnSpPr/>
          <p:nvPr/>
        </p:nvCxnSpPr>
        <p:spPr bwMode="auto">
          <a:xfrm>
            <a:off x="3095117" y="4129124"/>
            <a:ext cx="158354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직선 연결선 31"/>
          <p:cNvCxnSpPr/>
          <p:nvPr/>
        </p:nvCxnSpPr>
        <p:spPr bwMode="auto">
          <a:xfrm>
            <a:off x="5261154" y="4129124"/>
            <a:ext cx="158354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7437093" y="4129124"/>
            <a:ext cx="158354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996451" y="4142692"/>
            <a:ext cx="1043663" cy="27699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11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17047" y="4607912"/>
            <a:ext cx="1055077" cy="461657"/>
          </a:xfrm>
          <a:prstGeom prst="rect">
            <a:avLst/>
          </a:prstGeom>
          <a:noFill/>
          <a:ln>
            <a:noFill/>
          </a:ln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17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13</a:t>
            </a: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1033092" y="4637641"/>
            <a:ext cx="1494896" cy="39472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6" rIns="91430" bIns="45716" numCol="1" rtlCol="0" anchor="t" anchorCtr="0" compatLnSpc="1">
            <a:prstTxWarp prst="textNoShape">
              <a:avLst/>
            </a:prstTxWarp>
          </a:bodyPr>
          <a:lstStyle/>
          <a:p>
            <a:pPr defTabSz="914309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1" lang="ko-KR" altLang="en-US" sz="1200" dirty="0">
              <a:solidFill>
                <a:srgbClr val="000000"/>
              </a:solidFill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18188" y="4451888"/>
            <a:ext cx="558146" cy="276991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Label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35631" y="4818722"/>
            <a:ext cx="1055077" cy="27699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22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35631" y="4322632"/>
            <a:ext cx="1055077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21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26</a:t>
            </a: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3179107" y="4352357"/>
            <a:ext cx="1494896" cy="394725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6" rIns="91430" bIns="45716" numCol="1" rtlCol="0" anchor="t" anchorCtr="0" compatLnSpc="1">
            <a:prstTxWarp prst="textNoShape">
              <a:avLst/>
            </a:prstTxWarp>
          </a:bodyPr>
          <a:lstStyle/>
          <a:p>
            <a:pPr defTabSz="914309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1" lang="ko-KR" altLang="en-US" sz="1200" dirty="0">
              <a:solidFill>
                <a:srgbClr val="000000"/>
              </a:solidFill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26123" y="4166605"/>
            <a:ext cx="558146" cy="276991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Label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31756" y="4142692"/>
            <a:ext cx="1055077" cy="27699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33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03551" y="5080725"/>
            <a:ext cx="1087457" cy="27699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45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99937" y="4351658"/>
            <a:ext cx="1087457" cy="27699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43</a:t>
            </a: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7516006" y="4352303"/>
            <a:ext cx="1494896" cy="288000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6" rIns="91430" bIns="45716" numCol="1" rtlCol="0" anchor="t" anchorCtr="0" compatLnSpc="1">
            <a:prstTxWarp prst="textNoShape">
              <a:avLst/>
            </a:prstTxWarp>
          </a:bodyPr>
          <a:lstStyle/>
          <a:p>
            <a:pPr defTabSz="914309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1" lang="ko-KR" altLang="en-US" sz="1200" dirty="0">
              <a:solidFill>
                <a:srgbClr val="000000"/>
              </a:solidFill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933997" y="4166605"/>
            <a:ext cx="558146" cy="276991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Label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1046606" y="5244784"/>
            <a:ext cx="1494896" cy="56588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6" rIns="91430" bIns="45716" numCol="1" rtlCol="0" anchor="t" anchorCtr="0" compatLnSpc="1">
            <a:prstTxWarp prst="textNoShape">
              <a:avLst/>
            </a:prstTxWarp>
          </a:bodyPr>
          <a:lstStyle/>
          <a:p>
            <a:pPr defTabSz="914309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1" lang="ko-KR" altLang="en-US" sz="1200" dirty="0">
              <a:solidFill>
                <a:srgbClr val="000000"/>
              </a:solidFill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3192621" y="5244784"/>
            <a:ext cx="1494896" cy="56588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6" rIns="91430" bIns="45716" numCol="1" rtlCol="0" anchor="t" anchorCtr="0" compatLnSpc="1">
            <a:prstTxWarp prst="textNoShape">
              <a:avLst/>
            </a:prstTxWarp>
          </a:bodyPr>
          <a:lstStyle/>
          <a:p>
            <a:pPr defTabSz="914309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1" lang="ko-KR" altLang="en-US" sz="1200" dirty="0">
              <a:solidFill>
                <a:srgbClr val="000000"/>
              </a:solidFill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5340964" y="4622621"/>
            <a:ext cx="1494896" cy="1187998"/>
          </a:xfrm>
          <a:prstGeom prst="roundRect">
            <a:avLst>
              <a:gd name="adj" fmla="val 5574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6" rIns="91430" bIns="45716" numCol="1" rtlCol="0" anchor="t" anchorCtr="0" compatLnSpc="1">
            <a:prstTxWarp prst="textNoShape">
              <a:avLst/>
            </a:prstTxWarp>
          </a:bodyPr>
          <a:lstStyle/>
          <a:p>
            <a:pPr defTabSz="914309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1" lang="ko-KR" altLang="en-US" sz="1200" dirty="0">
              <a:solidFill>
                <a:srgbClr val="000000"/>
              </a:solidFill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7529522" y="4931356"/>
            <a:ext cx="1494896" cy="879315"/>
          </a:xfrm>
          <a:prstGeom prst="roundRect">
            <a:avLst>
              <a:gd name="adj" fmla="val 8821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6" rIns="91430" bIns="45716" numCol="1" rtlCol="0" anchor="t" anchorCtr="0" compatLnSpc="1">
            <a:prstTxWarp prst="textNoShape">
              <a:avLst/>
            </a:prstTxWarp>
          </a:bodyPr>
          <a:lstStyle/>
          <a:p>
            <a:pPr defTabSz="914309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1" lang="ko-KR" altLang="en-US" sz="1200" dirty="0">
              <a:solidFill>
                <a:srgbClr val="000000"/>
              </a:solidFill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47511" y="4779010"/>
            <a:ext cx="558146" cy="276991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Label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17047" y="5337201"/>
            <a:ext cx="1055077" cy="461657"/>
          </a:xfrm>
          <a:prstGeom prst="rect">
            <a:avLst/>
          </a:prstGeom>
          <a:noFill/>
          <a:ln>
            <a:noFill/>
          </a:ln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11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19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35631" y="5310143"/>
            <a:ext cx="1055077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24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25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03551" y="5291181"/>
            <a:ext cx="1087457" cy="27699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Contents 46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제목 29"/>
          <p:cNvSpPr txBox="1">
            <a:spLocks/>
          </p:cNvSpPr>
          <p:nvPr/>
        </p:nvSpPr>
        <p:spPr>
          <a:xfrm>
            <a:off x="377369" y="1572545"/>
            <a:ext cx="8990558" cy="484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수집 정보는 의미 있는 단위로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Leveling/ Labeling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하여 구조화한다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7" name="제목 29"/>
          <p:cNvSpPr txBox="1">
            <a:spLocks/>
          </p:cNvSpPr>
          <p:nvPr/>
        </p:nvSpPr>
        <p:spPr>
          <a:xfrm>
            <a:off x="353792" y="1140382"/>
            <a:ext cx="3434438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kumimoji="1" lang="ko-KR" altLang="en-US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수집 자료 분류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12544" y="4451888"/>
            <a:ext cx="558146" cy="276991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Label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5149" y="5856039"/>
            <a:ext cx="8856000" cy="6772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defTabSz="91429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☞ 우선 순위가  떨어지는 정보나</a:t>
            </a:r>
            <a:r>
              <a:rPr lang="en-US" altLang="ko-KR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단순 데이터는 첨부 자료로 활용 또는 삭제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18188" y="5106683"/>
            <a:ext cx="558146" cy="276991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Label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39638" y="5105412"/>
            <a:ext cx="558146" cy="276991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6" rIns="91430" bIns="45716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Label</a:t>
            </a:r>
            <a:endParaRPr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64" name="직선 연결선 6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직선 연결선 6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직선 연결선 68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71" name="직선 연결선 7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직선 연결선 7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직선 연결선 7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6" name="TextBox 65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자료 수집</a:t>
            </a:r>
            <a:r>
              <a:rPr lang="en-US" altLang="ko-KR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분류</a:t>
            </a:r>
            <a:endParaRPr kumimoji="1" lang="ko-KR" altLang="en-US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7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</p:spTree>
    <p:extLst>
      <p:ext uri="{BB962C8B-B14F-4D97-AF65-F5344CB8AC3E}">
        <p14:creationId xmlns:p14="http://schemas.microsoft.com/office/powerpoint/2010/main" val="9835135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분석계획 수립사례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분석계획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046943"/>
              </p:ext>
            </p:extLst>
          </p:nvPr>
        </p:nvGraphicFramePr>
        <p:xfrm>
          <a:off x="488504" y="1014282"/>
          <a:ext cx="8904148" cy="5386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9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4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5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2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목적</a:t>
                      </a: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분석방법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 내용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3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데이터의 분포 특성 및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변수간의 관련성을 확인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막대그래프 분석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연속형 변수를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대상으로 데이터의 전체 분포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확인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 ○ ○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63"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산점도</a:t>
                      </a: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변수간의 영향도를 사전에 확인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 ○ ○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939"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 Plot</a:t>
                      </a: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명목형 변수의 범주별 데이터의 분포를 확인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하여 종속변수의 영향도를 확인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 ○ ○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상관분석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변수간의 상관성이 어느정도인지 확인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 ○ ○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0939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전체적인 데이터의 층별화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특성을 확인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군집분석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전체의 데이터를 층별화하여 범주별 데이터</a:t>
                      </a:r>
                      <a:endParaRPr lang="en-US" altLang="ko-KR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특성을 확인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 ○ ○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0939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영향인자 확인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선형회귀분석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전통적인 통계기법을 바탕으로 영향을 주는 </a:t>
                      </a:r>
                      <a:endParaRPr lang="en-US" altLang="ko-KR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설명변수를 확인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 ○ ○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939"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의사결정나무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가지수 및 분류기준 설정에 의하여 영향을 </a:t>
                      </a:r>
                      <a:endParaRPr lang="en-US" altLang="ko-KR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주는 설명변수를 확인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 ○ ○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0939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분석을 통한 시사점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SVM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이산형 목표변수를 잘 분류할 수 있는 모델</a:t>
                      </a:r>
                      <a:endParaRPr lang="en-US" altLang="ko-KR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 ○ ○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0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로지스틱회귀분석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차단값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(Threshold)</a:t>
                      </a: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적용을 통한 오분류율이</a:t>
                      </a:r>
                      <a:endParaRPr lang="en-US" altLang="ko-KR" sz="1200" baseline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작은 모델 개발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 ○ ○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2888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분석계획 수립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grpSp>
        <p:nvGrpSpPr>
          <p:cNvPr id="25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6" name="직사각형 25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7" name="Picture 20" descr="3D_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8" name="TextBox 27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15:30~16:20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분석작업을 위한 데이터셋은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    구축하였는가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구축된 데이터셋을 활용한</a:t>
            </a: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 데이터 분석계획은 수립되었는가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3" name="오각형 3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정제작업</a:t>
              </a:r>
            </a:p>
          </p:txBody>
        </p:sp>
        <p:sp>
          <p:nvSpPr>
            <p:cNvPr id="34" name="오각형 3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분석계획 수립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45051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구축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graphicFrame>
        <p:nvGraphicFramePr>
          <p:cNvPr id="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21465"/>
              </p:ext>
            </p:extLst>
          </p:nvPr>
        </p:nvGraphicFramePr>
        <p:xfrm>
          <a:off x="388596" y="1348288"/>
          <a:ext cx="9064904" cy="3448863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8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31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파일명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(Table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파일 내용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 latinLnBrk="1">
                        <a:lnSpc>
                          <a:spcPts val="18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 latinLnBrk="1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항목명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분석데이터셋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52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52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52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52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52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52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52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3383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분석계획 수립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61174"/>
              </p:ext>
            </p:extLst>
          </p:nvPr>
        </p:nvGraphicFramePr>
        <p:xfrm>
          <a:off x="384612" y="1206777"/>
          <a:ext cx="8904148" cy="387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3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6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목적</a:t>
                      </a: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A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분석방법</a:t>
                      </a: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A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 내용</a:t>
                      </a: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A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73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6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D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953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개별실습내용을 팀원들에게 발표하고 상호코칭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토론을 통해 미비점 보완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선정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5056634" y="2145388"/>
            <a:ext cx="43608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내가 검토한 데이터셋 구축내용과 </a:t>
            </a:r>
            <a:endParaRPr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분석계획 수립내용은 다른 팀원이</a:t>
            </a:r>
            <a:endParaRPr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검토한 내용과 어떤 차이가 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16:30~17:10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33" name="그룹 32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7" name="오각형 36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정제작업</a:t>
              </a:r>
            </a:p>
          </p:txBody>
        </p:sp>
        <p:sp>
          <p:nvSpPr>
            <p:cNvPr id="47" name="오각형 46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분석계획 수립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834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실습조의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분석계획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발표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17:20~17:50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160912" y="3008988"/>
            <a:ext cx="1242938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7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그룹 19"/>
          <p:cNvGrpSpPr>
            <a:grpSpLocks/>
          </p:cNvGrpSpPr>
          <p:nvPr/>
        </p:nvGrpSpPr>
        <p:grpSpPr bwMode="auto">
          <a:xfrm>
            <a:off x="5650631" y="3202109"/>
            <a:ext cx="2398713" cy="2011117"/>
            <a:chOff x="5072066" y="3857628"/>
            <a:chExt cx="1785950" cy="2000264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http://www.curtisswright.com/art/divers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288" y="2052780"/>
            <a:ext cx="3617537" cy="4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58"/>
          <p:cNvSpPr txBox="1"/>
          <p:nvPr/>
        </p:nvSpPr>
        <p:spPr>
          <a:xfrm>
            <a:off x="4988596" y="2272587"/>
            <a:ext cx="44289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조는 데이터 분석계획에 대하여 검토가 잘 되어 있는가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ko-KR" altLang="en-US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6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6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6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33" name="그룹 32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9" name="오각형 38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chemeClr val="bg1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정제작업</a:t>
              </a:r>
            </a:p>
          </p:txBody>
        </p:sp>
        <p:sp>
          <p:nvSpPr>
            <p:cNvPr id="40" name="오각형 39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분석계획 수립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4719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Wrap - Up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0" name="그룹 13"/>
          <p:cNvGrpSpPr/>
          <p:nvPr/>
        </p:nvGrpSpPr>
        <p:grpSpPr>
          <a:xfrm>
            <a:off x="488504" y="1721992"/>
            <a:ext cx="9001000" cy="4871592"/>
            <a:chOff x="416496" y="1509736"/>
            <a:chExt cx="9001000" cy="487159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16496" y="3455464"/>
              <a:ext cx="9001000" cy="2925864"/>
            </a:xfrm>
            <a:prstGeom prst="roundRect">
              <a:avLst>
                <a:gd name="adj" fmla="val 613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5" descr="C:\Users\sanghyun Yeom\Pictures\workerpointingdown-e1328810572158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6776" y="1509736"/>
              <a:ext cx="4032448" cy="2400267"/>
            </a:xfrm>
            <a:prstGeom prst="rect">
              <a:avLst/>
            </a:prstGeom>
            <a:noFill/>
          </p:spPr>
        </p:pic>
        <p:cxnSp>
          <p:nvCxnSpPr>
            <p:cNvPr id="33" name="직선 연결선 32"/>
            <p:cNvCxnSpPr/>
            <p:nvPr/>
          </p:nvCxnSpPr>
          <p:spPr>
            <a:xfrm>
              <a:off x="718176" y="4227200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18176" y="4892688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18176" y="5558176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18176" y="6223664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39" descr="C:\Users\hjkim\Desktop\0120\icon\1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323" y="5445224"/>
              <a:ext cx="961157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66308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427"/>
            <a:ext cx="9906000" cy="6858000"/>
          </a:xfrm>
          <a:prstGeom prst="rect">
            <a:avLst/>
          </a:prstGeom>
        </p:spPr>
      </p:pic>
      <p:sp>
        <p:nvSpPr>
          <p:cNvPr id="111" name="TextBox 55"/>
          <p:cNvSpPr txBox="1"/>
          <p:nvPr/>
        </p:nvSpPr>
        <p:spPr bwMode="auto">
          <a:xfrm>
            <a:off x="992560" y="1275374"/>
            <a:ext cx="61206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유형에 맞는 분석기법 적용 및 결과 확인</a:t>
            </a:r>
            <a:endParaRPr lang="en-US" altLang="ko-KR" sz="1600" spc="-100">
              <a:ln>
                <a:solidFill>
                  <a:srgbClr val="741E1E">
                    <a:alpha val="50000"/>
                  </a:srgbClr>
                </a:solidFill>
              </a:ln>
              <a:solidFill>
                <a:srgbClr val="741E1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분석결과를 확용하여 과제의 수행목적에 맞는 시사점 정리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3426" y="332264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(6~7 </a:t>
            </a:r>
            <a:r>
              <a:rPr lang="ko-KR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일차</a:t>
            </a:r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512" y="54868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</a:t>
            </a:r>
            <a:r>
              <a:rPr lang="en-US" altLang="ko-KR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분석작업</a:t>
            </a:r>
            <a:endParaRPr lang="ko-KR" altLang="en-US" sz="32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오각형 5"/>
          <p:cNvSpPr/>
          <p:nvPr/>
        </p:nvSpPr>
        <p:spPr>
          <a:xfrm>
            <a:off x="3836866" y="718404"/>
            <a:ext cx="2296131" cy="348918"/>
          </a:xfrm>
          <a:prstGeom prst="homePlate">
            <a:avLst>
              <a:gd name="adj" fmla="val 24608"/>
            </a:avLst>
          </a:prstGeom>
          <a:solidFill>
            <a:srgbClr val="95B3D7">
              <a:alpha val="30000"/>
            </a:srgbClr>
          </a:solidFill>
          <a:ln w="6350" algn="ctr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260350" h="31750"/>
          </a:sp3d>
        </p:spPr>
        <p:txBody>
          <a:bodyPr wrap="none" lIns="0" tIns="0" rIns="0" bIns="0" anchor="ctr" anchorCtr="0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1200" b="1" kern="0">
                <a:ln w="11430"/>
                <a:solidFill>
                  <a:srgbClr val="1F497D">
                    <a:lumMod val="50000"/>
                  </a:srgb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데이터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24517"/>
              </p:ext>
            </p:extLst>
          </p:nvPr>
        </p:nvGraphicFramePr>
        <p:xfrm>
          <a:off x="3649681" y="2239162"/>
          <a:ext cx="5983839" cy="4127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7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09:00~09:20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진행절차 설명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09:20~11:20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분석 및 결과 확인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11:30~12:20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미비점 보완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12:20~13:30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 심  식  사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13:30~14:20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분석 및 결과 확인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14:30~15:20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미비점 보완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15:30~16:20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분석 및 결과 확인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4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16:30~17:10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미비점 보완</a:t>
                      </a:r>
                      <a:endParaRPr lang="en-US" altLang="ko-KR" sz="1400" b="1" baseline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17:20~17:50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Presentation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조별발표</a:t>
                      </a:r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Wrap-Up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39409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데이터 분석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7024966" y="92271"/>
            <a:ext cx="2468400" cy="288031"/>
          </a:xfrm>
          <a:prstGeom prst="homePlate">
            <a:avLst>
              <a:gd name="adj" fmla="val 24608"/>
            </a:avLst>
          </a:prstGeom>
          <a:solidFill>
            <a:srgbClr val="0000CC"/>
          </a:solidFill>
          <a:ln w="25400" cap="flat" cmpd="sng" algn="ctr">
            <a:solidFill>
              <a:srgbClr val="1876A9"/>
            </a:solidFill>
            <a:prstDash val="solid"/>
          </a:ln>
          <a:effectLst/>
        </p:spPr>
        <p:txBody>
          <a:bodyPr lIns="0" r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6062" y="1165688"/>
            <a:ext cx="9613482" cy="6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수립된 분석계획과 구축된 데이터셋을 활용하여 변수의 특성에 맞는 데이터 분석기법을 적용하여</a:t>
            </a:r>
            <a:endParaRPr lang="en-US" altLang="ko-KR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분석작업을 수행하고 결과를 확인</a:t>
            </a:r>
            <a:endParaRPr lang="ko-KR" altLang="en-US" sz="16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AutoShape 7"/>
          <p:cNvSpPr>
            <a:spLocks noChangeArrowheads="1"/>
          </p:cNvSpPr>
          <p:nvPr/>
        </p:nvSpPr>
        <p:spPr bwMode="auto">
          <a:xfrm>
            <a:off x="281880" y="2344526"/>
            <a:ext cx="8991600" cy="3316722"/>
          </a:xfrm>
          <a:prstGeom prst="roundRect">
            <a:avLst>
              <a:gd name="adj" fmla="val 639"/>
            </a:avLst>
          </a:prstGeom>
          <a:solidFill>
            <a:schemeClr val="bg1"/>
          </a:solidFill>
          <a:ln w="15875" cap="sq">
            <a:solidFill>
              <a:srgbClr val="002060"/>
            </a:soli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191" tIns="50095" rIns="100191" bIns="50095" rtlCol="0" anchor="ctr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algn="ctr"/>
            <a:endParaRPr lang="ko-KR" altLang="en-US" sz="1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 Box 14"/>
          <p:cNvSpPr txBox="1">
            <a:spLocks noChangeArrowheads="1"/>
          </p:cNvSpPr>
          <p:nvPr/>
        </p:nvSpPr>
        <p:spPr bwMode="auto">
          <a:xfrm>
            <a:off x="2793750" y="2151787"/>
            <a:ext cx="3905252" cy="38113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kumimoji="1" lang="ko-KR" altLang="en-US" sz="15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kumimoji="1" lang="ko-KR" altLang="en-US" sz="1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2751343" y="3013615"/>
            <a:ext cx="676531" cy="2071569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913" y="3013615"/>
            <a:ext cx="2352037" cy="20715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2" name="오른쪽 화살표 61"/>
          <p:cNvSpPr/>
          <p:nvPr/>
        </p:nvSpPr>
        <p:spPr>
          <a:xfrm>
            <a:off x="5924003" y="2967102"/>
            <a:ext cx="676531" cy="2071569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75211" y="3882224"/>
            <a:ext cx="15905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00CC"/>
                </a:solidFill>
              </a:rPr>
              <a:t>② 분석작업 수행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07" y="3007953"/>
            <a:ext cx="2352036" cy="20563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46590" y="3848997"/>
            <a:ext cx="15905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00CC"/>
                </a:solidFill>
              </a:rPr>
              <a:t>① 분석계획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22" y="3010783"/>
            <a:ext cx="2352036" cy="20772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9" name="TextBox 68"/>
          <p:cNvSpPr txBox="1"/>
          <p:nvPr/>
        </p:nvSpPr>
        <p:spPr>
          <a:xfrm>
            <a:off x="7041232" y="3882223"/>
            <a:ext cx="118173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ko-KR" altLang="en-US" sz="1400" b="1">
                <a:solidFill>
                  <a:srgbClr val="0000CC"/>
                </a:solidFill>
              </a:rPr>
              <a:t> 결과 정리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09961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분석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078" y="838260"/>
            <a:ext cx="961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종점온도 상승분과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Dynamic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온도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종점탄소량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Dynamic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탄소량이 상관성이 매우 높은 것으로 나타남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4259251"/>
            <a:ext cx="8352928" cy="23042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80078" y="3643966"/>
            <a:ext cx="96134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en-US" altLang="ko-KR" sz="1400" b="1">
                <a:latin typeface="+mn-ea"/>
                <a:sym typeface="Wingdings"/>
              </a:rPr>
              <a:t>Dynamic</a:t>
            </a:r>
            <a:r>
              <a:rPr lang="ko-KR" altLang="en-US" sz="1400" b="1">
                <a:latin typeface="+mn-ea"/>
                <a:sym typeface="Wingdings"/>
              </a:rPr>
              <a:t>온도가 다른 인자에 비해서 가장 크게 영향을 주고 있으며</a:t>
            </a:r>
            <a:r>
              <a:rPr lang="en-US" altLang="ko-KR" sz="1400" b="1">
                <a:latin typeface="+mn-ea"/>
                <a:sym typeface="Wingdings"/>
              </a:rPr>
              <a:t>, </a:t>
            </a:r>
            <a:r>
              <a:rPr lang="ko-KR" altLang="en-US" sz="1400" b="1">
                <a:latin typeface="+mn-ea"/>
                <a:sym typeface="Wingdings"/>
              </a:rPr>
              <a:t>다른 인자도 작은 영향을 주지만</a:t>
            </a:r>
            <a:r>
              <a:rPr lang="en-US" altLang="ko-KR" sz="1400" b="1">
                <a:latin typeface="+mn-ea"/>
                <a:sym typeface="Wingdings"/>
              </a:rPr>
              <a:t> </a:t>
            </a:r>
            <a:r>
              <a:rPr lang="ko-KR" altLang="en-US" sz="1400" b="1">
                <a:latin typeface="+mn-ea"/>
                <a:sym typeface="Wingdings"/>
              </a:rPr>
              <a:t>유의한</a:t>
            </a:r>
            <a:endParaRPr lang="en-US" altLang="ko-KR" sz="1400" b="1">
              <a:latin typeface="+mn-ea"/>
              <a:sym typeface="Wingdings"/>
            </a:endParaRPr>
          </a:p>
          <a:p>
            <a:pPr>
              <a:spcBef>
                <a:spcPts val="600"/>
              </a:spcBef>
            </a:pPr>
            <a:r>
              <a:rPr lang="en-US" altLang="ko-KR" sz="1400" b="1">
                <a:latin typeface="+mn-ea"/>
                <a:sym typeface="Wingdings"/>
              </a:rPr>
              <a:t>    </a:t>
            </a:r>
            <a:r>
              <a:rPr lang="ko-KR" altLang="en-US" sz="1400" b="1">
                <a:latin typeface="+mn-ea"/>
                <a:sym typeface="Wingdings"/>
              </a:rPr>
              <a:t>인자로 분석됨</a:t>
            </a:r>
            <a:r>
              <a:rPr lang="en-US" altLang="ko-KR" sz="1400" b="1">
                <a:latin typeface="+mn-ea"/>
                <a:sym typeface="Wingdings"/>
              </a:rPr>
              <a:t>.</a:t>
            </a:r>
            <a:endParaRPr lang="ko-KR" altLang="en-US" sz="10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1231318"/>
            <a:ext cx="8352928" cy="218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89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4" name="직선 연결선 1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8" name="직선 연결선 1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grpSp>
        <p:nvGrpSpPr>
          <p:cNvPr id="4" name="그룹 34"/>
          <p:cNvGrpSpPr/>
          <p:nvPr/>
        </p:nvGrpSpPr>
        <p:grpSpPr>
          <a:xfrm>
            <a:off x="555134" y="1549273"/>
            <a:ext cx="9474430" cy="4634723"/>
            <a:chOff x="555134" y="1443125"/>
            <a:chExt cx="9474430" cy="4925250"/>
          </a:xfrm>
        </p:grpSpPr>
        <p:sp>
          <p:nvSpPr>
            <p:cNvPr id="24" name="TextBox 23"/>
            <p:cNvSpPr txBox="1"/>
            <p:nvPr/>
          </p:nvSpPr>
          <p:spPr>
            <a:xfrm>
              <a:off x="1772898" y="1443125"/>
              <a:ext cx="7547316" cy="149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ko-KR" altLang="en-US" sz="15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초고는 속성으로 쉽게 쓴다</a:t>
              </a:r>
              <a:r>
                <a:rPr lang="en-US" altLang="ko-KR" sz="15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 </a:t>
              </a:r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→  </a:t>
              </a:r>
              <a:r>
                <a:rPr lang="ko-KR" altLang="en-US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보완 수정을 거듭하여 보고서 완성도를 높인다</a:t>
              </a:r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</a:t>
              </a:r>
              <a:b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</a:b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상사 지시를 받거나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,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니즈를 확인한 다음에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 5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분 내로 핵심 줄거리 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5~6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줄을 써본다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</a:t>
              </a:r>
              <a:b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</a:b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영감은 보고서를 쓰기 시작해야 떠오른다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</a:t>
              </a:r>
              <a:b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</a:b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질 보다는 양 위주로 작성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(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또는 자료를 첨부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)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후 계속 줄여나간다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55134" y="3216219"/>
              <a:ext cx="1152000" cy="1440000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tlCol="0" anchor="ctr"/>
            <a:lstStyle/>
            <a:p>
              <a:pPr algn="ctr" eaLnBrk="1" latinLnBrk="1" hangingPunct="1">
                <a:lnSpc>
                  <a:spcPct val="130000"/>
                </a:lnSpc>
                <a:defRPr/>
              </a:pPr>
              <a:r>
                <a:rPr lang="ko-KR" altLang="en-US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  <a:t>절실함을</a:t>
              </a:r>
              <a:br>
                <a:rPr lang="en-US" altLang="ko-KR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</a:br>
              <a:r>
                <a:rPr lang="ko-KR" altLang="en-US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  <a:t>가져라</a:t>
              </a:r>
              <a:endParaRPr lang="en-US" altLang="ko-KR" sz="1500" b="1" dirty="0">
                <a:solidFill>
                  <a:srgbClr val="000066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55134" y="1531855"/>
              <a:ext cx="1152000" cy="1440000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tlCol="0" anchor="ctr"/>
            <a:lstStyle/>
            <a:p>
              <a:pPr algn="ctr" eaLnBrk="1" latinLnBrk="1" hangingPunct="1">
                <a:lnSpc>
                  <a:spcPct val="130000"/>
                </a:lnSpc>
                <a:defRPr/>
              </a:pPr>
              <a:r>
                <a:rPr lang="ko-KR" altLang="en-US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  <a:t>짧은</a:t>
              </a:r>
              <a:endParaRPr lang="en-US" altLang="ko-KR" sz="1500" b="1" dirty="0">
                <a:solidFill>
                  <a:srgbClr val="000066"/>
                </a:solidFill>
                <a:ea typeface="맑은 고딕" panose="020B0503020000020004" pitchFamily="50" charset="-127"/>
              </a:endParaRPr>
            </a:p>
            <a:p>
              <a:pPr algn="ctr" eaLnBrk="1" latinLnBrk="1" hangingPunct="1">
                <a:lnSpc>
                  <a:spcPct val="130000"/>
                </a:lnSpc>
                <a:defRPr/>
              </a:pPr>
              <a:r>
                <a:rPr lang="ko-KR" altLang="en-US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  <a:t>마감 시간을 설정하라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55134" y="4900584"/>
              <a:ext cx="1152000" cy="1440000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tlCol="0" anchor="ctr"/>
            <a:lstStyle/>
            <a:p>
              <a:pPr algn="ctr" eaLnBrk="1" latinLnBrk="1" hangingPunct="1">
                <a:lnSpc>
                  <a:spcPct val="130000"/>
                </a:lnSpc>
                <a:defRPr/>
              </a:pPr>
              <a:r>
                <a:rPr lang="ko-KR" altLang="en-US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  <a:t>습관을</a:t>
              </a:r>
              <a:br>
                <a:rPr lang="en-US" altLang="ko-KR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</a:br>
              <a:r>
                <a:rPr lang="ko-KR" altLang="en-US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  <a:t>가져라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72898" y="3147562"/>
              <a:ext cx="8256666" cy="809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ko-KR" altLang="en-US" sz="1500" b="1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스스로 공포감을 조성한다</a:t>
              </a:r>
              <a:r>
                <a:rPr lang="en-US" altLang="ko-KR" sz="1500" b="1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 </a:t>
              </a:r>
              <a:r>
                <a:rPr lang="en-US" altLang="ko-KR" sz="1400" b="1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→ </a:t>
              </a:r>
              <a:r>
                <a:rPr lang="ko-KR" altLang="en-US" sz="1400" b="1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보고서를 기한 내에 마감하지 못했을 때의 상사 반응을 상기해본다</a:t>
              </a:r>
              <a:r>
                <a:rPr lang="en-US" altLang="ko-KR" sz="1400" b="1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 </a:t>
              </a:r>
              <a:br>
                <a:rPr lang="en-US" altLang="ko-KR" sz="1400" b="1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</a:b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잘 쓰려는 생각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,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천하의 명문 보고서 작성 욕심을 버리고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기한 내 보고서 작성에 몰입하게 된다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72898" y="3922128"/>
              <a:ext cx="8133102" cy="766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ko-KR" altLang="en-US" sz="15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 보고서 작성에 대한 간절함을 가진다</a:t>
              </a:r>
              <a:r>
                <a:rPr lang="en-US" altLang="ko-KR" sz="15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 </a:t>
              </a:r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→ </a:t>
              </a:r>
              <a:r>
                <a:rPr lang="ko-KR" altLang="en-US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그러면 무의식이 아이디어를 제공한다</a:t>
              </a:r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</a:t>
              </a:r>
              <a:b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</a:br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   “ </a:t>
              </a:r>
              <a:r>
                <a:rPr lang="en-US" altLang="ko-KR" sz="1400" dirty="0">
                  <a:solidFill>
                    <a:prstClr val="black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72</a:t>
              </a:r>
              <a:r>
                <a:rPr lang="ko-KR" altLang="en-US" sz="1400" dirty="0">
                  <a:solidFill>
                    <a:prstClr val="black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시간 동안 한 가지 주제만 생각하면 생각하지 않은 것이 생각나게 된다</a:t>
              </a:r>
              <a:r>
                <a:rPr lang="en-US" altLang="ko-KR" sz="1400" dirty="0">
                  <a:solidFill>
                    <a:prstClr val="black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_</a:t>
              </a:r>
              <a:r>
                <a:rPr lang="ko-KR" altLang="en-US" sz="1400" dirty="0">
                  <a:solidFill>
                    <a:prstClr val="black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서울대 황농문 교수</a:t>
              </a:r>
              <a:r>
                <a:rPr lang="en-US" altLang="ko-KR" sz="1400" dirty="0">
                  <a:solidFill>
                    <a:prstClr val="black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”</a:t>
              </a:r>
              <a:r>
                <a:rPr lang="ko-KR" altLang="en-US" sz="1400" dirty="0">
                  <a:solidFill>
                    <a:prstClr val="black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72898" y="4872032"/>
              <a:ext cx="7753690" cy="1496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ko-KR" altLang="en-US" sz="15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자기만의 보고서 작성 습관 또는 의식을 가진다</a:t>
              </a:r>
              <a:r>
                <a:rPr lang="en-US" altLang="ko-KR" sz="15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</a:t>
              </a:r>
              <a:br>
                <a:rPr lang="en-US" altLang="ko-KR" sz="15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</a:b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-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 보고서 작성 전에 자기만의 특정 의식을 반복한다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 (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예 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: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커피 마시기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,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산책하기 등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)</a:t>
              </a:r>
              <a:b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</a:b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보고서 작성 후에는 반드시 뇌에 보상을 해준다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 (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예 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: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케익 먹기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,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음악 듣기 등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)</a:t>
              </a:r>
              <a:b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</a:br>
              <a:r>
                <a:rPr lang="ko-KR" altLang="en-US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☞ 보고서 작성 전</a:t>
              </a:r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</a:t>
              </a:r>
              <a:r>
                <a:rPr lang="ko-KR" altLang="en-US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후에 자기만의 일정한 의식을 치르면</a:t>
              </a:r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, </a:t>
              </a:r>
              <a:r>
                <a:rPr lang="ko-KR" altLang="en-US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뇌가 보고서 작성모드로 활성화된다</a:t>
              </a:r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itchFamily="2" charset="2"/>
                </a:rPr>
                <a:t>.</a:t>
              </a:r>
            </a:p>
          </p:txBody>
        </p:sp>
        <p:cxnSp>
          <p:nvCxnSpPr>
            <p:cNvPr id="33" name="직선 연결선 32"/>
            <p:cNvCxnSpPr/>
            <p:nvPr/>
          </p:nvCxnSpPr>
          <p:spPr bwMode="auto">
            <a:xfrm>
              <a:off x="1727200" y="3091538"/>
              <a:ext cx="7704000" cy="0"/>
            </a:xfrm>
            <a:prstGeom prst="line">
              <a:avLst/>
            </a:prstGeom>
            <a:solidFill>
              <a:srgbClr val="FF0000"/>
            </a:solidFill>
            <a:ln w="9525" cap="sq" cmpd="sng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직선 연결선 33"/>
            <p:cNvCxnSpPr/>
            <p:nvPr/>
          </p:nvCxnSpPr>
          <p:spPr bwMode="auto">
            <a:xfrm>
              <a:off x="1727200" y="4804224"/>
              <a:ext cx="7704000" cy="0"/>
            </a:xfrm>
            <a:prstGeom prst="line">
              <a:avLst/>
            </a:prstGeom>
            <a:solidFill>
              <a:srgbClr val="FF0000"/>
            </a:solidFill>
            <a:ln w="9525" cap="sq" cmpd="sng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28" name="제목 29"/>
          <p:cNvSpPr txBox="1">
            <a:spLocks/>
          </p:cNvSpPr>
          <p:nvPr/>
        </p:nvSpPr>
        <p:spPr>
          <a:xfrm>
            <a:off x="377369" y="1050041"/>
            <a:ext cx="2467431" cy="484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 작성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몰입 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Tips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263170535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분석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078" y="680125"/>
            <a:ext cx="9224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개월간의 생태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하천 이용빈도 및 이용시간을 고려시 이용행태의 반복적인 사이클 확인</a:t>
            </a:r>
            <a:endParaRPr lang="ko-KR" altLang="en-US" sz="10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0078" y="3643966"/>
            <a:ext cx="932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1400" b="1">
                <a:latin typeface="+mn-ea"/>
                <a:sym typeface="Wingdings"/>
              </a:rPr>
              <a:t>요일별 공차시간의 편차가 발생되며</a:t>
            </a:r>
            <a:r>
              <a:rPr lang="en-US" altLang="ko-KR" sz="1400" b="1">
                <a:latin typeface="+mn-ea"/>
                <a:sym typeface="Wingdings"/>
              </a:rPr>
              <a:t>, </a:t>
            </a:r>
            <a:r>
              <a:rPr lang="ko-KR" altLang="en-US" sz="1400" b="1">
                <a:latin typeface="+mn-ea"/>
                <a:sym typeface="Wingdings"/>
              </a:rPr>
              <a:t>배차에서 승차거리가 평균 </a:t>
            </a:r>
            <a:r>
              <a:rPr lang="en-US" altLang="ko-KR" sz="1400" b="1">
                <a:latin typeface="+mn-ea"/>
                <a:sym typeface="Wingdings"/>
              </a:rPr>
              <a:t>6km</a:t>
            </a:r>
            <a:r>
              <a:rPr lang="ko-KR" altLang="en-US" sz="1400" b="1">
                <a:latin typeface="+mn-ea"/>
                <a:sym typeface="Wingdings"/>
              </a:rPr>
              <a:t>로 비효율 발생</a:t>
            </a:r>
            <a:endParaRPr lang="ko-KR" altLang="en-US" sz="10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157522"/>
            <a:ext cx="8734425" cy="2343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4149080"/>
            <a:ext cx="8972550" cy="25329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6099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 및 결과 정리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데이터 분석작업 후 의미있는 결과를 도출하였는가</a:t>
            </a:r>
            <a:r>
              <a:rPr kumimoji="0"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</a:p>
        </p:txBody>
      </p:sp>
      <p:sp>
        <p:nvSpPr>
          <p:cNvPr id="24" name="오각형 23"/>
          <p:cNvSpPr/>
          <p:nvPr/>
        </p:nvSpPr>
        <p:spPr>
          <a:xfrm>
            <a:off x="7024966" y="92271"/>
            <a:ext cx="2468400" cy="288031"/>
          </a:xfrm>
          <a:prstGeom prst="homePlate">
            <a:avLst>
              <a:gd name="adj" fmla="val 24608"/>
            </a:avLst>
          </a:prstGeom>
          <a:solidFill>
            <a:srgbClr val="0000CC"/>
          </a:solidFill>
          <a:ln w="25400" cap="flat" cmpd="sng" algn="ctr">
            <a:solidFill>
              <a:srgbClr val="1876A9"/>
            </a:solidFill>
            <a:prstDash val="solid"/>
          </a:ln>
          <a:effectLst/>
        </p:spPr>
        <p:txBody>
          <a:bodyPr lIns="0" r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3888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분석작업 수행 및 결과 확인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4488" y="1702779"/>
            <a:ext cx="4320480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43996" y="1702779"/>
            <a:ext cx="4310552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3517" y="2211743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6584" y="220547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488" y="4221088"/>
            <a:ext cx="4320480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43996" y="4221088"/>
            <a:ext cx="4310551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3517" y="473005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6584" y="4723781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4750037" y="2134827"/>
            <a:ext cx="432048" cy="79208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4750037" y="4653136"/>
            <a:ext cx="432048" cy="79208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3268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개별실습내용을 팀원들에게 발표하고 상호코칭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토론을 통해 미비점 보완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선정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내가 분석한 결과와 다른 팀원이 분석한 결과는 어떤 차이가 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sp>
        <p:nvSpPr>
          <p:cNvPr id="30" name="오각형 29"/>
          <p:cNvSpPr/>
          <p:nvPr/>
        </p:nvSpPr>
        <p:spPr>
          <a:xfrm>
            <a:off x="7024966" y="92271"/>
            <a:ext cx="2468400" cy="288031"/>
          </a:xfrm>
          <a:prstGeom prst="homePlate">
            <a:avLst>
              <a:gd name="adj" fmla="val 24608"/>
            </a:avLst>
          </a:prstGeom>
          <a:solidFill>
            <a:srgbClr val="0000CC"/>
          </a:solidFill>
          <a:ln w="25400" cap="flat" cmpd="sng" algn="ctr">
            <a:solidFill>
              <a:srgbClr val="1876A9"/>
            </a:solidFill>
            <a:prstDash val="solid"/>
          </a:ln>
          <a:effectLst/>
        </p:spPr>
        <p:txBody>
          <a:bodyPr lIns="0" r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9136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실습조의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분석작업 결과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발표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17:20~17:50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160912" y="3008988"/>
            <a:ext cx="1242938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7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그룹 19"/>
          <p:cNvGrpSpPr>
            <a:grpSpLocks/>
          </p:cNvGrpSpPr>
          <p:nvPr/>
        </p:nvGrpSpPr>
        <p:grpSpPr bwMode="auto">
          <a:xfrm>
            <a:off x="5650631" y="3202109"/>
            <a:ext cx="2398713" cy="2011117"/>
            <a:chOff x="5072066" y="3857628"/>
            <a:chExt cx="1785950" cy="2000264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http://www.curtisswright.com/art/divers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288" y="2052780"/>
            <a:ext cx="3617537" cy="4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58"/>
          <p:cNvSpPr txBox="1"/>
          <p:nvPr/>
        </p:nvSpPr>
        <p:spPr>
          <a:xfrm>
            <a:off x="4988596" y="2272587"/>
            <a:ext cx="4428900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조는 어떤 분석방법을 활용하여 데이터 분석작업을 수행하였는가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분석작업과 관련하여 배운 점은 무엇인가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ko-KR" altLang="en-US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6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6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6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sp>
        <p:nvSpPr>
          <p:cNvPr id="34" name="오각형 33"/>
          <p:cNvSpPr/>
          <p:nvPr/>
        </p:nvSpPr>
        <p:spPr>
          <a:xfrm>
            <a:off x="7024966" y="92271"/>
            <a:ext cx="2468400" cy="288031"/>
          </a:xfrm>
          <a:prstGeom prst="homePlate">
            <a:avLst>
              <a:gd name="adj" fmla="val 24608"/>
            </a:avLst>
          </a:prstGeom>
          <a:solidFill>
            <a:srgbClr val="0000CC"/>
          </a:solidFill>
          <a:ln w="25400" cap="flat" cmpd="sng" algn="ctr">
            <a:solidFill>
              <a:srgbClr val="1876A9"/>
            </a:solidFill>
            <a:prstDash val="solid"/>
          </a:ln>
          <a:effectLst/>
        </p:spPr>
        <p:txBody>
          <a:bodyPr lIns="0" r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1716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Wrap - Up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0" name="그룹 13"/>
          <p:cNvGrpSpPr/>
          <p:nvPr/>
        </p:nvGrpSpPr>
        <p:grpSpPr>
          <a:xfrm>
            <a:off x="488504" y="1721992"/>
            <a:ext cx="9001000" cy="4871592"/>
            <a:chOff x="416496" y="1509736"/>
            <a:chExt cx="9001000" cy="487159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16496" y="3455464"/>
              <a:ext cx="9001000" cy="2925864"/>
            </a:xfrm>
            <a:prstGeom prst="roundRect">
              <a:avLst>
                <a:gd name="adj" fmla="val 613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5" descr="C:\Users\sanghyun Yeom\Pictures\workerpointingdown-e1328810572158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6776" y="1509736"/>
              <a:ext cx="4032448" cy="2400267"/>
            </a:xfrm>
            <a:prstGeom prst="rect">
              <a:avLst/>
            </a:prstGeom>
            <a:noFill/>
          </p:spPr>
        </p:pic>
        <p:cxnSp>
          <p:nvCxnSpPr>
            <p:cNvPr id="33" name="직선 연결선 32"/>
            <p:cNvCxnSpPr/>
            <p:nvPr/>
          </p:nvCxnSpPr>
          <p:spPr>
            <a:xfrm>
              <a:off x="718176" y="4227200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18176" y="4892688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18176" y="5558176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18176" y="6223664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39" descr="C:\Users\hjkim\Desktop\0120\icon\1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323" y="5445224"/>
              <a:ext cx="961157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3994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11" name="TextBox 55"/>
          <p:cNvSpPr txBox="1"/>
          <p:nvPr/>
        </p:nvSpPr>
        <p:spPr bwMode="auto">
          <a:xfrm>
            <a:off x="992560" y="1295080"/>
            <a:ext cx="6912768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유형에 맞는 분석기법 적용 및 결과 확인</a:t>
            </a:r>
            <a:endParaRPr lang="en-US" altLang="ko-KR" sz="1600" spc="-100">
              <a:ln>
                <a:solidFill>
                  <a:srgbClr val="741E1E">
                    <a:alpha val="50000"/>
                  </a:srgbClr>
                </a:solidFill>
              </a:ln>
              <a:solidFill>
                <a:srgbClr val="741E1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분석결과를 확용하여 과제의 수행목적에 맞는 시사점 정리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3426" y="33226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(8 </a:t>
            </a:r>
            <a:r>
              <a:rPr lang="ko-KR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일차</a:t>
            </a:r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512" y="54868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</a:t>
            </a:r>
            <a:r>
              <a:rPr lang="en-US" altLang="ko-KR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분석작업</a:t>
            </a:r>
            <a:endParaRPr lang="ko-KR" altLang="en-US" sz="32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28741" y="718404"/>
            <a:ext cx="4608512" cy="348918"/>
            <a:chOff x="3418369" y="4199603"/>
            <a:chExt cx="2965157" cy="453534"/>
          </a:xfrm>
        </p:grpSpPr>
        <p:sp>
          <p:nvSpPr>
            <p:cNvPr id="6" name="오각형 5"/>
            <p:cNvSpPr/>
            <p:nvPr/>
          </p:nvSpPr>
          <p:spPr>
            <a:xfrm>
              <a:off x="3418369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95B3D7">
                <a:alpha val="30000"/>
              </a:srgbClr>
            </a:solidFill>
            <a:ln w="6350" algn="ctr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모델평가</a:t>
              </a:r>
            </a:p>
          </p:txBody>
        </p:sp>
        <p:sp>
          <p:nvSpPr>
            <p:cNvPr id="83" name="오각형 82"/>
            <p:cNvSpPr/>
            <p:nvPr/>
          </p:nvSpPr>
          <p:spPr>
            <a:xfrm>
              <a:off x="4906175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C4BD97">
                <a:alpha val="30000"/>
              </a:srgbClr>
            </a:solidFill>
            <a:ln w="6350" algn="ctr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 spc="46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결과 정리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01529"/>
              </p:ext>
            </p:extLst>
          </p:nvPr>
        </p:nvGraphicFramePr>
        <p:xfrm>
          <a:off x="3745519" y="2169657"/>
          <a:ext cx="5831176" cy="4139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5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09:00~09:20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진행절차 설명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09:20~11:20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분석 및 결과 확인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11:30~12:20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미비점 보완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12:20~13:30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 심  식  사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4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13:30~14:20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분석 및 결과 확인</a:t>
                      </a:r>
                      <a:endParaRPr lang="en-US" altLang="ko-KR" sz="1400" b="1" baseline="0">
                        <a:solidFill>
                          <a:srgbClr val="0000C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(</a:t>
                      </a: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모델평가 포함</a:t>
                      </a:r>
                      <a:r>
                        <a:rPr lang="en-US" altLang="ko-KR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14:30~15:20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미비점 보완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9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15:30~16:20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분석결과 종합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4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16:30~17:20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미비점 보완</a:t>
                      </a:r>
                      <a:endParaRPr lang="en-US" altLang="ko-KR" sz="1400" b="1" baseline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17:20~17:50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Presentation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조별발표</a:t>
                      </a:r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Wrap-Up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56208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모델평가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모델평가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분석결과 종합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36062" y="1165688"/>
            <a:ext cx="9613482" cy="6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모델평가는 수립된 모형이 얼마나 현장에 잘 적용할 수 있는가에 대하여 통계량을 통하여 판단하는</a:t>
            </a:r>
            <a:endParaRPr lang="en-US" altLang="ko-KR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과정으로서 모형의 성능을 개선 또는 비교하기 위하여 적용되는 필수적인 요소임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885897"/>
              </p:ext>
            </p:extLst>
          </p:nvPr>
        </p:nvGraphicFramePr>
        <p:xfrm>
          <a:off x="294787" y="2118406"/>
          <a:ext cx="931642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7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평가척도</a:t>
                      </a: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의미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평가방법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ANOVA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회귀모형의 적합도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추정의 표준오차</a:t>
                      </a: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ko-KR" altLang="en-US" sz="1200"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회귀분석에서 표본의 실제값들이 표본회귀선 주위로 흩어진 변동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망소특성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결정계수</a:t>
                      </a: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1200">
                          <a:latin typeface="Tahoma" panose="020B0604030504040204" pitchFamily="34" charset="0"/>
                          <a:ea typeface="돋움" panose="020B0600000101010101" pitchFamily="50" charset="-127"/>
                        </a:rPr>
                        <a:t>단순선형회귀분석모형이 어느 정도가 설명되어지는 가를 나타내는 척도 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망대특성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↑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수정결정계수</a:t>
                      </a: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1200">
                          <a:latin typeface="Tahoma" panose="020B0604030504040204" pitchFamily="34" charset="0"/>
                          <a:ea typeface="돋움" panose="020B0600000101010101" pitchFamily="50" charset="-127"/>
                        </a:rPr>
                        <a:t>다중선형회귀분석모형이 어느 정도가 설명되어지는 가를 나타내는 척도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↑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200" baseline="-2500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통계량</a:t>
                      </a: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회귀모형이 완전모형에 얼마나 가까운가를 나타내는 척도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회귀계수항의 수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MSE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평균오차제곱합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RMSE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평균오차제곱합의 제곱근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오분류율</a:t>
                      </a: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모델을 활용하여 분류한 값이 잘못 분류된 비율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ym typeface="Wingdings" panose="05000000000000000000" pitchFamily="2" charset="2"/>
                        </a:rPr>
                        <a:t>Accuracy(</a:t>
                      </a:r>
                      <a:r>
                        <a:rPr lang="ko-KR" altLang="en-US" sz="1200">
                          <a:sym typeface="Wingdings" panose="05000000000000000000" pitchFamily="2" charset="2"/>
                        </a:rPr>
                        <a:t>정확도</a:t>
                      </a:r>
                      <a:r>
                        <a:rPr lang="en-US" altLang="ko-KR" sz="1200">
                          <a:sym typeface="Wingdings" panose="05000000000000000000" pitchFamily="2" charset="2"/>
                        </a:rPr>
                        <a:t>) 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ym typeface="Wingdings" panose="05000000000000000000" pitchFamily="2" charset="2"/>
                        </a:rPr>
                        <a:t>모델이 정확하게 분류 또는 예측하는 비율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↑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ym typeface="Wingdings" panose="05000000000000000000" pitchFamily="2" charset="2"/>
                        </a:rPr>
                        <a:t>Precision(</a:t>
                      </a:r>
                      <a:r>
                        <a:rPr lang="ko-KR" altLang="en-US" sz="1200">
                          <a:sym typeface="Wingdings" panose="05000000000000000000" pitchFamily="2" charset="2"/>
                        </a:rPr>
                        <a:t>정밀도</a:t>
                      </a:r>
                      <a:r>
                        <a:rPr lang="en-US" altLang="ko-KR" sz="1200">
                          <a:sym typeface="Wingdings" panose="05000000000000000000" pitchFamily="2" charset="2"/>
                        </a:rPr>
                        <a:t>) 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ym typeface="Wingdings" panose="05000000000000000000" pitchFamily="2" charset="2"/>
                        </a:rPr>
                        <a:t>모델이 검출한 데이터 중 올바르게 검출된 데이터의 비율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↑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ym typeface="Wingdings" panose="05000000000000000000" pitchFamily="2" charset="2"/>
                        </a:rPr>
                        <a:t>Sensitivity(</a:t>
                      </a:r>
                      <a:r>
                        <a:rPr lang="ko-KR" altLang="en-US" sz="1200">
                          <a:sym typeface="Wingdings" panose="05000000000000000000" pitchFamily="2" charset="2"/>
                        </a:rPr>
                        <a:t>민감도</a:t>
                      </a:r>
                      <a:r>
                        <a:rPr lang="en-US" altLang="ko-KR" sz="1200">
                          <a:sym typeface="Wingdings" panose="05000000000000000000" pitchFamily="2" charset="2"/>
                        </a:rPr>
                        <a:t>) 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ym typeface="Wingdings" panose="05000000000000000000" pitchFamily="2" charset="2"/>
                        </a:rPr>
                        <a:t>실제 양품중 모델이 예측한 양품의 비율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↑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ym typeface="Wingdings" panose="05000000000000000000" pitchFamily="2" charset="2"/>
                        </a:rPr>
                        <a:t>Specificity(</a:t>
                      </a:r>
                      <a:r>
                        <a:rPr lang="ko-KR" altLang="en-US" sz="1200">
                          <a:sym typeface="Wingdings" panose="05000000000000000000" pitchFamily="2" charset="2"/>
                        </a:rPr>
                        <a:t>특이도</a:t>
                      </a:r>
                      <a:r>
                        <a:rPr lang="en-US" altLang="ko-KR" sz="1200">
                          <a:sym typeface="Wingdings" panose="05000000000000000000" pitchFamily="2" charset="2"/>
                        </a:rPr>
                        <a:t>) 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ym typeface="Wingdings" panose="05000000000000000000" pitchFamily="2" charset="2"/>
                        </a:rPr>
                        <a:t>실제 불량중 모델이 예측한 불량품의 비율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↑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ym typeface="Wingdings" panose="05000000000000000000" pitchFamily="2" charset="2"/>
                        </a:rPr>
                        <a:t>ROC(Receiver Operating Characteristic) Curve 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ym typeface="Wingdings" panose="05000000000000000000" pitchFamily="2" charset="2"/>
                        </a:rPr>
                        <a:t>민감도와 특이도의 관계를 파악할 수 있는 그래프</a:t>
                      </a:r>
                      <a:endParaRPr lang="en-US" altLang="ko-KR" sz="1200">
                        <a:sym typeface="Wingdings" panose="05000000000000000000" pitchFamily="2" charset="2"/>
                      </a:endParaRPr>
                    </a:p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곡선 아래의 면적이 클수록 좋음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AUC(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면적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47733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평가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078" y="838260"/>
            <a:ext cx="961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모델 평가결과 오분류율이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 작고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잔차제곱합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(SSE)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가 가장 작게 나타난 의사결정 모형을 선정</a:t>
            </a:r>
            <a:endParaRPr lang="ko-KR" altLang="en-US" sz="10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268760"/>
            <a:ext cx="9001000" cy="22322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99" y="4221088"/>
            <a:ext cx="8997205" cy="2088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0078" y="3815171"/>
            <a:ext cx="961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ROC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특성곡선을 확인결과 의사결정 모델을 우수한 모형으로 선정</a:t>
            </a:r>
            <a:endParaRPr lang="ko-KR" altLang="en-US" sz="105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831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모델평가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수립된 예측 또는 분류모델 중 평가결과가 우수한 모형을  도출하였는가</a:t>
            </a:r>
            <a:r>
              <a:rPr kumimoji="0"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25" name="오각형 24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모델평가</a:t>
              </a:r>
            </a:p>
          </p:txBody>
        </p:sp>
        <p:sp>
          <p:nvSpPr>
            <p:cNvPr id="26" name="오각형 25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분석결과 종합</a:t>
              </a:r>
            </a:p>
          </p:txBody>
        </p:sp>
      </p:grpSp>
      <p:grpSp>
        <p:nvGrpSpPr>
          <p:cNvPr id="27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8" name="직사각형 27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9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30" name="TextBox 29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13:30~14:20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72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/>
          <p:cNvSpPr/>
          <p:nvPr/>
        </p:nvSpPr>
        <p:spPr>
          <a:xfrm rot="16200000" flipH="1">
            <a:off x="5240020" y="1057892"/>
            <a:ext cx="441834" cy="7942466"/>
          </a:xfrm>
          <a:custGeom>
            <a:avLst/>
            <a:gdLst>
              <a:gd name="connsiteX0" fmla="*/ 0 w 1358537"/>
              <a:gd name="connsiteY0" fmla="*/ 1010194 h 4798423"/>
              <a:gd name="connsiteX1" fmla="*/ 1358537 w 1358537"/>
              <a:gd name="connsiteY1" fmla="*/ 0 h 4798423"/>
              <a:gd name="connsiteX2" fmla="*/ 1349829 w 1358537"/>
              <a:gd name="connsiteY2" fmla="*/ 4798423 h 4798423"/>
              <a:gd name="connsiteX3" fmla="*/ 8709 w 1358537"/>
              <a:gd name="connsiteY3" fmla="*/ 3866606 h 4798423"/>
              <a:gd name="connsiteX4" fmla="*/ 0 w 1358537"/>
              <a:gd name="connsiteY4" fmla="*/ 1010194 h 4798423"/>
              <a:gd name="connsiteX0" fmla="*/ 44708 w 1403245"/>
              <a:gd name="connsiteY0" fmla="*/ 1010194 h 4847408"/>
              <a:gd name="connsiteX1" fmla="*/ 1403245 w 1403245"/>
              <a:gd name="connsiteY1" fmla="*/ 0 h 4847408"/>
              <a:gd name="connsiteX2" fmla="*/ 1394537 w 1403245"/>
              <a:gd name="connsiteY2" fmla="*/ 4798423 h 4847408"/>
              <a:gd name="connsiteX3" fmla="*/ -2 w 1403245"/>
              <a:gd name="connsiteY3" fmla="*/ 4847408 h 4847408"/>
              <a:gd name="connsiteX4" fmla="*/ 44708 w 1403245"/>
              <a:gd name="connsiteY4" fmla="*/ 1010194 h 4847408"/>
              <a:gd name="connsiteX0" fmla="*/ 44708 w 1537038"/>
              <a:gd name="connsiteY0" fmla="*/ 1010194 h 4850045"/>
              <a:gd name="connsiteX1" fmla="*/ 1403245 w 1537038"/>
              <a:gd name="connsiteY1" fmla="*/ 0 h 4850045"/>
              <a:gd name="connsiteX2" fmla="*/ 1536993 w 1537038"/>
              <a:gd name="connsiteY2" fmla="*/ 4850044 h 4850045"/>
              <a:gd name="connsiteX3" fmla="*/ -2 w 1537038"/>
              <a:gd name="connsiteY3" fmla="*/ 4847408 h 4850045"/>
              <a:gd name="connsiteX4" fmla="*/ 44708 w 1537038"/>
              <a:gd name="connsiteY4" fmla="*/ 1010194 h 4850045"/>
              <a:gd name="connsiteX0" fmla="*/ 0 w 1492330"/>
              <a:gd name="connsiteY0" fmla="*/ 1010194 h 4873219"/>
              <a:gd name="connsiteX1" fmla="*/ 1358537 w 1492330"/>
              <a:gd name="connsiteY1" fmla="*/ 0 h 4873219"/>
              <a:gd name="connsiteX2" fmla="*/ 1492285 w 1492330"/>
              <a:gd name="connsiteY2" fmla="*/ 4850044 h 4873219"/>
              <a:gd name="connsiteX3" fmla="*/ 26518 w 1492330"/>
              <a:gd name="connsiteY3" fmla="*/ 4873219 h 4873219"/>
              <a:gd name="connsiteX4" fmla="*/ 0 w 1492330"/>
              <a:gd name="connsiteY4" fmla="*/ 1010194 h 4873219"/>
              <a:gd name="connsiteX0" fmla="*/ 0 w 1527929"/>
              <a:gd name="connsiteY0" fmla="*/ 1010194 h 4875854"/>
              <a:gd name="connsiteX1" fmla="*/ 1358537 w 1527929"/>
              <a:gd name="connsiteY1" fmla="*/ 0 h 4875854"/>
              <a:gd name="connsiteX2" fmla="*/ 1527896 w 1527929"/>
              <a:gd name="connsiteY2" fmla="*/ 4875854 h 4875854"/>
              <a:gd name="connsiteX3" fmla="*/ 26518 w 1527929"/>
              <a:gd name="connsiteY3" fmla="*/ 4873219 h 4875854"/>
              <a:gd name="connsiteX4" fmla="*/ 0 w 1527929"/>
              <a:gd name="connsiteY4" fmla="*/ 1010194 h 4875854"/>
              <a:gd name="connsiteX0" fmla="*/ 0 w 1492325"/>
              <a:gd name="connsiteY0" fmla="*/ 1010194 h 4873219"/>
              <a:gd name="connsiteX1" fmla="*/ 1358537 w 1492325"/>
              <a:gd name="connsiteY1" fmla="*/ 0 h 4873219"/>
              <a:gd name="connsiteX2" fmla="*/ 1492283 w 1492325"/>
              <a:gd name="connsiteY2" fmla="*/ 4870692 h 4873219"/>
              <a:gd name="connsiteX3" fmla="*/ 26518 w 1492325"/>
              <a:gd name="connsiteY3" fmla="*/ 4873219 h 4873219"/>
              <a:gd name="connsiteX4" fmla="*/ 0 w 1492325"/>
              <a:gd name="connsiteY4" fmla="*/ 1010194 h 4873219"/>
              <a:gd name="connsiteX0" fmla="*/ 0 w 1507060"/>
              <a:gd name="connsiteY0" fmla="*/ 3602207 h 7465232"/>
              <a:gd name="connsiteX1" fmla="*/ 1507060 w 1507060"/>
              <a:gd name="connsiteY1" fmla="*/ 0 h 7465232"/>
              <a:gd name="connsiteX2" fmla="*/ 1492283 w 1507060"/>
              <a:gd name="connsiteY2" fmla="*/ 7462705 h 7465232"/>
              <a:gd name="connsiteX3" fmla="*/ 26518 w 1507060"/>
              <a:gd name="connsiteY3" fmla="*/ 7465232 h 7465232"/>
              <a:gd name="connsiteX4" fmla="*/ 0 w 1507060"/>
              <a:gd name="connsiteY4" fmla="*/ 3602207 h 746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060" h="7465232">
                <a:moveTo>
                  <a:pt x="0" y="3602207"/>
                </a:moveTo>
                <a:cubicBezTo>
                  <a:pt x="452846" y="3265476"/>
                  <a:pt x="1054214" y="336731"/>
                  <a:pt x="1507060" y="0"/>
                </a:cubicBezTo>
                <a:cubicBezTo>
                  <a:pt x="1504157" y="1599474"/>
                  <a:pt x="1495186" y="5863231"/>
                  <a:pt x="1492283" y="7462705"/>
                </a:cubicBezTo>
                <a:lnTo>
                  <a:pt x="26518" y="7465232"/>
                </a:lnTo>
                <a:lnTo>
                  <a:pt x="0" y="3602207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8500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kern="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7" name="직선 연결선 3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직선 연결선 3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직선 연결선 4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1" name="Rectangle 4"/>
          <p:cNvSpPr>
            <a:spLocks noChangeArrowheads="1"/>
          </p:cNvSpPr>
          <p:nvPr/>
        </p:nvSpPr>
        <p:spPr bwMode="auto">
          <a:xfrm>
            <a:off x="865689" y="5767741"/>
            <a:ext cx="64468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* '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중심이 되는 핵심내용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또는 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결론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 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즉 궁극적으로 말하고자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하는 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‘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그 무엇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’</a:t>
            </a:r>
            <a:endParaRPr kumimoji="1" lang="en-US" altLang="ko-KR" sz="1400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32836" y="5330838"/>
            <a:ext cx="2268000" cy="396000"/>
          </a:xfrm>
          <a:prstGeom prst="rect">
            <a:avLst/>
          </a:prstGeom>
          <a:solidFill>
            <a:srgbClr val="0070C0"/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결론 </a:t>
            </a:r>
            <a:r>
              <a:rPr lang="en-US" altLang="ko-KR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lang="ko-KR" altLang="en-US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핵심 컨셉</a:t>
            </a:r>
            <a:r>
              <a:rPr lang="en-US" altLang="ko-KR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*)</a:t>
            </a:r>
            <a:endParaRPr lang="ko-KR" altLang="en-US" sz="1400" kern="0" dirty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888044" y="5330838"/>
            <a:ext cx="2268000" cy="396000"/>
          </a:xfrm>
          <a:prstGeom prst="rect">
            <a:avLst/>
          </a:prstGeom>
          <a:solidFill>
            <a:srgbClr val="0070C0"/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근거 </a:t>
            </a:r>
            <a:r>
              <a:rPr lang="en-US" altLang="ko-KR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lang="ko-KR" altLang="en-US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뒷받침 내용</a:t>
            </a:r>
            <a:r>
              <a:rPr lang="en-US" altLang="ko-KR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)</a:t>
            </a:r>
            <a:endParaRPr lang="ko-KR" altLang="en-US" sz="1400" kern="0" dirty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843252" y="5330838"/>
            <a:ext cx="2268000" cy="396000"/>
          </a:xfrm>
          <a:prstGeom prst="rect">
            <a:avLst/>
          </a:prstGeom>
          <a:solidFill>
            <a:srgbClr val="0070C0"/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방법 </a:t>
            </a:r>
            <a:r>
              <a:rPr lang="en-US" altLang="ko-KR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lang="ko-KR" altLang="en-US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보충자료</a:t>
            </a:r>
            <a:r>
              <a:rPr lang="en-US" altLang="ko-KR" sz="1500" b="1" kern="0">
                <a:solidFill>
                  <a:prstClr val="white"/>
                </a:solidFill>
                <a:latin typeface="맑은 고딕"/>
                <a:ea typeface="맑은 고딕"/>
                <a:cs typeface="+mn-cs"/>
              </a:rPr>
              <a:t>)</a:t>
            </a:r>
            <a:endParaRPr lang="ko-KR" altLang="en-US" sz="1500" kern="0" dirty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04" name="직선 화살표 연결선 103"/>
          <p:cNvCxnSpPr>
            <a:stCxn id="93" idx="3"/>
            <a:endCxn id="98" idx="1"/>
          </p:cNvCxnSpPr>
          <p:nvPr/>
        </p:nvCxnSpPr>
        <p:spPr>
          <a:xfrm>
            <a:off x="3200836" y="5528838"/>
            <a:ext cx="687208" cy="0"/>
          </a:xfrm>
          <a:prstGeom prst="straightConnector1">
            <a:avLst/>
          </a:prstGeom>
          <a:noFill/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stealth" w="lg" len="med"/>
          </a:ln>
          <a:effectLst/>
        </p:spPr>
      </p:cxnSp>
      <p:cxnSp>
        <p:nvCxnSpPr>
          <p:cNvPr id="105" name="직선 화살표 연결선 104"/>
          <p:cNvCxnSpPr>
            <a:stCxn id="98" idx="3"/>
            <a:endCxn id="103" idx="1"/>
          </p:cNvCxnSpPr>
          <p:nvPr/>
        </p:nvCxnSpPr>
        <p:spPr>
          <a:xfrm>
            <a:off x="6156044" y="5528838"/>
            <a:ext cx="687208" cy="0"/>
          </a:xfrm>
          <a:prstGeom prst="straightConnector1">
            <a:avLst/>
          </a:prstGeom>
          <a:noFill/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stealth" w="lg" len="med"/>
          </a:ln>
          <a:effectLst/>
        </p:spPr>
      </p:cxnSp>
      <p:sp>
        <p:nvSpPr>
          <p:cNvPr id="107" name="직사각형 106"/>
          <p:cNvSpPr/>
          <p:nvPr/>
        </p:nvSpPr>
        <p:spPr>
          <a:xfrm>
            <a:off x="548804" y="3463884"/>
            <a:ext cx="4109154" cy="432048"/>
          </a:xfrm>
          <a:prstGeom prst="rect">
            <a:avLst/>
          </a:prstGeom>
          <a:solidFill>
            <a:srgbClr val="969696">
              <a:lumMod val="20000"/>
              <a:lumOff val="80000"/>
            </a:srgbClr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</a:ln>
          <a:effectLst/>
        </p:spPr>
        <p:txBody>
          <a:bodyPr lIns="144000" rtlCol="0" anchor="ctr"/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ko-KR" altLang="en-US" sz="1600" kern="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미괄식 </a:t>
            </a:r>
            <a:r>
              <a:rPr lang="en-US" altLang="ko-KR" sz="1400" kern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결론에 대한 논쟁의 여지가 있을 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48804" y="3895933"/>
            <a:ext cx="4109154" cy="925936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</a:ln>
          <a:effectLst/>
        </p:spPr>
        <p:txBody>
          <a:bodyPr lIns="108000" tIns="108000" rtlCol="0" anchor="t" anchorCtr="0"/>
          <a:lstStyle/>
          <a:p>
            <a:pPr eaLnBrk="1" hangingPunct="1">
              <a:lnSpc>
                <a:spcPct val="120000"/>
              </a:lnSpc>
              <a:buClr>
                <a:srgbClr val="000000"/>
              </a:buClr>
              <a:defRPr/>
            </a:pPr>
            <a:endParaRPr lang="en-US" altLang="ko-KR" sz="1400" kern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09" name="제목 29"/>
          <p:cNvSpPr txBox="1">
            <a:spLocks/>
          </p:cNvSpPr>
          <p:nvPr/>
        </p:nvSpPr>
        <p:spPr>
          <a:xfrm>
            <a:off x="656747" y="4001852"/>
            <a:ext cx="3893315" cy="35966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pPr algn="ctr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spc="-10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先  근거 </a:t>
            </a:r>
            <a:r>
              <a:rPr kumimoji="1" lang="ko-KR" altLang="en-US" sz="16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제시</a:t>
            </a:r>
            <a:endParaRPr kumimoji="1" lang="en-US" altLang="ko-KR" sz="1600" b="1" kern="0" spc="-1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제목 29"/>
          <p:cNvSpPr txBox="1">
            <a:spLocks/>
          </p:cNvSpPr>
          <p:nvPr/>
        </p:nvSpPr>
        <p:spPr>
          <a:xfrm>
            <a:off x="656747" y="4349490"/>
            <a:ext cx="3893315" cy="35966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pPr algn="ctr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spc="-10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後  결론 </a:t>
            </a:r>
            <a:r>
              <a:rPr kumimoji="1" lang="ko-KR" altLang="en-US" sz="16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제시</a:t>
            </a:r>
            <a:endParaRPr kumimoji="1" lang="en-US" altLang="ko-KR" sz="1600" b="1" kern="0" spc="-1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306297" y="3463884"/>
            <a:ext cx="4109154" cy="432048"/>
          </a:xfrm>
          <a:prstGeom prst="rect">
            <a:avLst/>
          </a:prstGeom>
          <a:solidFill>
            <a:srgbClr val="969696">
              <a:lumMod val="20000"/>
              <a:lumOff val="80000"/>
            </a:srgbClr>
          </a:solidFill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lIns="144000" rtlCol="0" anchor="ctr"/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ko-KR" altLang="en-US" sz="1600" kern="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두괄식 </a:t>
            </a:r>
            <a:r>
              <a:rPr lang="en-US" altLang="ko-KR" sz="1400" kern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(Pyramid Structure)</a:t>
            </a:r>
            <a:r>
              <a:rPr lang="ko-KR" altLang="en-US" sz="1400" kern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결론이 명쾌할 때</a:t>
            </a:r>
            <a:endParaRPr lang="ko-KR" altLang="en-US" sz="1600" kern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06297" y="3895933"/>
            <a:ext cx="4109154" cy="925936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lIns="108000" tIns="108000" rtlCol="0" anchor="t" anchorCtr="0"/>
          <a:lstStyle/>
          <a:p>
            <a:pPr eaLnBrk="1" hangingPunct="1">
              <a:lnSpc>
                <a:spcPct val="120000"/>
              </a:lnSpc>
              <a:buClr>
                <a:srgbClr val="000000"/>
              </a:buClr>
              <a:buFontTx/>
              <a:buChar char="•"/>
              <a:defRPr/>
            </a:pPr>
            <a:endParaRPr lang="en-US" altLang="ko-KR" sz="1400" kern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5" name="제목 29"/>
          <p:cNvSpPr txBox="1">
            <a:spLocks/>
          </p:cNvSpPr>
          <p:nvPr/>
        </p:nvSpPr>
        <p:spPr>
          <a:xfrm>
            <a:off x="5403401" y="4001852"/>
            <a:ext cx="3893315" cy="35966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pPr algn="ctr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spc="-10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先  결론 </a:t>
            </a:r>
            <a:r>
              <a:rPr kumimoji="1" lang="ko-KR" altLang="en-US" sz="16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제시</a:t>
            </a:r>
            <a:endParaRPr kumimoji="1" lang="en-US" altLang="ko-KR" sz="1600" b="1" kern="0" spc="-1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제목 29"/>
          <p:cNvSpPr txBox="1">
            <a:spLocks/>
          </p:cNvSpPr>
          <p:nvPr/>
        </p:nvSpPr>
        <p:spPr>
          <a:xfrm>
            <a:off x="5403401" y="4349490"/>
            <a:ext cx="3893315" cy="35966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pPr algn="ctr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spc="-10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後  근거 </a:t>
            </a:r>
            <a:r>
              <a:rPr kumimoji="1" lang="ko-KR" altLang="en-US" sz="16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제시</a:t>
            </a:r>
            <a:endParaRPr kumimoji="1" lang="en-US" altLang="ko-KR" sz="1600" b="1" kern="0" spc="-1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제목 29"/>
          <p:cNvSpPr txBox="1">
            <a:spLocks/>
          </p:cNvSpPr>
          <p:nvPr/>
        </p:nvSpPr>
        <p:spPr>
          <a:xfrm>
            <a:off x="353792" y="1097914"/>
            <a:ext cx="3434438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kumimoji="1" lang="ko-KR" altLang="en-US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스토리 라인 작성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36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grpSp>
        <p:nvGrpSpPr>
          <p:cNvPr id="3" name="그룹 23"/>
          <p:cNvGrpSpPr/>
          <p:nvPr/>
        </p:nvGrpSpPr>
        <p:grpSpPr>
          <a:xfrm flipV="1">
            <a:off x="345001" y="6452810"/>
            <a:ext cx="9216000" cy="72008"/>
            <a:chOff x="1712640" y="836712"/>
            <a:chExt cx="7416824" cy="144016"/>
          </a:xfrm>
        </p:grpSpPr>
        <p:cxnSp>
          <p:nvCxnSpPr>
            <p:cNvPr id="40" name="직선 연결선 3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직선 연결선 4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연결선 4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4" name="제목 29"/>
          <p:cNvSpPr txBox="1">
            <a:spLocks/>
          </p:cNvSpPr>
          <p:nvPr/>
        </p:nvSpPr>
        <p:spPr>
          <a:xfrm>
            <a:off x="733078" y="2078820"/>
            <a:ext cx="8990558" cy="778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588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5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 작성 목적을 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분명히 하고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결정사항 및 주문사항이 무엇인지 명확히 드러나야함 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1588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보고서의 전체 </a:t>
            </a:r>
            <a:r>
              <a:rPr kumimoji="1" lang="ko-KR" altLang="en-US" sz="1500" b="1" kern="0" dirty="0">
                <a:solidFill>
                  <a:srgbClr val="0000CC"/>
                </a:solidFill>
                <a:latin typeface="Arial"/>
                <a:ea typeface="맑은 고딕" panose="020B0503020000020004" pitchFamily="50" charset="-127"/>
                <a:cs typeface="+mn-cs"/>
              </a:rPr>
              <a:t>큰 흐름인 대강성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과 중요 </a:t>
            </a:r>
            <a:r>
              <a:rPr kumimoji="1" lang="ko-KR" altLang="en-US" sz="1500" b="1" kern="0" dirty="0">
                <a:solidFill>
                  <a:srgbClr val="0000CC"/>
                </a:solidFill>
                <a:latin typeface="Arial"/>
                <a:ea typeface="맑은 고딕" panose="020B0503020000020004" pitchFamily="50" charset="-127"/>
                <a:cs typeface="+mn-cs"/>
              </a:rPr>
              <a:t>내용에 대한 구체성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을 동시에 충족해야 함 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!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15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588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ko-KR" sz="15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제목 29"/>
          <p:cNvSpPr txBox="1">
            <a:spLocks/>
          </p:cNvSpPr>
          <p:nvPr/>
        </p:nvSpPr>
        <p:spPr>
          <a:xfrm>
            <a:off x="450393" y="1640347"/>
            <a:ext cx="8990558" cy="40651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76213" indent="-17462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 받는 사람에게 어떤 메시지를 기억 속에 남길 것인가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?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 관점에서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Plot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과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내용을 구성한다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제목 29"/>
          <p:cNvSpPr txBox="1">
            <a:spLocks/>
          </p:cNvSpPr>
          <p:nvPr/>
        </p:nvSpPr>
        <p:spPr>
          <a:xfrm>
            <a:off x="450393" y="2935398"/>
            <a:ext cx="8990558" cy="40651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76213" indent="-17462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스토리라인 전개 방법 → 회사 내 대부분의 보고서는 결론을 먼저 제시하는 두괄식을 사용한다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560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모델평가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76398"/>
              </p:ext>
            </p:extLst>
          </p:nvPr>
        </p:nvGraphicFramePr>
        <p:xfrm>
          <a:off x="359387" y="1336893"/>
          <a:ext cx="931642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1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3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4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분석기법</a:t>
                      </a: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MSE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오분류율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선정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7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17712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개별실습내용을 팀원들에게 발표하고 상호코칭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토론을 통해 미비점 보완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선정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내가 선정한 모형과 다른 팀원이 선정한 모형은 어떤 차이가 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sp>
        <p:nvSpPr>
          <p:cNvPr id="31" name="TextBox 30"/>
          <p:cNvSpPr txBox="1"/>
          <p:nvPr/>
        </p:nvSpPr>
        <p:spPr bwMode="auto">
          <a:xfrm>
            <a:off x="8084136" y="647624"/>
            <a:ext cx="17988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ker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13:00~13:50</a:t>
            </a:r>
            <a:endParaRPr lang="ko-KR" altLang="en-US" sz="1800" b="1" kern="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3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34" name="직사각형 33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35" name="Picture 20" descr="3D_0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36" name="TextBox 35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14:30~15:20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50" name="오각형 49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모델평가</a:t>
              </a:r>
            </a:p>
          </p:txBody>
        </p:sp>
        <p:sp>
          <p:nvSpPr>
            <p:cNvPr id="51" name="오각형 50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분석결과 종합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94649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분석결과 종합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  <a:solidFill>
            <a:schemeClr val="bg1"/>
          </a:solidFill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pFill/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모델평가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분석결과 종합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36062" y="1165688"/>
            <a:ext cx="9613482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분석결과를 통하여 확인된 시사점 있는 정보를 종합하여 결과를 작성</a:t>
            </a:r>
            <a:endParaRPr lang="ko-KR" altLang="en-US" sz="16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6496" y="2204864"/>
            <a:ext cx="914501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b="1">
                <a:latin typeface="+mn-ea"/>
                <a:ea typeface="+mn-ea"/>
                <a:sym typeface="Wingdings"/>
              </a:rPr>
              <a:t>○ 본 분석작업은 </a:t>
            </a:r>
            <a:r>
              <a:rPr lang="en-US" altLang="ko-KR" sz="1400" b="1">
                <a:latin typeface="+mn-ea"/>
                <a:ea typeface="+mn-ea"/>
                <a:sym typeface="Wingdings"/>
              </a:rPr>
              <a:t>OO </a:t>
            </a:r>
            <a:r>
              <a:rPr lang="ko-KR" altLang="en-US" sz="1400" b="1">
                <a:latin typeface="+mn-ea"/>
                <a:ea typeface="+mn-ea"/>
                <a:sym typeface="Wingdings"/>
              </a:rPr>
              <a:t>공장을 </a:t>
            </a:r>
            <a:r>
              <a:rPr lang="ko-KR" altLang="en-US" sz="1400" b="1" dirty="0">
                <a:latin typeface="+mn-ea"/>
                <a:ea typeface="+mn-ea"/>
                <a:sym typeface="Wingdings"/>
              </a:rPr>
              <a:t>대상으로 분석작업을 진행하였으며</a:t>
            </a:r>
            <a:r>
              <a:rPr lang="en-US" altLang="ko-KR" sz="1400" b="1" dirty="0">
                <a:latin typeface="+mn-ea"/>
                <a:ea typeface="+mn-ea"/>
                <a:sym typeface="Wingdings"/>
              </a:rPr>
              <a:t>, </a:t>
            </a:r>
            <a:r>
              <a:rPr lang="ko-KR" altLang="en-US" sz="1400" b="1">
                <a:latin typeface="+mn-ea"/>
                <a:ea typeface="+mn-ea"/>
                <a:sym typeface="Wingdings"/>
              </a:rPr>
              <a:t>조업부서에서 유의하다고 생각하는 인자에</a:t>
            </a:r>
            <a:endParaRPr lang="en-US" altLang="ko-KR" sz="1400" b="1" dirty="0">
              <a:latin typeface="+mn-ea"/>
              <a:ea typeface="+mn-ea"/>
              <a:sym typeface="Wingdings"/>
            </a:endParaRPr>
          </a:p>
          <a:p>
            <a:pPr>
              <a:spcBef>
                <a:spcPts val="300"/>
              </a:spcBef>
            </a:pPr>
            <a:r>
              <a:rPr lang="ko-KR" altLang="en-US" sz="1400" b="1">
                <a:latin typeface="+mn-ea"/>
                <a:sym typeface="Wingdings"/>
              </a:rPr>
              <a:t>    대하여 </a:t>
            </a:r>
            <a:r>
              <a:rPr lang="ko-KR" altLang="en-US" sz="1400" b="1" dirty="0">
                <a:latin typeface="+mn-ea"/>
                <a:sym typeface="Wingdings"/>
              </a:rPr>
              <a:t>유의성을 검증하였으나</a:t>
            </a:r>
            <a:r>
              <a:rPr lang="en-US" altLang="ko-KR" sz="1400" b="1" dirty="0">
                <a:latin typeface="+mn-ea"/>
                <a:sym typeface="Wingdings"/>
              </a:rPr>
              <a:t>, </a:t>
            </a:r>
            <a:r>
              <a:rPr lang="ko-KR" altLang="en-US" sz="1400" b="1" dirty="0">
                <a:latin typeface="+mn-ea"/>
                <a:sym typeface="Wingdings"/>
              </a:rPr>
              <a:t>많은 인자가 유의하지 </a:t>
            </a:r>
            <a:r>
              <a:rPr lang="ko-KR" altLang="en-US" sz="1400" b="1">
                <a:latin typeface="+mn-ea"/>
                <a:sym typeface="Wingdings"/>
              </a:rPr>
              <a:t>않은 것으로 나타남에 따라 작업자</a:t>
            </a:r>
            <a:r>
              <a:rPr lang="en-US" altLang="ko-KR" sz="1400" b="1">
                <a:latin typeface="+mn-ea"/>
                <a:sym typeface="Wingdings"/>
              </a:rPr>
              <a:t>, </a:t>
            </a:r>
            <a:r>
              <a:rPr lang="ko-KR" altLang="en-US" sz="1400" b="1">
                <a:latin typeface="+mn-ea"/>
                <a:sym typeface="Wingdings"/>
              </a:rPr>
              <a:t>계측기에 대한</a:t>
            </a:r>
            <a:endParaRPr lang="en-US" altLang="ko-KR" sz="1400" b="1">
              <a:latin typeface="+mn-ea"/>
              <a:sym typeface="Wingdings"/>
            </a:endParaRPr>
          </a:p>
          <a:p>
            <a:pPr>
              <a:spcBef>
                <a:spcPts val="300"/>
              </a:spcBef>
            </a:pPr>
            <a:r>
              <a:rPr lang="en-US" altLang="ko-KR" sz="1400" b="1">
                <a:latin typeface="+mn-ea"/>
                <a:sym typeface="Wingdings"/>
              </a:rPr>
              <a:t>    </a:t>
            </a:r>
            <a:r>
              <a:rPr lang="ko-KR" altLang="en-US" sz="1400" b="1">
                <a:latin typeface="+mn-ea"/>
                <a:sym typeface="Wingdings"/>
              </a:rPr>
              <a:t>추가적인 분석이 필요함</a:t>
            </a:r>
            <a:r>
              <a:rPr lang="en-US" altLang="ko-KR" sz="1400" b="1">
                <a:latin typeface="+mn-ea"/>
                <a:sym typeface="Wingdings"/>
              </a:rPr>
              <a:t>. </a:t>
            </a:r>
            <a:endParaRPr lang="en-US" altLang="ko-KR" sz="1400" b="1" dirty="0">
              <a:latin typeface="+mn-ea"/>
              <a:ea typeface="+mn-ea"/>
              <a:sym typeface="Wingdings"/>
            </a:endParaRPr>
          </a:p>
          <a:p>
            <a:pPr>
              <a:spcBef>
                <a:spcPts val="300"/>
              </a:spcBef>
            </a:pPr>
            <a:endParaRPr lang="en-US" altLang="ko-KR" sz="1400" b="1" dirty="0">
              <a:latin typeface="+mn-ea"/>
              <a:sym typeface="Wingdings"/>
            </a:endParaRPr>
          </a:p>
          <a:p>
            <a:pPr>
              <a:spcBef>
                <a:spcPts val="300"/>
              </a:spcBef>
            </a:pPr>
            <a:r>
              <a:rPr lang="ko-KR" altLang="en-US" sz="1400" b="1">
                <a:latin typeface="+mn-ea"/>
                <a:ea typeface="+mn-ea"/>
                <a:sym typeface="Wingdings"/>
              </a:rPr>
              <a:t>○ 종점산소를 제외한 온도상승분</a:t>
            </a:r>
            <a:r>
              <a:rPr lang="en-US" altLang="ko-KR" sz="1400" b="1">
                <a:latin typeface="+mn-ea"/>
                <a:ea typeface="+mn-ea"/>
                <a:sym typeface="Wingdings"/>
              </a:rPr>
              <a:t>, </a:t>
            </a:r>
            <a:r>
              <a:rPr lang="ko-KR" altLang="en-US" sz="1400" b="1">
                <a:latin typeface="+mn-ea"/>
                <a:ea typeface="+mn-ea"/>
                <a:sym typeface="Wingdings"/>
              </a:rPr>
              <a:t>산소량차이는 유의한 인자로 나타나며</a:t>
            </a:r>
            <a:r>
              <a:rPr lang="en-US" altLang="ko-KR" sz="1400" b="1">
                <a:latin typeface="+mn-ea"/>
                <a:ea typeface="+mn-ea"/>
                <a:sym typeface="Wingdings"/>
              </a:rPr>
              <a:t>, </a:t>
            </a:r>
            <a:r>
              <a:rPr lang="ko-KR" altLang="en-US" sz="1400" b="1">
                <a:latin typeface="+mn-ea"/>
                <a:ea typeface="+mn-ea"/>
                <a:sym typeface="Wingdings"/>
              </a:rPr>
              <a:t>모델 수립에 활용되지 않은 데이터</a:t>
            </a:r>
            <a:endParaRPr lang="en-US" altLang="ko-KR" sz="1400" b="1">
              <a:latin typeface="+mn-ea"/>
              <a:ea typeface="+mn-ea"/>
              <a:sym typeface="Wingdings"/>
            </a:endParaRPr>
          </a:p>
          <a:p>
            <a:pPr>
              <a:spcBef>
                <a:spcPts val="300"/>
              </a:spcBef>
            </a:pPr>
            <a:r>
              <a:rPr lang="en-US" altLang="ko-KR" sz="1400" b="1">
                <a:latin typeface="+mn-ea"/>
                <a:ea typeface="+mn-ea"/>
                <a:sym typeface="Wingdings"/>
              </a:rPr>
              <a:t>    </a:t>
            </a:r>
            <a:r>
              <a:rPr lang="ko-KR" altLang="en-US" sz="1400" b="1">
                <a:latin typeface="+mn-ea"/>
                <a:ea typeface="+mn-ea"/>
                <a:sym typeface="Wingdings"/>
              </a:rPr>
              <a:t>를 추가 수집하여 적용해 본 결과 정확도가 </a:t>
            </a:r>
            <a:r>
              <a:rPr lang="en-US" altLang="ko-KR" sz="1400" b="1">
                <a:latin typeface="+mn-ea"/>
                <a:ea typeface="+mn-ea"/>
                <a:sym typeface="Wingdings"/>
              </a:rPr>
              <a:t>91% </a:t>
            </a:r>
            <a:r>
              <a:rPr lang="ko-KR" altLang="en-US" sz="1400" b="1">
                <a:latin typeface="+mn-ea"/>
                <a:ea typeface="+mn-ea"/>
                <a:sym typeface="Wingdings"/>
              </a:rPr>
              <a:t>수준으로 높게 나타남</a:t>
            </a:r>
            <a:r>
              <a:rPr lang="en-US" altLang="ko-KR" sz="1400" b="1">
                <a:latin typeface="+mn-ea"/>
                <a:ea typeface="+mn-ea"/>
                <a:sym typeface="Wingdings"/>
              </a:rPr>
              <a:t>. </a:t>
            </a:r>
            <a:r>
              <a:rPr lang="en-US" altLang="ko-KR" sz="1400" b="1">
                <a:latin typeface="+mn-ea"/>
                <a:sym typeface="Wingdings"/>
              </a:rPr>
              <a:t> </a:t>
            </a:r>
            <a:endParaRPr lang="en-US" altLang="ko-KR" sz="1400" b="1" dirty="0">
              <a:latin typeface="+mn-ea"/>
              <a:sym typeface="Wingdings"/>
            </a:endParaRPr>
          </a:p>
          <a:p>
            <a:pPr>
              <a:spcBef>
                <a:spcPts val="300"/>
              </a:spcBef>
            </a:pPr>
            <a:endParaRPr lang="en-US" altLang="ko-KR" sz="1400" b="1" dirty="0">
              <a:latin typeface="+mn-ea"/>
              <a:sym typeface="Wingdings"/>
            </a:endParaRPr>
          </a:p>
          <a:p>
            <a:pPr>
              <a:spcBef>
                <a:spcPts val="300"/>
              </a:spcBef>
            </a:pPr>
            <a:r>
              <a:rPr lang="ko-KR" altLang="en-US" sz="1400" b="1">
                <a:latin typeface="+mn-ea"/>
                <a:ea typeface="+mn-ea"/>
                <a:sym typeface="Wingdings"/>
              </a:rPr>
              <a:t>○ </a:t>
            </a:r>
            <a:r>
              <a:rPr lang="ko-KR" altLang="en-US" sz="1400" b="1">
                <a:latin typeface="+mn-ea"/>
                <a:sym typeface="Wingdings"/>
              </a:rPr>
              <a:t>모델식에 의한 예측치와 </a:t>
            </a:r>
            <a:r>
              <a:rPr lang="ko-KR" altLang="en-US" sz="1400" b="1" dirty="0">
                <a:latin typeface="+mn-ea"/>
                <a:sym typeface="Wingdings"/>
              </a:rPr>
              <a:t>실측치의 차이에 대한 </a:t>
            </a:r>
            <a:r>
              <a:rPr lang="ko-KR" altLang="en-US" sz="1400" b="1" dirty="0" err="1">
                <a:latin typeface="+mn-ea"/>
                <a:sym typeface="Wingdings"/>
              </a:rPr>
              <a:t>적중율</a:t>
            </a:r>
            <a:r>
              <a:rPr lang="ko-KR" altLang="en-US" sz="1400" b="1" dirty="0">
                <a:latin typeface="+mn-ea"/>
                <a:sym typeface="Wingdings"/>
              </a:rPr>
              <a:t> </a:t>
            </a:r>
            <a:r>
              <a:rPr lang="ko-KR" altLang="en-US" sz="1400" b="1">
                <a:latin typeface="+mn-ea"/>
                <a:sym typeface="Wingdings"/>
              </a:rPr>
              <a:t>분석결과 온도상승분의 관리범위</a:t>
            </a:r>
            <a:r>
              <a:rPr lang="en-US" altLang="ko-KR" sz="1400" b="1">
                <a:latin typeface="+mn-ea"/>
                <a:sym typeface="Wingdings"/>
              </a:rPr>
              <a:t>(15</a:t>
            </a:r>
            <a:r>
              <a:rPr lang="ko-KR" altLang="en-US" sz="1400" b="1">
                <a:latin typeface="+mn-ea"/>
                <a:sym typeface="Wingdings"/>
              </a:rPr>
              <a:t>도</a:t>
            </a:r>
            <a:r>
              <a:rPr lang="en-US" altLang="ko-KR" sz="1400" b="1">
                <a:latin typeface="+mn-ea"/>
                <a:sym typeface="Wingdings"/>
              </a:rPr>
              <a:t>) </a:t>
            </a:r>
            <a:r>
              <a:rPr lang="ko-KR" altLang="en-US" sz="1400" b="1">
                <a:latin typeface="+mn-ea"/>
                <a:sym typeface="Wingdings"/>
              </a:rPr>
              <a:t>안에 포함된</a:t>
            </a:r>
            <a:endParaRPr lang="en-US" altLang="ko-KR" sz="1400" b="1">
              <a:latin typeface="+mn-ea"/>
              <a:sym typeface="Wingdings"/>
            </a:endParaRPr>
          </a:p>
          <a:p>
            <a:pPr>
              <a:spcBef>
                <a:spcPts val="300"/>
              </a:spcBef>
            </a:pPr>
            <a:r>
              <a:rPr lang="en-US" altLang="ko-KR" sz="1400" b="1">
                <a:latin typeface="+mn-ea"/>
                <a:sym typeface="Wingdings"/>
              </a:rPr>
              <a:t>    </a:t>
            </a:r>
            <a:r>
              <a:rPr lang="ko-KR" altLang="en-US" sz="1400" b="1">
                <a:latin typeface="+mn-ea"/>
                <a:sym typeface="Wingdings"/>
              </a:rPr>
              <a:t>데이터가 전체 </a:t>
            </a:r>
            <a:r>
              <a:rPr lang="ko-KR" altLang="en-US" sz="1400" b="1" dirty="0">
                <a:latin typeface="+mn-ea"/>
                <a:sym typeface="Wingdings"/>
              </a:rPr>
              <a:t>데이터의 </a:t>
            </a:r>
            <a:r>
              <a:rPr lang="en-US" altLang="ko-KR" sz="1400" b="1" dirty="0">
                <a:latin typeface="+mn-ea"/>
                <a:sym typeface="Wingdings"/>
              </a:rPr>
              <a:t>91% </a:t>
            </a:r>
            <a:r>
              <a:rPr lang="ko-KR" altLang="en-US" sz="1400" b="1" dirty="0">
                <a:latin typeface="+mn-ea"/>
                <a:sym typeface="Wingdings"/>
              </a:rPr>
              <a:t>수준을 보이며</a:t>
            </a:r>
            <a:r>
              <a:rPr lang="en-US" altLang="ko-KR" sz="1400" b="1">
                <a:latin typeface="+mn-ea"/>
                <a:sym typeface="Wingdings"/>
              </a:rPr>
              <a:t>, </a:t>
            </a:r>
            <a:r>
              <a:rPr lang="ko-KR" altLang="en-US" sz="1400" b="1">
                <a:latin typeface="+mn-ea"/>
                <a:sym typeface="Wingdings"/>
              </a:rPr>
              <a:t>산소량차이는 </a:t>
            </a:r>
            <a:r>
              <a:rPr lang="en-US" altLang="ko-KR" sz="1400" b="1">
                <a:latin typeface="+mn-ea"/>
                <a:sym typeface="Wingdings"/>
              </a:rPr>
              <a:t>150</a:t>
            </a:r>
            <a:r>
              <a:rPr lang="ko-KR" altLang="en-US" sz="1400" b="1" dirty="0">
                <a:latin typeface="+mn-ea"/>
                <a:sym typeface="Wingdings"/>
              </a:rPr>
              <a:t>이하의 차이가 전체 데이터의 </a:t>
            </a:r>
            <a:r>
              <a:rPr lang="en-US" altLang="ko-KR" sz="1400" b="1" dirty="0">
                <a:latin typeface="+mn-ea"/>
                <a:sym typeface="Wingdings"/>
              </a:rPr>
              <a:t>74</a:t>
            </a:r>
            <a:r>
              <a:rPr lang="en-US" altLang="ko-KR" sz="1400" b="1">
                <a:latin typeface="+mn-ea"/>
                <a:sym typeface="Wingdings"/>
              </a:rPr>
              <a:t>%</a:t>
            </a:r>
            <a:r>
              <a:rPr lang="ko-KR" altLang="en-US" sz="1400" b="1">
                <a:latin typeface="+mn-ea"/>
                <a:sym typeface="Wingdings"/>
              </a:rPr>
              <a:t>수준으로</a:t>
            </a:r>
            <a:endParaRPr lang="en-US" altLang="ko-KR" sz="1400" b="1">
              <a:latin typeface="+mn-ea"/>
              <a:sym typeface="Wingdings"/>
            </a:endParaRPr>
          </a:p>
          <a:p>
            <a:pPr>
              <a:spcBef>
                <a:spcPts val="300"/>
              </a:spcBef>
            </a:pPr>
            <a:r>
              <a:rPr lang="en-US" altLang="ko-KR" sz="1400" b="1">
                <a:latin typeface="+mn-ea"/>
                <a:sym typeface="Wingdings"/>
              </a:rPr>
              <a:t>    </a:t>
            </a:r>
            <a:r>
              <a:rPr lang="ko-KR" altLang="en-US" sz="1400" b="1">
                <a:latin typeface="+mn-ea"/>
                <a:sym typeface="Wingdings"/>
              </a:rPr>
              <a:t>낮게 나타남에 따라 산소량 차이가 발생되는 원인에 대한 조사작업 필요</a:t>
            </a:r>
            <a:r>
              <a:rPr lang="en-US" altLang="ko-KR" sz="1400" b="1">
                <a:latin typeface="+mn-ea"/>
                <a:sym typeface="Wingdings"/>
              </a:rPr>
              <a:t> </a:t>
            </a:r>
            <a:endParaRPr lang="en-US" altLang="ko-KR" sz="1400" b="1" dirty="0">
              <a:latin typeface="+mn-ea"/>
              <a:sym typeface="Wingdings"/>
            </a:endParaRPr>
          </a:p>
          <a:p>
            <a:pPr>
              <a:spcBef>
                <a:spcPts val="300"/>
              </a:spcBef>
            </a:pPr>
            <a:endParaRPr lang="en-US" altLang="ko-KR" sz="1400" b="1" dirty="0">
              <a:latin typeface="+mn-ea"/>
              <a:sym typeface="Wingding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9776" y="1657003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분석결과 종합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70820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480" y="141173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분석결과 종합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619125"/>
            <a:ext cx="9124950" cy="5619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18023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 종합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분석목적에 맞는 시사점있는 결과를 도출하였는가</a:t>
            </a:r>
            <a:r>
              <a:rPr kumimoji="0"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  <a:solidFill>
            <a:schemeClr val="bg1"/>
          </a:solidFill>
        </p:grpSpPr>
        <p:sp>
          <p:nvSpPr>
            <p:cNvPr id="49" name="오각형 48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pFill/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모델평가</a:t>
              </a:r>
            </a:p>
          </p:txBody>
        </p:sp>
        <p:sp>
          <p:nvSpPr>
            <p:cNvPr id="50" name="오각형 49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분석결과 종합</a:t>
              </a:r>
            </a:p>
          </p:txBody>
        </p:sp>
      </p:grpSp>
      <p:grpSp>
        <p:nvGrpSpPr>
          <p:cNvPr id="24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5" name="직사각형 24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6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7" name="TextBox 26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15:30~16:20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79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 종합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7" y="656301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4488" y="1702779"/>
            <a:ext cx="4320480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43996" y="1702779"/>
            <a:ext cx="4310552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3517" y="2211743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6584" y="220547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488" y="4221088"/>
            <a:ext cx="4320480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43996" y="4221088"/>
            <a:ext cx="4310551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3517" y="473005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6584" y="4723781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4750037" y="2134827"/>
            <a:ext cx="432048" cy="79208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4750037" y="4653136"/>
            <a:ext cx="432048" cy="79208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17767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개별실습내용을 팀원들에게 발표하고 상호코칭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토론을 통해 미비점 보완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선정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내가 작성한 시사점와 다른 팀원이 작성한 시사점은 어떤 차이가 있는가</a:t>
            </a:r>
            <a:r>
              <a:rPr lang="en-US" altLang="ko-KR" sz="2000" b="1" kern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?</a:t>
            </a:r>
            <a:endParaRPr kumimoji="0" lang="en-US" altLang="ko-KR" sz="2000" b="1" kern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16:30~17:20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34" name="그룹 33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  <a:solidFill>
            <a:schemeClr val="bg1"/>
          </a:solidFill>
        </p:grpSpPr>
        <p:sp>
          <p:nvSpPr>
            <p:cNvPr id="35" name="오각형 34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pFill/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</a:t>
              </a:r>
            </a:p>
          </p:txBody>
        </p:sp>
        <p:sp>
          <p:nvSpPr>
            <p:cNvPr id="36" name="오각형 35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분석결과 종합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0211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실습조의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 종합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발표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17:20~17:50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160912" y="3008988"/>
            <a:ext cx="1242938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7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그룹 19"/>
          <p:cNvGrpSpPr>
            <a:grpSpLocks/>
          </p:cNvGrpSpPr>
          <p:nvPr/>
        </p:nvGrpSpPr>
        <p:grpSpPr bwMode="auto">
          <a:xfrm>
            <a:off x="5650631" y="3202109"/>
            <a:ext cx="2398713" cy="2011117"/>
            <a:chOff x="5072066" y="3857628"/>
            <a:chExt cx="1785950" cy="2000264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http://www.curtisswright.com/art/divers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288" y="2052780"/>
            <a:ext cx="3617537" cy="4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58"/>
          <p:cNvSpPr txBox="1"/>
          <p:nvPr/>
        </p:nvSpPr>
        <p:spPr>
          <a:xfrm>
            <a:off x="4988596" y="2272587"/>
            <a:ext cx="4428900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조는 데이터 분석작업을 통하여 어떤 시사점을 얻었는가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분석을 통하여 배운 점은 무엇인가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ko-KR" altLang="en-US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6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6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6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34" name="그룹 33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  <a:solidFill>
            <a:schemeClr val="bg1"/>
          </a:solidFill>
        </p:grpSpPr>
        <p:sp>
          <p:nvSpPr>
            <p:cNvPr id="35" name="오각형 34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pFill/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</a:t>
              </a:r>
            </a:p>
          </p:txBody>
        </p:sp>
        <p:sp>
          <p:nvSpPr>
            <p:cNvPr id="41" name="오각형 40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분석결과 종합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36014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Wrap - Up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0" name="그룹 13"/>
          <p:cNvGrpSpPr/>
          <p:nvPr/>
        </p:nvGrpSpPr>
        <p:grpSpPr>
          <a:xfrm>
            <a:off x="488504" y="1721992"/>
            <a:ext cx="9001000" cy="4871592"/>
            <a:chOff x="416496" y="1509736"/>
            <a:chExt cx="9001000" cy="487159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16496" y="3455464"/>
              <a:ext cx="9001000" cy="2925864"/>
            </a:xfrm>
            <a:prstGeom prst="roundRect">
              <a:avLst>
                <a:gd name="adj" fmla="val 613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5" descr="C:\Users\sanghyun Yeom\Pictures\workerpointingdown-e1328810572158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6776" y="1509736"/>
              <a:ext cx="4032448" cy="2400267"/>
            </a:xfrm>
            <a:prstGeom prst="rect">
              <a:avLst/>
            </a:prstGeom>
            <a:noFill/>
          </p:spPr>
        </p:pic>
        <p:cxnSp>
          <p:nvCxnSpPr>
            <p:cNvPr id="33" name="직선 연결선 32"/>
            <p:cNvCxnSpPr/>
            <p:nvPr/>
          </p:nvCxnSpPr>
          <p:spPr>
            <a:xfrm>
              <a:off x="718176" y="4227200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18176" y="4892688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18176" y="5558176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18176" y="6223664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39" descr="C:\Users\hjkim\Desktop\0120\icon\1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323" y="5445224"/>
              <a:ext cx="961157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2240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11" name="TextBox 55"/>
          <p:cNvSpPr txBox="1"/>
          <p:nvPr/>
        </p:nvSpPr>
        <p:spPr bwMode="auto">
          <a:xfrm>
            <a:off x="821468" y="1246954"/>
            <a:ext cx="6507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분석결과를 토대로 개선아이디어 도출 및 구체화 작업 수행</a:t>
            </a:r>
            <a:endParaRPr lang="en-US" altLang="ko-KR" sz="1600" spc="-100">
              <a:ln>
                <a:solidFill>
                  <a:srgbClr val="741E1E">
                    <a:alpha val="50000"/>
                  </a:srgbClr>
                </a:solidFill>
              </a:ln>
              <a:solidFill>
                <a:srgbClr val="741E1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보고서 목차를 설정하고 실습결과를 종합하여 최종 보고서 작성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3426" y="33226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(9 </a:t>
            </a:r>
            <a:r>
              <a:rPr lang="ko-KR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일차</a:t>
            </a:r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6496" y="240779"/>
            <a:ext cx="5739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개선안 도출 및 보고서 작성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549472" y="825554"/>
            <a:ext cx="4608512" cy="348918"/>
            <a:chOff x="3418369" y="4199603"/>
            <a:chExt cx="2965157" cy="453534"/>
          </a:xfrm>
        </p:grpSpPr>
        <p:sp>
          <p:nvSpPr>
            <p:cNvPr id="6" name="오각형 5"/>
            <p:cNvSpPr/>
            <p:nvPr/>
          </p:nvSpPr>
          <p:spPr>
            <a:xfrm>
              <a:off x="3418369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95B3D7">
                <a:alpha val="30000"/>
              </a:srgbClr>
            </a:solidFill>
            <a:ln w="6350" algn="ctr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개선안</a:t>
              </a:r>
              <a:r>
                <a:rPr lang="en-US" altLang="ko-KR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선정</a:t>
              </a:r>
            </a:p>
          </p:txBody>
        </p:sp>
        <p:sp>
          <p:nvSpPr>
            <p:cNvPr id="83" name="오각형 82"/>
            <p:cNvSpPr/>
            <p:nvPr/>
          </p:nvSpPr>
          <p:spPr>
            <a:xfrm>
              <a:off x="4906175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C4BD97">
                <a:alpha val="30000"/>
              </a:srgbClr>
            </a:solidFill>
            <a:ln w="6350" algn="ctr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 spc="46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보고서작성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05789"/>
              </p:ext>
            </p:extLst>
          </p:nvPr>
        </p:nvGraphicFramePr>
        <p:xfrm>
          <a:off x="3635792" y="2150732"/>
          <a:ext cx="5997729" cy="3910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6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09:00~09:20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진행절차 설명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1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09:20~10:50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개선안 도출 토론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1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11:00~12:20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개선안 작성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12:20~13:30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 심  식  사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13:30~13:50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Intro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보고서 작성 절차 설명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1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13:50~17:50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보고서 작성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33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" y="-138499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777316" eaLnBrk="1" latinLnBrk="1" hangingPunct="1"/>
            <a:endParaRPr kumimoji="1" lang="ko-KR" altLang="ko-KR" sz="1500" dirty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2" name="그룹 36"/>
          <p:cNvGrpSpPr/>
          <p:nvPr/>
        </p:nvGrpSpPr>
        <p:grpSpPr>
          <a:xfrm>
            <a:off x="0" y="1"/>
            <a:ext cx="9907200" cy="6873963"/>
            <a:chOff x="-13900" y="0"/>
            <a:chExt cx="9907200" cy="6873963"/>
          </a:xfrm>
        </p:grpSpPr>
        <p:pic>
          <p:nvPicPr>
            <p:cNvPr id="7170" name="그림 8" descr="01_혁신포스코1.0_표지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900" y="0"/>
              <a:ext cx="9907200" cy="6873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 bwMode="auto">
            <a:xfrm>
              <a:off x="-13900" y="0"/>
              <a:ext cx="9906000" cy="4221088"/>
            </a:xfrm>
            <a:prstGeom prst="rect">
              <a:avLst/>
            </a:prstGeom>
            <a:gradFill>
              <a:gsLst>
                <a:gs pos="0">
                  <a:schemeClr val="bg1">
                    <a:alpha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77316" eaLnBrk="1" latinLnBrk="1" hangingPunct="1"/>
              <a:endParaRPr kumimoji="1" lang="ko-KR" altLang="en-US" sz="1200" b="1" dirty="0">
                <a:solidFill>
                  <a:srgbClr val="EEECE1"/>
                </a:solidFill>
                <a:latin typeface="Arial"/>
                <a:ea typeface="굴림" pitchFamily="50" charset="-127"/>
                <a:cs typeface="+mn-cs"/>
              </a:endParaRPr>
            </a:p>
          </p:txBody>
        </p:sp>
      </p:grpSp>
      <p:sp>
        <p:nvSpPr>
          <p:cNvPr id="7171" name="Rectangle 5"/>
          <p:cNvSpPr>
            <a:spLocks noChangeArrowheads="1"/>
          </p:cNvSpPr>
          <p:nvPr/>
        </p:nvSpPr>
        <p:spPr bwMode="gray">
          <a:xfrm>
            <a:off x="616075" y="551549"/>
            <a:ext cx="8729414" cy="92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algn="ctr" defTabSz="777316" eaLnBrk="1" latinLnBrk="1" hangingPunct="1">
              <a:spcBef>
                <a:spcPct val="50000"/>
              </a:spcBef>
            </a:pPr>
            <a:r>
              <a:rPr kumimoji="1" lang="ko-KR" altLang="en-US" sz="5400" b="1">
                <a:solidFill>
                  <a:srgbClr val="2A4677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보고서 작성하기</a:t>
            </a:r>
            <a:endParaRPr kumimoji="1" lang="ko-KR" altLang="en-US" sz="5400" b="1" dirty="0">
              <a:solidFill>
                <a:srgbClr val="2A4677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3"/>
          <p:cNvGrpSpPr/>
          <p:nvPr/>
        </p:nvGrpSpPr>
        <p:grpSpPr>
          <a:xfrm>
            <a:off x="512151" y="438572"/>
            <a:ext cx="8881698" cy="72008"/>
            <a:chOff x="1712640" y="836712"/>
            <a:chExt cx="7416824" cy="144016"/>
          </a:xfrm>
        </p:grpSpPr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23"/>
          <p:cNvGrpSpPr/>
          <p:nvPr/>
        </p:nvGrpSpPr>
        <p:grpSpPr>
          <a:xfrm flipV="1">
            <a:off x="512151" y="1446684"/>
            <a:ext cx="8881698" cy="72008"/>
            <a:chOff x="1712640" y="836712"/>
            <a:chExt cx="7416824" cy="144016"/>
          </a:xfrm>
        </p:grpSpPr>
        <p:cxnSp>
          <p:nvCxnSpPr>
            <p:cNvPr id="25" name="직선 연결선 2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직선 연결선 2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" y="-138499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777316" eaLnBrk="1" latinLnBrk="1" hangingPunct="1"/>
            <a:endParaRPr kumimoji="1" lang="ko-KR" altLang="ko-KR" sz="1500" dirty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30" y="-138499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777316" eaLnBrk="1" latinLnBrk="1" hangingPunct="1"/>
            <a:endParaRPr kumimoji="1" lang="ko-KR" altLang="ko-KR" sz="1500" dirty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37897" name="Picture 9" descr="C:\Users\sanghyun Yeom\Desktop\수정_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89448"/>
            <a:ext cx="9906000" cy="4968552"/>
          </a:xfrm>
          <a:prstGeom prst="rect">
            <a:avLst/>
          </a:prstGeom>
          <a:noFill/>
        </p:spPr>
      </p:pic>
      <p:grpSp>
        <p:nvGrpSpPr>
          <p:cNvPr id="5" name="그룹 33"/>
          <p:cNvGrpSpPr/>
          <p:nvPr/>
        </p:nvGrpSpPr>
        <p:grpSpPr>
          <a:xfrm>
            <a:off x="1028564" y="2492896"/>
            <a:ext cx="7848874" cy="2075874"/>
            <a:chOff x="1064568" y="2073206"/>
            <a:chExt cx="7848872" cy="2075874"/>
          </a:xfrm>
        </p:grpSpPr>
        <p:grpSp>
          <p:nvGrpSpPr>
            <p:cNvPr id="6" name="그룹 21"/>
            <p:cNvGrpSpPr/>
            <p:nvPr/>
          </p:nvGrpSpPr>
          <p:grpSpPr>
            <a:xfrm>
              <a:off x="1064568" y="2073206"/>
              <a:ext cx="7848872" cy="2075874"/>
              <a:chOff x="3491880" y="4233446"/>
              <a:chExt cx="7848872" cy="2075874"/>
            </a:xfr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그룹 20"/>
              <p:cNvGrpSpPr/>
              <p:nvPr/>
            </p:nvGrpSpPr>
            <p:grpSpPr>
              <a:xfrm>
                <a:off x="3491880" y="4233446"/>
                <a:ext cx="7848872" cy="2075874"/>
                <a:chOff x="3491880" y="4233446"/>
                <a:chExt cx="7848872" cy="2075874"/>
              </a:xfrm>
            </p:grpSpPr>
            <p:grpSp>
              <p:nvGrpSpPr>
                <p:cNvPr id="8" name="그룹 9"/>
                <p:cNvGrpSpPr/>
                <p:nvPr/>
              </p:nvGrpSpPr>
              <p:grpSpPr>
                <a:xfrm>
                  <a:off x="3491880" y="4279366"/>
                  <a:ext cx="7848872" cy="2029954"/>
                  <a:chOff x="1619672" y="4283074"/>
                  <a:chExt cx="7848872" cy="2029954"/>
                </a:xfrm>
              </p:grpSpPr>
              <p:grpSp>
                <p:nvGrpSpPr>
                  <p:cNvPr id="9" name="그룹 13"/>
                  <p:cNvGrpSpPr/>
                  <p:nvPr/>
                </p:nvGrpSpPr>
                <p:grpSpPr>
                  <a:xfrm>
                    <a:off x="1619672" y="4283074"/>
                    <a:ext cx="2556000" cy="359839"/>
                    <a:chOff x="1619672" y="4339016"/>
                    <a:chExt cx="2556000" cy="359839"/>
                  </a:xfrm>
                </p:grpSpPr>
                <p:sp>
                  <p:nvSpPr>
                    <p:cNvPr id="16" name="직사각형 4"/>
                    <p:cNvSpPr/>
                    <p:nvPr/>
                  </p:nvSpPr>
                  <p:spPr>
                    <a:xfrm>
                      <a:off x="1619672" y="4339016"/>
                      <a:ext cx="1476000" cy="324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777316"/>
                      <a:endParaRPr lang="ko-KR" altLang="en-US" sz="14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7" name="직각 삼각형 16"/>
                    <p:cNvSpPr/>
                    <p:nvPr/>
                  </p:nvSpPr>
                  <p:spPr>
                    <a:xfrm>
                      <a:off x="3090896" y="4339016"/>
                      <a:ext cx="324000" cy="324000"/>
                    </a:xfrm>
                    <a:prstGeom prst="rtTriangl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777316"/>
                      <a:endParaRPr lang="ko-KR" altLang="en-US" sz="16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8" name="직사각형 17"/>
                    <p:cNvSpPr/>
                    <p:nvPr/>
                  </p:nvSpPr>
                  <p:spPr>
                    <a:xfrm>
                      <a:off x="1619672" y="4653136"/>
                      <a:ext cx="2556000" cy="45719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777316"/>
                      <a:endParaRPr lang="ko-KR" altLang="en-US" sz="16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619672" y="4640778"/>
                    <a:ext cx="7848872" cy="16722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77316"/>
                    <a:endParaRPr lang="ko-KR" altLang="en-US" sz="1600" dirty="0">
                      <a:solidFill>
                        <a:prstClr val="white"/>
                      </a:solidFill>
                      <a:latin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3611974" y="4233446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77316"/>
                  <a:r>
                    <a:rPr lang="ko-KR" altLang="en-US" sz="1800" b="1" i="1" spc="-50" dirty="0">
                      <a:solidFill>
                        <a:prstClr val="white"/>
                      </a:solidFill>
                      <a:latin typeface="맑은 고딕" panose="020B0503020000020004" pitchFamily="50" charset="-127"/>
                      <a:ea typeface="나눔고딕"/>
                      <a:cs typeface="Arial" pitchFamily="34" charset="0"/>
                    </a:rPr>
                    <a:t>학습목표</a:t>
                  </a:r>
                </a:p>
              </p:txBody>
            </p:sp>
            <p:pic>
              <p:nvPicPr>
                <p:cNvPr id="13" name="Picture 7" descr="C:\로컬 디스크\PPT\이미지\2012_이미지_1\필기도구\18_anwansoon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735192" y="5013176"/>
                  <a:ext cx="998240" cy="9982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0" name="TextBox 9"/>
              <p:cNvSpPr txBox="1"/>
              <p:nvPr/>
            </p:nvSpPr>
            <p:spPr>
              <a:xfrm>
                <a:off x="5032078" y="4677851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77316"/>
                <a:endParaRPr lang="ko-KR" altLang="en-US" sz="1400" b="1" spc="-50" dirty="0">
                  <a:solidFill>
                    <a:srgbClr val="0070C0"/>
                  </a:solidFill>
                  <a:latin typeface="맑은 고딕" panose="020B0503020000020004" pitchFamily="50" charset="-127"/>
                  <a:ea typeface="나눔고딕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430356" y="2838750"/>
              <a:ext cx="4137157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3050" indent="-273050" defTabSz="777316">
                <a:lnSpc>
                  <a:spcPct val="150000"/>
                </a:lnSpc>
              </a:pPr>
              <a:r>
                <a:rPr kumimoji="1" lang="ko-KR" altLang="en-US" sz="15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+mn-cs"/>
                </a:rPr>
                <a:t>▶ 보고서의 의미와 작성방법을 이해</a:t>
              </a:r>
              <a:endParaRPr kumimoji="1" lang="en-US" altLang="ko-KR" sz="1500" b="1" spc="-100" dirty="0">
                <a:ln>
                  <a:solidFill>
                    <a:prstClr val="black">
                      <a:alpha val="12000"/>
                    </a:prstClr>
                  </a:solidFill>
                </a:ln>
                <a:solidFill>
                  <a:srgbClr val="002060"/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나눔고딕"/>
                <a:cs typeface="+mn-cs"/>
              </a:endParaRPr>
            </a:p>
            <a:p>
              <a:pPr marL="273050" indent="-273050" defTabSz="777316">
                <a:lnSpc>
                  <a:spcPct val="150000"/>
                </a:lnSpc>
              </a:pPr>
              <a:r>
                <a:rPr kumimoji="1" lang="ko-KR" altLang="en-US" sz="1500" b="1" spc="-10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+mn-cs"/>
                </a:rPr>
                <a:t>▶ </a:t>
              </a:r>
              <a:r>
                <a:rPr kumimoji="1" lang="ko-KR" altLang="en-US" sz="1500" b="1" spc="-10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Arial" pitchFamily="34" charset="0"/>
                </a:rPr>
                <a:t>보고서  </a:t>
              </a:r>
              <a:r>
                <a:rPr kumimoji="1" lang="en-US" altLang="ko-KR" sz="15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Arial" pitchFamily="34" charset="0"/>
                </a:rPr>
                <a:t>Case Study</a:t>
              </a:r>
              <a:r>
                <a:rPr kumimoji="1" lang="ko-KR" altLang="en-US" sz="15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Arial" pitchFamily="34" charset="0"/>
                </a:rPr>
                <a:t>를</a:t>
              </a:r>
              <a:r>
                <a:rPr kumimoji="1" lang="en-US" altLang="ko-KR" sz="15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Arial" pitchFamily="34" charset="0"/>
                </a:rPr>
                <a:t> </a:t>
              </a:r>
              <a:r>
                <a:rPr kumimoji="1" lang="ko-KR" altLang="en-US" sz="15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Arial" pitchFamily="34" charset="0"/>
                </a:rPr>
                <a:t>통한 산출물 </a:t>
              </a:r>
              <a:r>
                <a:rPr kumimoji="1" lang="ko-KR" altLang="en-US" sz="1500" b="1" spc="-10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Arial" pitchFamily="34" charset="0"/>
                </a:rPr>
                <a:t>작성역량 습득</a:t>
              </a:r>
              <a:endParaRPr kumimoji="1" lang="en-US" altLang="ko-KR" sz="1500" b="1" spc="-100" dirty="0">
                <a:ln>
                  <a:solidFill>
                    <a:prstClr val="black">
                      <a:alpha val="12000"/>
                    </a:prstClr>
                  </a:solidFill>
                </a:ln>
                <a:solidFill>
                  <a:srgbClr val="002060"/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나눔고딕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999995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554632" y="1646125"/>
            <a:ext cx="8856000" cy="4500000"/>
          </a:xfrm>
          <a:prstGeom prst="roundRect">
            <a:avLst>
              <a:gd name="adj" fmla="val 2813"/>
            </a:avLst>
          </a:prstGeom>
          <a:solidFill>
            <a:srgbClr val="F2F2F2"/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9952" y="1742292"/>
            <a:ext cx="747430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defTabSz="777316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ko-KR" altLang="en-US" sz="15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신재생 에너지 사업의 성과공유 모델</a:t>
            </a:r>
            <a:endParaRPr lang="en-US" altLang="ko-KR" sz="15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1420109" y="2154250"/>
            <a:ext cx="2425099" cy="396000"/>
          </a:xfrm>
          <a:prstGeom prst="roundRect">
            <a:avLst>
              <a:gd name="adj" fmla="val 63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marL="174625" indent="-174625" algn="ctr" defTabSz="777316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1F497D">
                    <a:lumMod val="50000"/>
                  </a:srgbClr>
                </a:solidFill>
                <a:latin typeface="맑은 고딕"/>
                <a:ea typeface="맑은 고딕"/>
              </a:rPr>
              <a:t>①보유기술 이전형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4068559" y="2154250"/>
            <a:ext cx="2425099" cy="396000"/>
          </a:xfrm>
          <a:prstGeom prst="roundRect">
            <a:avLst>
              <a:gd name="adj" fmla="val 63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marL="174625" indent="-174625" algn="ctr" defTabSz="777316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1F497D">
                    <a:lumMod val="50000"/>
                  </a:srgbClr>
                </a:solidFill>
                <a:latin typeface="맑은 고딕"/>
                <a:ea typeface="맑은 고딕"/>
              </a:rPr>
              <a:t>②신사업 공동개발형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6716995" y="2154250"/>
            <a:ext cx="2425099" cy="396000"/>
          </a:xfrm>
          <a:prstGeom prst="roundRect">
            <a:avLst>
              <a:gd name="adj" fmla="val 63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marL="174625" indent="-174625" algn="ctr" defTabSz="777316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1F497D">
                    <a:lumMod val="50000"/>
                  </a:srgbClr>
                </a:solidFill>
                <a:latin typeface="맑은 고딕"/>
                <a:ea typeface="맑은 고딕"/>
              </a:rPr>
              <a:t>③협력업체 제안형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79952" y="2694376"/>
            <a:ext cx="7474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① 보유기술 이전형 </a:t>
            </a:r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공동개발사의 국내외 시장 개척을 위한 사업 지원 확대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1420086" y="3094618"/>
            <a:ext cx="7723448" cy="627936"/>
          </a:xfrm>
          <a:prstGeom prst="roundRect">
            <a:avLst>
              <a:gd name="adj" fmla="val 63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 anchorCtr="0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marL="174625" indent="-174625" defTabSz="777316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맑은 고딕"/>
                <a:ea typeface="맑은 고딕"/>
              </a:rPr>
              <a:t>~~~~</a:t>
            </a:r>
          </a:p>
          <a:p>
            <a:pPr marL="174625" indent="-174625" defTabSz="777316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맑은 고딕"/>
                <a:ea typeface="맑은 고딕"/>
              </a:rPr>
              <a:t>~~~~</a:t>
            </a:r>
            <a:endParaRPr lang="ko-KR" altLang="en-US" sz="1400" b="1" dirty="0">
              <a:solidFill>
                <a:srgbClr val="1F497D">
                  <a:lumMod val="5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79952" y="3890997"/>
            <a:ext cx="7474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② 신사업 공동개발형 </a:t>
            </a:r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핵심기술 개발 및 주요제품 국산화 추진</a:t>
            </a:r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endParaRPr lang="ko-KR" altLang="en-US" sz="1400" b="1" dirty="0">
              <a:solidFill>
                <a:srgbClr val="1F497D">
                  <a:lumMod val="50000"/>
                </a:srgbClr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1420086" y="4291286"/>
            <a:ext cx="7723448" cy="627936"/>
          </a:xfrm>
          <a:prstGeom prst="roundRect">
            <a:avLst>
              <a:gd name="adj" fmla="val 63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 anchorCtr="0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marL="174625" indent="-174625" defTabSz="777316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맑은 고딕"/>
                <a:ea typeface="맑은 고딕"/>
              </a:rPr>
              <a:t>~~~~</a:t>
            </a:r>
          </a:p>
          <a:p>
            <a:pPr marL="174625" indent="-174625" defTabSz="777316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맑은 고딕"/>
                <a:ea typeface="맑은 고딕"/>
              </a:rPr>
              <a:t>~~~~</a:t>
            </a:r>
            <a:endParaRPr lang="ko-KR" altLang="en-US" sz="1400" b="1" dirty="0">
              <a:solidFill>
                <a:srgbClr val="1F497D">
                  <a:lumMod val="5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9952" y="5019840"/>
            <a:ext cx="7474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③ 협력업체 제안형 </a:t>
            </a:r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운영 시스템 개선과 기술개발</a:t>
            </a:r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lang="ko-KR" altLang="en-US" sz="1400" b="1" dirty="0">
                <a:solidFill>
                  <a:srgbClr val="1F497D">
                    <a:lumMod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적용을 통한 시너지 창출</a:t>
            </a:r>
          </a:p>
        </p:txBody>
      </p:sp>
      <p:sp>
        <p:nvSpPr>
          <p:cNvPr id="26" name="AutoShape 7"/>
          <p:cNvSpPr>
            <a:spLocks noChangeArrowheads="1"/>
          </p:cNvSpPr>
          <p:nvPr/>
        </p:nvSpPr>
        <p:spPr bwMode="auto">
          <a:xfrm>
            <a:off x="1420086" y="5420082"/>
            <a:ext cx="7723448" cy="627936"/>
          </a:xfrm>
          <a:prstGeom prst="roundRect">
            <a:avLst>
              <a:gd name="adj" fmla="val 63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 anchorCtr="0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marL="174625" indent="-174625" defTabSz="777316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맑은 고딕"/>
                <a:ea typeface="맑은 고딕"/>
              </a:rPr>
              <a:t>~~~~</a:t>
            </a:r>
          </a:p>
          <a:p>
            <a:pPr marL="174625" indent="-174625" defTabSz="777316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맑은 고딕"/>
                <a:ea typeface="맑은 고딕"/>
              </a:rPr>
              <a:t>~~~~</a:t>
            </a:r>
            <a:endParaRPr lang="ko-KR" altLang="en-US" sz="1400" b="1" dirty="0">
              <a:solidFill>
                <a:srgbClr val="1F497D">
                  <a:lumMod val="5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" name="제목 29"/>
          <p:cNvSpPr txBox="1">
            <a:spLocks/>
          </p:cNvSpPr>
          <p:nvPr/>
        </p:nvSpPr>
        <p:spPr>
          <a:xfrm>
            <a:off x="478523" y="1234273"/>
            <a:ext cx="8912219" cy="397403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pPr defTabSz="777316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Pyramid Structure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사례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1: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‘묶어주고’ → ’풀어주고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’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또는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풀어주고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’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 ‘묶어주고’ </a:t>
            </a:r>
            <a:endParaRPr kumimoji="1" lang="en-US" altLang="ko-KR" sz="1500" b="1" kern="0" spc="-10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defTabSz="777316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1500" b="1" kern="0" spc="-10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제목 29"/>
          <p:cNvSpPr txBox="1">
            <a:spLocks/>
          </p:cNvSpPr>
          <p:nvPr/>
        </p:nvSpPr>
        <p:spPr>
          <a:xfrm>
            <a:off x="449945" y="4115868"/>
            <a:ext cx="551547" cy="577497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pPr algn="r" defTabSz="77731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1400" b="1" i="1" kern="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풀어</a:t>
            </a:r>
            <a:endParaRPr kumimoji="1" lang="en-US" altLang="ko-KR" sz="1400" b="1" i="1" kern="0" dirty="0">
              <a:solidFill>
                <a:srgbClr val="C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algn="r" defTabSz="77731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1400" b="1" i="1" kern="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주고</a:t>
            </a:r>
            <a:endParaRPr kumimoji="1" lang="en-US" altLang="ko-KR" sz="1400" b="1" i="1" kern="0" spc="-100" dirty="0">
              <a:solidFill>
                <a:srgbClr val="C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algn="r" defTabSz="77731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400" b="1" i="1" kern="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1400" b="1" i="1" kern="0" spc="-100" dirty="0">
              <a:solidFill>
                <a:srgbClr val="C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왼쪽 중괄호 31"/>
          <p:cNvSpPr/>
          <p:nvPr/>
        </p:nvSpPr>
        <p:spPr bwMode="auto">
          <a:xfrm>
            <a:off x="986971" y="2820968"/>
            <a:ext cx="144000" cy="282357"/>
          </a:xfrm>
          <a:prstGeom prst="leftBrac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777316" eaLnBrk="1" latinLnBrk="1" hangingPunct="1">
              <a:spcBef>
                <a:spcPct val="50000"/>
              </a:spcBef>
            </a:pPr>
            <a:endParaRPr kumimoji="1"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제목 29"/>
          <p:cNvSpPr txBox="1">
            <a:spLocks/>
          </p:cNvSpPr>
          <p:nvPr/>
        </p:nvSpPr>
        <p:spPr>
          <a:xfrm>
            <a:off x="449945" y="2127410"/>
            <a:ext cx="551547" cy="577497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pPr algn="r" defTabSz="77731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1400" b="1" i="1" kern="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묶어</a:t>
            </a:r>
            <a:endParaRPr kumimoji="1" lang="en-US" altLang="ko-KR" sz="1400" b="1" i="1" kern="0" dirty="0">
              <a:solidFill>
                <a:srgbClr val="C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algn="r" defTabSz="77731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1400" b="1" i="1" kern="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주고</a:t>
            </a:r>
            <a:endParaRPr kumimoji="1" lang="en-US" altLang="ko-KR" sz="1400" b="1" i="1" kern="0" spc="-100" dirty="0">
              <a:solidFill>
                <a:srgbClr val="C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algn="r" defTabSz="77731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400" b="1" i="1" kern="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1400" b="1" i="1" kern="0" spc="-100" dirty="0">
              <a:solidFill>
                <a:srgbClr val="C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왼쪽 중괄호 33"/>
          <p:cNvSpPr/>
          <p:nvPr/>
        </p:nvSpPr>
        <p:spPr bwMode="auto">
          <a:xfrm>
            <a:off x="986972" y="2167826"/>
            <a:ext cx="180000" cy="285036"/>
          </a:xfrm>
          <a:prstGeom prst="leftBrac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777316" eaLnBrk="1" latinLnBrk="1" hangingPunct="1">
              <a:spcBef>
                <a:spcPct val="50000"/>
              </a:spcBef>
            </a:pPr>
            <a:endParaRPr kumimoji="1" lang="ko-KR" altLang="en-US" sz="12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40" name="직선 연결선 3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직선 연결선 4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직선 연결선 4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5" name="직선 연결선 3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직선 연결선 3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직선 연결선 4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6" name="TextBox 45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47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</p:spTree>
    <p:extLst>
      <p:ext uri="{BB962C8B-B14F-4D97-AF65-F5344CB8AC3E}">
        <p14:creationId xmlns:p14="http://schemas.microsoft.com/office/powerpoint/2010/main" val="3425753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개선방향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선정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보고서작성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6062" y="1165688"/>
            <a:ext cx="9613482" cy="340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분석결과를 바탕으로 목표를 달성할 수 있는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Idea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도출하고 구체화</a:t>
            </a:r>
            <a:endParaRPr lang="ko-KR" altLang="en-US" sz="16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2520" y="6309320"/>
            <a:ext cx="8857554" cy="279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*4M1E(Man, Machine, Material, Methods, Environment), 4P(Product, Price, Place, Promotion), 3P(People, Process, Policy) 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23855"/>
              </p:ext>
            </p:extLst>
          </p:nvPr>
        </p:nvGraphicFramePr>
        <p:xfrm>
          <a:off x="355440" y="1675335"/>
          <a:ext cx="9195119" cy="4464496"/>
        </p:xfrm>
        <a:graphic>
          <a:graphicData uri="http://schemas.openxmlformats.org/drawingml/2006/table">
            <a:tbl>
              <a:tblPr/>
              <a:tblGrid>
                <a:gridCol w="2018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9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57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 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착안 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 고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6549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모델식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 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모델식에 반영된 변수에 영향을 미치는 요인을 올바르게 운영하기 위한 </a:t>
                      </a:r>
                      <a:endParaRPr kumimoji="1" lang="en-US" altLang="ko-KR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kumimoji="1" lang="en-US" altLang="ko-KR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아이디어 발굴 필요</a:t>
                      </a:r>
                      <a:endParaRPr kumimoji="1" lang="en-US" altLang="ko-KR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사람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설비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제도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재료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비용 등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spcBef>
                          <a:spcPts val="6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 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모델식을 진화 발전시키기 위한 개선 아이디어 발굴 필요</a:t>
                      </a:r>
                      <a:endParaRPr kumimoji="1" lang="en-US" altLang="ko-KR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spcBef>
                          <a:spcPts val="6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-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시스템의 유지관리 측면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개선된 알고리즘의 수용성 등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spcBef>
                          <a:spcPts val="6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 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데이터의 신뢰성을 보증하기 위한 개선 아이디어 발굴 필요</a:t>
                      </a:r>
                      <a:endParaRPr kumimoji="1" lang="en-US" altLang="ko-KR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spcBef>
                          <a:spcPts val="6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수집되는 데이터의 신뢰성 확보방안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이상치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kumimoji="1" lang="ko-KR" alt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결측치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방지 등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ts val="22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bg2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>
                        <a:lnSpc>
                          <a:spcPts val="22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bg2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>
                        <a:lnSpc>
                          <a:spcPts val="22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bg2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586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최적화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 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최적화된 값을 지속 유지하기 위한 개선 아이디어 발굴 필요</a:t>
                      </a:r>
                      <a:endParaRPr kumimoji="1" lang="en-US" altLang="ko-KR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-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역효과를 고려한 개선 아이디어 발굴 필요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 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제약요건을 고려하여 합리적이며 보편 타당한 개선 아이디어 발굴 필요</a:t>
                      </a:r>
                      <a:endParaRPr kumimoji="1" lang="en-US" altLang="ko-KR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설비능력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원가요소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사람의 기술 숙련도 등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※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최적 조건을 찾기 위한 실험계획법을 실시하는 것도 개선안에 해당함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ts val="22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bg2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>
                        <a:lnSpc>
                          <a:spcPts val="22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bg2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>
                        <a:lnSpc>
                          <a:spcPts val="22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bg2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77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검증된 </a:t>
                      </a:r>
                      <a:r>
                        <a:rPr kumimoji="1" lang="en-US" altLang="ko-KR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Vital Few</a:t>
                      </a:r>
                      <a:endParaRPr kumimoji="1" lang="ko-KR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 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검증된 </a:t>
                      </a:r>
                      <a:r>
                        <a:rPr kumimoji="1" lang="en-US" altLang="ko-KR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Vital Few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를 대상으로 다양한 개선 아이디어 도출 필요</a:t>
                      </a:r>
                      <a:endParaRPr kumimoji="1" lang="en-US" altLang="ko-KR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- 4M(Man, Machine, Material, Method) 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관점에서 다양한 개선 아이디어 도출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ts val="2200"/>
                        </a:lnSpc>
                        <a:spcBef>
                          <a:spcPts val="5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bg2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1pPr>
                      <a:lvl2pPr marL="385763" algn="l">
                        <a:lnSpc>
                          <a:spcPts val="2200"/>
                        </a:lnSpc>
                        <a:spcBef>
                          <a:spcPts val="500"/>
                        </a:spcBef>
                        <a:buClr>
                          <a:srgbClr val="CC6600"/>
                        </a:buClr>
                        <a:buSzPct val="75000"/>
                        <a:buFont typeface="Wingdings" panose="05000000000000000000" pitchFamily="2" charset="2"/>
                        <a:defRPr kumimoji="1" sz="1200">
                          <a:solidFill>
                            <a:schemeClr val="bg2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2pPr>
                      <a:lvl3pPr marL="763588" algn="l">
                        <a:lnSpc>
                          <a:spcPts val="22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1000">
                          <a:solidFill>
                            <a:schemeClr val="bg2"/>
                          </a:solidFill>
                          <a:latin typeface="Tahoma" panose="020B0604030504040204" pitchFamily="34" charset="0"/>
                          <a:ea typeface="돋움" panose="020B0600000101010101" pitchFamily="50" charset="-127"/>
                        </a:defRPr>
                      </a:lvl3pPr>
                      <a:lvl4pPr marL="1989138" algn="l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buSzPct val="100000"/>
                        <a:defRPr kumimoji="1" sz="14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432050" algn="l">
                        <a:lnSpc>
                          <a:spcPts val="1700"/>
                        </a:lnSpc>
                        <a:spcBef>
                          <a:spcPts val="500"/>
                        </a:spcBef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8892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33464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8036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4260850" fontAlgn="base">
                        <a:lnSpc>
                          <a:spcPts val="17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defRPr kumimoji="1" sz="1000" b="1">
                          <a:solidFill>
                            <a:schemeClr val="bg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4891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>
                <a:solidFill>
                  <a:prstClr val="white"/>
                </a:solidFill>
              </a:rPr>
              <a:t>ㄱ</a:t>
            </a: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Ideation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선정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보고서작성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6062" y="1165688"/>
            <a:ext cx="9613482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팀활동을 통해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Idea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  <a:endParaRPr lang="ko-KR" altLang="en-US" sz="16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5926" y="1628800"/>
            <a:ext cx="9074151" cy="4752528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  <a:alpha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1706888" y="2132858"/>
            <a:ext cx="1846962" cy="354419"/>
          </a:xfrm>
          <a:prstGeom prst="homePlate">
            <a:avLst>
              <a:gd name="adj" fmla="val 190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200" b="1">
                <a:solidFill>
                  <a:prstClr val="black"/>
                </a:solidFill>
              </a:rPr>
              <a:t>Man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5615948" y="2138479"/>
            <a:ext cx="1846962" cy="354419"/>
          </a:xfrm>
          <a:prstGeom prst="homePlate">
            <a:avLst>
              <a:gd name="adj" fmla="val 190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black"/>
                </a:solidFill>
              </a:rPr>
              <a:t>Material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3" name="AutoShape 16"/>
          <p:cNvSpPr>
            <a:spLocks noChangeArrowheads="1"/>
          </p:cNvSpPr>
          <p:nvPr/>
        </p:nvSpPr>
        <p:spPr bwMode="auto">
          <a:xfrm>
            <a:off x="3666076" y="2133686"/>
            <a:ext cx="1846962" cy="354419"/>
          </a:xfrm>
          <a:prstGeom prst="homePlate">
            <a:avLst>
              <a:gd name="adj" fmla="val 190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>
                <a:solidFill>
                  <a:prstClr val="black"/>
                </a:solidFill>
              </a:rPr>
              <a:t>Machine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06129" y="2564903"/>
            <a:ext cx="1889605" cy="3678029"/>
          </a:xfrm>
          <a:prstGeom prst="roundRect">
            <a:avLst>
              <a:gd name="adj" fmla="val 4248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9459" y="2564903"/>
            <a:ext cx="1889605" cy="3678029"/>
          </a:xfrm>
          <a:prstGeom prst="roundRect">
            <a:avLst>
              <a:gd name="adj" fmla="val 4248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68431" y="2564903"/>
            <a:ext cx="1889605" cy="3678029"/>
          </a:xfrm>
          <a:prstGeom prst="roundRect">
            <a:avLst>
              <a:gd name="adj" fmla="val 4248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0143" y="1735439"/>
            <a:ext cx="8651329" cy="3508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ex)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매출액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200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억원 → 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300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억원</a:t>
            </a:r>
            <a:endParaRPr lang="en-US" altLang="ko-KR" sz="1400" b="1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7553071" y="2132858"/>
            <a:ext cx="1846962" cy="354419"/>
          </a:xfrm>
          <a:prstGeom prst="homePlate">
            <a:avLst>
              <a:gd name="adj" fmla="val 190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black"/>
                </a:solidFill>
              </a:rPr>
              <a:t>Methods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05554" y="2564903"/>
            <a:ext cx="1889605" cy="3678029"/>
          </a:xfrm>
          <a:prstGeom prst="roundRect">
            <a:avLst>
              <a:gd name="adj" fmla="val 4248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8504" y="2564905"/>
            <a:ext cx="1187895" cy="720000"/>
          </a:xfrm>
          <a:prstGeom prst="roundRect">
            <a:avLst>
              <a:gd name="adj" fmla="val 4248"/>
            </a:avLst>
          </a:prstGeom>
          <a:solidFill>
            <a:schemeClr val="bg2"/>
          </a:solidFill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solidFill>
                  <a:srgbClr val="0000CC"/>
                </a:solidFill>
              </a:rPr>
              <a:t>분석결과</a:t>
            </a:r>
            <a:endParaRPr lang="en-US" altLang="ko-KR" sz="1400" b="1">
              <a:solidFill>
                <a:srgbClr val="0000CC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solidFill>
                  <a:srgbClr val="0000CC"/>
                </a:solidFill>
              </a:rPr>
              <a:t> </a:t>
            </a:r>
            <a:r>
              <a:rPr lang="en-US" altLang="ko-KR" sz="1400" b="1">
                <a:solidFill>
                  <a:srgbClr val="0000CC"/>
                </a:solidFill>
              </a:rPr>
              <a:t>1</a:t>
            </a:r>
            <a:endParaRPr lang="ko-KR" altLang="en-US" sz="1400" b="1" dirty="0">
              <a:solidFill>
                <a:srgbClr val="0000CC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88504" y="3304412"/>
            <a:ext cx="1187895" cy="720000"/>
          </a:xfrm>
          <a:prstGeom prst="roundRect">
            <a:avLst>
              <a:gd name="adj" fmla="val 4248"/>
            </a:avLst>
          </a:prstGeom>
          <a:solidFill>
            <a:schemeClr val="bg2"/>
          </a:solidFill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solidFill>
                  <a:srgbClr val="0000CC"/>
                </a:solidFill>
              </a:rPr>
              <a:t>분석결과</a:t>
            </a:r>
            <a:endParaRPr lang="en-US" altLang="ko-KR" sz="1400" b="1">
              <a:solidFill>
                <a:srgbClr val="0000CC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rgbClr val="0000CC"/>
                </a:solidFill>
              </a:rPr>
              <a:t>2</a:t>
            </a:r>
            <a:endParaRPr lang="ko-KR" altLang="en-US" sz="1400" b="1" dirty="0">
              <a:solidFill>
                <a:srgbClr val="0000CC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88504" y="4043919"/>
            <a:ext cx="1187895" cy="720000"/>
          </a:xfrm>
          <a:prstGeom prst="roundRect">
            <a:avLst>
              <a:gd name="adj" fmla="val 4248"/>
            </a:avLst>
          </a:prstGeom>
          <a:solidFill>
            <a:schemeClr val="bg2"/>
          </a:solidFill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solidFill>
                  <a:srgbClr val="0000CC"/>
                </a:solidFill>
              </a:rPr>
              <a:t>분석결과</a:t>
            </a:r>
            <a:endParaRPr lang="en-US" altLang="ko-KR" sz="1400" b="1">
              <a:solidFill>
                <a:srgbClr val="0000CC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rgbClr val="0000CC"/>
                </a:solidFill>
              </a:rPr>
              <a:t>3</a:t>
            </a:r>
            <a:endParaRPr lang="ko-KR" altLang="en-US" sz="1400" b="1" dirty="0">
              <a:solidFill>
                <a:srgbClr val="0000CC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8504" y="4783426"/>
            <a:ext cx="1187895" cy="720000"/>
          </a:xfrm>
          <a:prstGeom prst="roundRect">
            <a:avLst>
              <a:gd name="adj" fmla="val 4248"/>
            </a:avLst>
          </a:prstGeom>
          <a:solidFill>
            <a:schemeClr val="bg2"/>
          </a:solidFill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solidFill>
                  <a:srgbClr val="0000CC"/>
                </a:solidFill>
              </a:rPr>
              <a:t>분석결과</a:t>
            </a:r>
            <a:endParaRPr lang="en-US" altLang="ko-KR" sz="1400" b="1">
              <a:solidFill>
                <a:srgbClr val="0000CC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rgbClr val="0000CC"/>
                </a:solidFill>
              </a:rPr>
              <a:t>4</a:t>
            </a:r>
            <a:endParaRPr lang="ko-KR" altLang="en-US" sz="1400" b="1" dirty="0">
              <a:solidFill>
                <a:srgbClr val="0000CC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8504" y="5522932"/>
            <a:ext cx="1187895" cy="720000"/>
          </a:xfrm>
          <a:prstGeom prst="roundRect">
            <a:avLst>
              <a:gd name="adj" fmla="val 4248"/>
            </a:avLst>
          </a:prstGeom>
          <a:solidFill>
            <a:schemeClr val="bg2"/>
          </a:solidFill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solidFill>
                  <a:srgbClr val="0000CC"/>
                </a:solidFill>
              </a:rPr>
              <a:t>분석결과</a:t>
            </a:r>
            <a:endParaRPr lang="en-US" altLang="ko-KR" sz="1400" b="1">
              <a:solidFill>
                <a:srgbClr val="0000CC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rgbClr val="0000CC"/>
                </a:solidFill>
              </a:rPr>
              <a:t>5</a:t>
            </a:r>
            <a:endParaRPr lang="ko-KR" altLang="en-US" sz="1400" b="1" dirty="0">
              <a:solidFill>
                <a:srgbClr val="0000CC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712640" y="3295870"/>
            <a:ext cx="766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712640" y="4036324"/>
            <a:ext cx="766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712640" y="4776778"/>
            <a:ext cx="766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712640" y="5517232"/>
            <a:ext cx="766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 rot="20723908">
            <a:off x="4069233" y="4740463"/>
            <a:ext cx="795542" cy="801859"/>
          </a:xfrm>
          <a:prstGeom prst="rect">
            <a:avLst/>
          </a:prstGeom>
          <a:noFill/>
        </p:spPr>
      </p:pic>
      <p:pic>
        <p:nvPicPr>
          <p:cNvPr id="32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890191">
            <a:off x="4068056" y="3301463"/>
            <a:ext cx="795542" cy="801859"/>
          </a:xfrm>
          <a:prstGeom prst="rect">
            <a:avLst/>
          </a:prstGeom>
          <a:noFill/>
        </p:spPr>
      </p:pic>
      <p:pic>
        <p:nvPicPr>
          <p:cNvPr id="33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650698">
            <a:off x="4089125" y="2560577"/>
            <a:ext cx="795542" cy="801859"/>
          </a:xfrm>
          <a:prstGeom prst="rect">
            <a:avLst/>
          </a:prstGeom>
          <a:noFill/>
        </p:spPr>
      </p:pic>
      <p:pic>
        <p:nvPicPr>
          <p:cNvPr id="34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04728" y="2564904"/>
            <a:ext cx="795542" cy="801859"/>
          </a:xfrm>
          <a:prstGeom prst="rect">
            <a:avLst/>
          </a:prstGeom>
          <a:noFill/>
        </p:spPr>
      </p:pic>
      <p:pic>
        <p:nvPicPr>
          <p:cNvPr id="35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928664" y="2564904"/>
            <a:ext cx="795542" cy="801859"/>
          </a:xfrm>
          <a:prstGeom prst="rect">
            <a:avLst/>
          </a:prstGeom>
          <a:noFill/>
        </p:spPr>
      </p:pic>
      <p:pic>
        <p:nvPicPr>
          <p:cNvPr id="36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249144" y="4797152"/>
            <a:ext cx="795542" cy="801859"/>
          </a:xfrm>
          <a:prstGeom prst="rect">
            <a:avLst/>
          </a:prstGeom>
          <a:noFill/>
        </p:spPr>
      </p:pic>
      <p:pic>
        <p:nvPicPr>
          <p:cNvPr id="37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249144" y="2564904"/>
            <a:ext cx="795542" cy="801859"/>
          </a:xfrm>
          <a:prstGeom prst="rect">
            <a:avLst/>
          </a:prstGeom>
          <a:noFill/>
        </p:spPr>
      </p:pic>
      <p:pic>
        <p:nvPicPr>
          <p:cNvPr id="38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650698">
            <a:off x="7973659" y="4864833"/>
            <a:ext cx="795542" cy="801859"/>
          </a:xfrm>
          <a:prstGeom prst="rect">
            <a:avLst/>
          </a:prstGeom>
          <a:noFill/>
        </p:spPr>
      </p:pic>
      <p:pic>
        <p:nvPicPr>
          <p:cNvPr id="39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650698">
            <a:off x="7973659" y="3280656"/>
            <a:ext cx="795542" cy="801859"/>
          </a:xfrm>
          <a:prstGeom prst="rect">
            <a:avLst/>
          </a:prstGeom>
          <a:noFill/>
        </p:spPr>
      </p:pic>
      <p:pic>
        <p:nvPicPr>
          <p:cNvPr id="40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650698">
            <a:off x="6245466" y="5584912"/>
            <a:ext cx="795542" cy="801859"/>
          </a:xfrm>
          <a:prstGeom prst="rect">
            <a:avLst/>
          </a:prstGeom>
          <a:noFill/>
        </p:spPr>
      </p:pic>
      <p:pic>
        <p:nvPicPr>
          <p:cNvPr id="41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890191">
            <a:off x="2234090" y="5533711"/>
            <a:ext cx="795542" cy="801859"/>
          </a:xfrm>
          <a:prstGeom prst="rect">
            <a:avLst/>
          </a:prstGeom>
          <a:noFill/>
        </p:spPr>
      </p:pic>
      <p:pic>
        <p:nvPicPr>
          <p:cNvPr id="42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890191">
            <a:off x="6266538" y="4036133"/>
            <a:ext cx="795542" cy="801859"/>
          </a:xfrm>
          <a:prstGeom prst="rect">
            <a:avLst/>
          </a:prstGeom>
          <a:noFill/>
        </p:spPr>
      </p:pic>
      <p:pic>
        <p:nvPicPr>
          <p:cNvPr id="45" name="Picture 4" descr="http://www.counsellingconnection.com/wp-content/uploads/2007/09/first_805617_post_it_iii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650698">
            <a:off x="2285028" y="3280657"/>
            <a:ext cx="795542" cy="801859"/>
          </a:xfrm>
          <a:prstGeom prst="rect">
            <a:avLst/>
          </a:prstGeom>
          <a:noFill/>
        </p:spPr>
      </p:pic>
      <p:sp>
        <p:nvSpPr>
          <p:cNvPr id="46" name="직사각형 45"/>
          <p:cNvSpPr/>
          <p:nvPr/>
        </p:nvSpPr>
        <p:spPr>
          <a:xfrm>
            <a:off x="7202664" y="6408624"/>
            <a:ext cx="23580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(Post-It </a:t>
            </a:r>
            <a:r>
              <a:rPr lang="ko-KR" altLang="en-US" sz="140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r>
              <a:rPr lang="en-US" altLang="ko-KR" sz="140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전지에 부착</a:t>
            </a:r>
            <a:r>
              <a:rPr lang="en-US" altLang="ko-KR" sz="140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7329" y="6412665"/>
            <a:ext cx="6674153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※ X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축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(Product, Price, Place, Promotion),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사무스텝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(People, Process, Policy, System, Place) 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60014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>
                <a:solidFill>
                  <a:prstClr val="white"/>
                </a:solidFill>
              </a:rPr>
              <a:t>ㄱ</a:t>
            </a: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개선안 선정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선정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보고서작성</a:t>
              </a: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415926" y="1628800"/>
            <a:ext cx="9074151" cy="4752528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  <a:alpha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1800" y="2488976"/>
            <a:ext cx="2755412" cy="2346127"/>
            <a:chOff x="848544" y="2351499"/>
            <a:chExt cx="3854436" cy="3427893"/>
          </a:xfrm>
        </p:grpSpPr>
        <p:grpSp>
          <p:nvGrpSpPr>
            <p:cNvPr id="47" name="그룹 46"/>
            <p:cNvGrpSpPr/>
            <p:nvPr/>
          </p:nvGrpSpPr>
          <p:grpSpPr>
            <a:xfrm>
              <a:off x="848544" y="2351499"/>
              <a:ext cx="1710864" cy="1532569"/>
              <a:chOff x="1098564" y="2229912"/>
              <a:chExt cx="1710864" cy="1532569"/>
            </a:xfrm>
          </p:grpSpPr>
          <p:pic>
            <p:nvPicPr>
              <p:cNvPr id="48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912788" y="2713752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50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36724" y="2713752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51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650698">
                <a:off x="1561669" y="3094307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52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 rot="890191">
                <a:off x="2047457" y="3219506"/>
                <a:ext cx="485159" cy="489011"/>
              </a:xfrm>
              <a:prstGeom prst="rect">
                <a:avLst/>
              </a:prstGeom>
              <a:noFill/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1098564" y="2229912"/>
                <a:ext cx="1710864" cy="38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prstClr val="black"/>
                    </a:solidFill>
                  </a:rPr>
                  <a:t>【 Grouping 】</a:t>
                </a:r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 bwMode="auto">
              <a:xfrm>
                <a:off x="1210893" y="2623339"/>
                <a:ext cx="1509859" cy="1139142"/>
              </a:xfrm>
              <a:prstGeom prst="roundRect">
                <a:avLst>
                  <a:gd name="adj" fmla="val 3738"/>
                </a:avLst>
              </a:prstGeom>
              <a:noFill/>
              <a:ln w="19050" cap="flat" cmpd="sng" algn="ctr">
                <a:solidFill>
                  <a:srgbClr val="4BACC6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>
                  <a:solidFill>
                    <a:prstClr val="white"/>
                  </a:solidFill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2992116" y="2351499"/>
              <a:ext cx="1710864" cy="1532569"/>
              <a:chOff x="1098564" y="2229912"/>
              <a:chExt cx="1710864" cy="1532569"/>
            </a:xfrm>
          </p:grpSpPr>
          <p:pic>
            <p:nvPicPr>
              <p:cNvPr id="56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912788" y="2713752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57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36724" y="2713752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58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650698">
                <a:off x="1561669" y="3094307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59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 rot="890191">
                <a:off x="2047457" y="3219506"/>
                <a:ext cx="485159" cy="489011"/>
              </a:xfrm>
              <a:prstGeom prst="rect">
                <a:avLst/>
              </a:prstGeom>
              <a:noFill/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1098564" y="2229912"/>
                <a:ext cx="1710864" cy="38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prstClr val="black"/>
                    </a:solidFill>
                  </a:rPr>
                  <a:t>【 Grouping 】</a:t>
                </a:r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 bwMode="auto">
              <a:xfrm>
                <a:off x="1210893" y="2623339"/>
                <a:ext cx="1509859" cy="1139142"/>
              </a:xfrm>
              <a:prstGeom prst="roundRect">
                <a:avLst>
                  <a:gd name="adj" fmla="val 3738"/>
                </a:avLst>
              </a:prstGeom>
              <a:noFill/>
              <a:ln w="19050" cap="flat" cmpd="sng" algn="ctr">
                <a:solidFill>
                  <a:srgbClr val="4BACC6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>
                  <a:solidFill>
                    <a:prstClr val="white"/>
                  </a:solidFill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848544" y="4246823"/>
              <a:ext cx="1710864" cy="1532569"/>
              <a:chOff x="1098564" y="2229912"/>
              <a:chExt cx="1710864" cy="1532569"/>
            </a:xfrm>
          </p:grpSpPr>
          <p:pic>
            <p:nvPicPr>
              <p:cNvPr id="63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912788" y="2713752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64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36724" y="2713752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65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650698">
                <a:off x="1561669" y="3094307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66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 rot="890191">
                <a:off x="2047457" y="3219506"/>
                <a:ext cx="485159" cy="489011"/>
              </a:xfrm>
              <a:prstGeom prst="rect">
                <a:avLst/>
              </a:prstGeom>
              <a:noFill/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1098564" y="2229912"/>
                <a:ext cx="1710864" cy="38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prstClr val="black"/>
                    </a:solidFill>
                  </a:rPr>
                  <a:t>【 Grouping 】</a:t>
                </a:r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 bwMode="auto">
              <a:xfrm>
                <a:off x="1210893" y="2623339"/>
                <a:ext cx="1509859" cy="1139142"/>
              </a:xfrm>
              <a:prstGeom prst="roundRect">
                <a:avLst>
                  <a:gd name="adj" fmla="val 3738"/>
                </a:avLst>
              </a:prstGeom>
              <a:noFill/>
              <a:ln w="19050" cap="flat" cmpd="sng" algn="ctr">
                <a:solidFill>
                  <a:srgbClr val="4BACC6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>
                  <a:solidFill>
                    <a:prstClr val="white"/>
                  </a:solidFill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992116" y="4246823"/>
              <a:ext cx="1710864" cy="1532569"/>
              <a:chOff x="1098564" y="2229912"/>
              <a:chExt cx="1710864" cy="1532569"/>
            </a:xfrm>
          </p:grpSpPr>
          <p:pic>
            <p:nvPicPr>
              <p:cNvPr id="70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912788" y="2713752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71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36724" y="2713752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72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650698">
                <a:off x="1561669" y="3094307"/>
                <a:ext cx="471792" cy="475538"/>
              </a:xfrm>
              <a:prstGeom prst="rect">
                <a:avLst/>
              </a:prstGeom>
              <a:noFill/>
            </p:spPr>
          </p:pic>
          <p:pic>
            <p:nvPicPr>
              <p:cNvPr id="73" name="Picture 4" descr="http://www.counsellingconnection.com/wp-content/uploads/2007/09/first_805617_post_it_iii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 rot="890191">
                <a:off x="2047457" y="3219506"/>
                <a:ext cx="485159" cy="489011"/>
              </a:xfrm>
              <a:prstGeom prst="rect">
                <a:avLst/>
              </a:prstGeom>
              <a:noFill/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1098564" y="2229912"/>
                <a:ext cx="1710864" cy="38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prstClr val="black"/>
                    </a:solidFill>
                  </a:rPr>
                  <a:t>【 Grouping 】</a:t>
                </a:r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 bwMode="auto">
              <a:xfrm>
                <a:off x="1210893" y="2623339"/>
                <a:ext cx="1509859" cy="1139142"/>
              </a:xfrm>
              <a:prstGeom prst="roundRect">
                <a:avLst>
                  <a:gd name="adj" fmla="val 3738"/>
                </a:avLst>
              </a:prstGeom>
              <a:noFill/>
              <a:ln w="19050" cap="flat" cmpd="sng" algn="ctr">
                <a:solidFill>
                  <a:srgbClr val="4BACC6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>
                  <a:solidFill>
                    <a:prstClr val="white"/>
                  </a:solidFill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76" name="오른쪽 화살표 75"/>
          <p:cNvSpPr/>
          <p:nvPr/>
        </p:nvSpPr>
        <p:spPr>
          <a:xfrm>
            <a:off x="3368824" y="3389787"/>
            <a:ext cx="517374" cy="894395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757370"/>
              </p:ext>
            </p:extLst>
          </p:nvPr>
        </p:nvGraphicFramePr>
        <p:xfrm>
          <a:off x="4016896" y="2601340"/>
          <a:ext cx="1808164" cy="2233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개선안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32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3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33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33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33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33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33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33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474464" y="1074222"/>
            <a:ext cx="9159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개선안 정리 후 효과성과 실행가능성 평가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개선안 선정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6033120" y="3389787"/>
            <a:ext cx="517374" cy="894395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788" y="2604441"/>
            <a:ext cx="3642242" cy="2200834"/>
            <a:chOff x="4601834" y="3682200"/>
            <a:chExt cx="4930150" cy="2652320"/>
          </a:xfrm>
        </p:grpSpPr>
        <p:sp>
          <p:nvSpPr>
            <p:cNvPr id="95" name="직사각형 94"/>
            <p:cNvSpPr/>
            <p:nvPr/>
          </p:nvSpPr>
          <p:spPr>
            <a:xfrm>
              <a:off x="5450933" y="5802876"/>
              <a:ext cx="4081051" cy="531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20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sz="105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 효과성 </a:t>
              </a:r>
              <a:r>
                <a:rPr lang="en-US" altLang="ko-KR" sz="105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: </a:t>
              </a:r>
              <a:r>
                <a:rPr lang="ko-KR" altLang="en-US" sz="105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수익창출 규모</a:t>
              </a:r>
              <a:r>
                <a:rPr lang="en-US" altLang="ko-KR" sz="105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, </a:t>
              </a:r>
              <a:r>
                <a:rPr lang="ko-KR" altLang="en-US" sz="105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파급효과</a:t>
              </a:r>
              <a:endParaRPr lang="en-US" altLang="ko-KR" sz="1050">
                <a:solidFill>
                  <a:prstClr val="black"/>
                </a:solidFill>
                <a:latin typeface="맑은 고딕"/>
                <a:ea typeface="맑은 고딕"/>
                <a:cs typeface="+mn-cs"/>
              </a:endParaRPr>
            </a:p>
            <a:p>
              <a:pPr eaLnBrk="1" fontAlgn="auto" latinLnBrk="1" hangingPunct="1">
                <a:spcBef>
                  <a:spcPts val="200"/>
                </a:spcBef>
                <a:spcAft>
                  <a:spcPts val="0"/>
                </a:spcAft>
              </a:pPr>
              <a:r>
                <a:rPr lang="en-US" altLang="ko-KR" sz="105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- </a:t>
              </a:r>
              <a:r>
                <a:rPr lang="ko-KR" altLang="en-US" sz="105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실행가능성 </a:t>
              </a:r>
              <a:r>
                <a:rPr lang="en-US" altLang="ko-KR" sz="105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: </a:t>
              </a:r>
              <a:r>
                <a:rPr lang="ko-KR" altLang="en-US" sz="105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역량과 자산활용 정도</a:t>
              </a:r>
              <a:r>
                <a:rPr lang="en-US" altLang="ko-KR" sz="105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, </a:t>
              </a:r>
              <a:r>
                <a:rPr lang="ko-KR" altLang="en-US" sz="105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rPr>
                <a:t>투자규모</a:t>
              </a:r>
              <a:endParaRPr lang="en-US" altLang="ko-KR" sz="1050" dirty="0">
                <a:solidFill>
                  <a:prstClr val="black"/>
                </a:solidFill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6" name="그룹 76"/>
            <p:cNvGrpSpPr/>
            <p:nvPr/>
          </p:nvGrpSpPr>
          <p:grpSpPr>
            <a:xfrm>
              <a:off x="4601834" y="3682200"/>
              <a:ext cx="4621784" cy="2122850"/>
              <a:chOff x="5077750" y="3264735"/>
              <a:chExt cx="3836206" cy="1900176"/>
            </a:xfrm>
          </p:grpSpPr>
          <p:sp>
            <p:nvSpPr>
              <p:cNvPr id="97" name="직사각형 96"/>
              <p:cNvSpPr/>
              <p:nvPr/>
            </p:nvSpPr>
            <p:spPr bwMode="auto">
              <a:xfrm>
                <a:off x="6299034" y="3384303"/>
                <a:ext cx="2507892" cy="14626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b="1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8" name="직선 연결선 97"/>
              <p:cNvCxnSpPr>
                <a:stCxn id="97" idx="1"/>
                <a:endCxn id="97" idx="3"/>
              </p:cNvCxnSpPr>
              <p:nvPr/>
            </p:nvCxnSpPr>
            <p:spPr bwMode="auto">
              <a:xfrm rot="10800000" flipH="1">
                <a:off x="6299034" y="4115618"/>
                <a:ext cx="2507892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>
                <a:stCxn id="97" idx="0"/>
                <a:endCxn id="97" idx="2"/>
              </p:cNvCxnSpPr>
              <p:nvPr/>
            </p:nvCxnSpPr>
            <p:spPr bwMode="auto">
              <a:xfrm rot="16200000" flipH="1">
                <a:off x="6822342" y="4115618"/>
                <a:ext cx="1462630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 bwMode="auto">
              <a:xfrm>
                <a:off x="7079044" y="4834433"/>
                <a:ext cx="1112653" cy="3304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b="1">
                    <a:solidFill>
                      <a:prstClr val="black"/>
                    </a:solidFill>
                    <a:latin typeface="맑은 고딕"/>
                    <a:ea typeface="맑은 고딕"/>
                    <a:cs typeface="+mn-cs"/>
                  </a:rPr>
                  <a:t>실행가능성</a:t>
                </a:r>
                <a:endParaRPr lang="ko-KR" altLang="en-US" sz="1050" b="1" dirty="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 bwMode="auto">
              <a:xfrm>
                <a:off x="5077750" y="3984815"/>
                <a:ext cx="1228881" cy="33047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b="1" dirty="0" err="1">
                    <a:solidFill>
                      <a:prstClr val="black"/>
                    </a:solidFill>
                    <a:latin typeface="맑은 고딕"/>
                    <a:ea typeface="맑은 고딕"/>
                    <a:cs typeface="+mn-cs"/>
                  </a:rPr>
                  <a:t>효과성</a:t>
                </a:r>
                <a:endParaRPr lang="ko-KR" altLang="en-US" sz="1050" b="1" dirty="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 bwMode="auto">
              <a:xfrm>
                <a:off x="7557722" y="3388776"/>
                <a:ext cx="1243785" cy="72460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 bwMode="auto">
              <a:xfrm>
                <a:off x="6073618" y="4818714"/>
                <a:ext cx="292995" cy="27215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i="1" dirty="0">
                    <a:solidFill>
                      <a:prstClr val="black"/>
                    </a:solidFill>
                    <a:latin typeface="맑은 고딕"/>
                    <a:ea typeface="맑은 고딕"/>
                    <a:cs typeface="+mn-cs"/>
                  </a:rPr>
                  <a:t>L</a:t>
                </a:r>
                <a:endParaRPr lang="ko-KR" altLang="en-US" sz="800" i="1" dirty="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 bwMode="auto">
              <a:xfrm>
                <a:off x="8590902" y="4818714"/>
                <a:ext cx="323054" cy="27215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i="1" dirty="0">
                    <a:solidFill>
                      <a:prstClr val="black"/>
                    </a:solidFill>
                    <a:latin typeface="맑은 고딕"/>
                    <a:ea typeface="맑은 고딕"/>
                    <a:cs typeface="+mn-cs"/>
                  </a:rPr>
                  <a:t>H</a:t>
                </a:r>
                <a:endParaRPr lang="ko-KR" altLang="en-US" sz="800" i="1" dirty="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6007846" y="3264735"/>
                <a:ext cx="323054" cy="27215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i="1" dirty="0">
                    <a:solidFill>
                      <a:prstClr val="black"/>
                    </a:solidFill>
                    <a:latin typeface="맑은 고딕"/>
                    <a:ea typeface="맑은 고딕"/>
                    <a:cs typeface="+mn-cs"/>
                  </a:rPr>
                  <a:t>H</a:t>
                </a:r>
                <a:endParaRPr lang="ko-KR" altLang="en-US" sz="800" i="1" dirty="0">
                  <a:solidFill>
                    <a:prstClr val="black"/>
                  </a:solidFill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6" name="자유형 105"/>
              <p:cNvSpPr/>
              <p:nvPr/>
            </p:nvSpPr>
            <p:spPr bwMode="auto">
              <a:xfrm>
                <a:off x="7348957" y="3385586"/>
                <a:ext cx="1434446" cy="864097"/>
              </a:xfrm>
              <a:custGeom>
                <a:avLst/>
                <a:gdLst>
                  <a:gd name="connsiteX0" fmla="*/ 19957 w 2850242"/>
                  <a:gd name="connsiteY0" fmla="*/ 0 h 1928586"/>
                  <a:gd name="connsiteX1" fmla="*/ 117928 w 2850242"/>
                  <a:gd name="connsiteY1" fmla="*/ 315686 h 1928586"/>
                  <a:gd name="connsiteX2" fmla="*/ 727528 w 2850242"/>
                  <a:gd name="connsiteY2" fmla="*/ 1665515 h 1928586"/>
                  <a:gd name="connsiteX3" fmla="*/ 2850242 w 2850242"/>
                  <a:gd name="connsiteY3" fmla="*/ 1894115 h 192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0242" h="1928586">
                    <a:moveTo>
                      <a:pt x="19957" y="0"/>
                    </a:moveTo>
                    <a:cubicBezTo>
                      <a:pt x="9978" y="19050"/>
                      <a:pt x="0" y="38100"/>
                      <a:pt x="117928" y="315686"/>
                    </a:cubicBezTo>
                    <a:cubicBezTo>
                      <a:pt x="235857" y="593272"/>
                      <a:pt x="272142" y="1402444"/>
                      <a:pt x="727528" y="1665515"/>
                    </a:cubicBezTo>
                    <a:cubicBezTo>
                      <a:pt x="1182914" y="1928586"/>
                      <a:pt x="2016578" y="1911350"/>
                      <a:pt x="2850242" y="1894115"/>
                    </a:cubicBezTo>
                  </a:path>
                </a:pathLst>
              </a:custGeom>
              <a:ln w="57150">
                <a:solidFill>
                  <a:srgbClr val="B325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7" name="직사각형 106"/>
            <p:cNvSpPr/>
            <p:nvPr/>
          </p:nvSpPr>
          <p:spPr>
            <a:xfrm>
              <a:off x="7648291" y="3815805"/>
              <a:ext cx="1239096" cy="369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</a:t>
              </a:r>
              <a:r>
                <a:rPr lang="en-US" altLang="ko-KR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</a:t>
              </a:r>
              <a:endParaRPr lang="ko-KR" altLang="en-US" sz="1050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7653651" y="4239592"/>
              <a:ext cx="1094230" cy="369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</a:t>
              </a:r>
              <a:r>
                <a:rPr lang="en-US" altLang="ko-KR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ko-KR" altLang="en-US" sz="1050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6228448" y="4073658"/>
              <a:ext cx="1176320" cy="369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</a:t>
              </a:r>
              <a:r>
                <a:rPr lang="en-US" altLang="ko-KR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hi</a:t>
              </a:r>
              <a:endParaRPr lang="ko-KR" altLang="en-US" sz="105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568359" y="4667343"/>
              <a:ext cx="1123202" cy="369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</a:t>
              </a:r>
              <a:r>
                <a:rPr lang="en-US" altLang="ko-KR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</a:t>
              </a:r>
              <a:endParaRPr lang="ko-KR" altLang="en-US" sz="105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8168337" y="4058894"/>
              <a:ext cx="1070084" cy="369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</a:t>
              </a:r>
              <a:r>
                <a:rPr lang="en-US" altLang="ko-KR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endParaRPr lang="ko-KR" altLang="en-US" sz="1050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7853504" y="4925887"/>
              <a:ext cx="1106301" cy="369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</a:t>
              </a:r>
              <a:r>
                <a:rPr lang="en-US" altLang="ko-KR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  <a:endParaRPr lang="ko-KR" altLang="en-US" sz="105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6236777" y="5057823"/>
              <a:ext cx="1123202" cy="369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</a:t>
              </a:r>
              <a:r>
                <a:rPr lang="en-US" altLang="ko-KR" sz="105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en-US" sz="1050"/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7584103" y="2033230"/>
            <a:ext cx="148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[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개선안 선정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]</a:t>
            </a:r>
            <a:endParaRPr lang="ko-KR" altLang="en-US" sz="14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274698" y="2043785"/>
            <a:ext cx="148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[ </a:t>
            </a:r>
            <a:r>
              <a:rPr lang="ko-KR" altLang="en-US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개선안 정리</a:t>
            </a: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]</a:t>
            </a:r>
            <a:endParaRPr lang="ko-KR" altLang="en-US" sz="14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212710" y="2043785"/>
            <a:ext cx="148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[ List – Up ]</a:t>
            </a:r>
            <a:endParaRPr lang="ko-KR" altLang="en-US" sz="14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06230" y="5045467"/>
            <a:ext cx="2230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유사한 아이디어는 통합</a:t>
            </a:r>
            <a:r>
              <a:rPr lang="en-US" altLang="ko-KR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중복 아이디어는 삭제</a:t>
            </a:r>
            <a:r>
              <a:rPr lang="en-US" altLang="ko-KR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부족한 </a:t>
            </a:r>
            <a:endParaRPr lang="en-US" altLang="ko-KR" sz="120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아이디어는 추가</a:t>
            </a:r>
            <a:r>
              <a:rPr lang="en-US" altLang="ko-KR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잘못된 것은 수정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4005884" y="5024193"/>
            <a:ext cx="2096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도출된 개선안 정리</a:t>
            </a:r>
            <a:endParaRPr lang="ko-KR" altLang="en-US" sz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765624" y="5046662"/>
            <a:ext cx="2606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효과성</a:t>
            </a:r>
            <a:r>
              <a:rPr lang="en-US" altLang="ko-KR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/</a:t>
            </a:r>
            <a:r>
              <a:rPr lang="ko-KR" altLang="en-US" sz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실행가능성 평가 후 선정</a:t>
            </a:r>
            <a:endParaRPr lang="ko-KR" altLang="en-US" sz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0295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>
                <a:solidFill>
                  <a:prstClr val="white"/>
                </a:solidFill>
              </a:rPr>
              <a:t>ㄱ</a:t>
            </a: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개선안 구체화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선정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보고서작성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474464" y="1074222"/>
            <a:ext cx="908704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개선안 적용에 앞서 실행안을 구체화하고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위험요인 등에 대해 상세하게 기술</a:t>
            </a:r>
            <a:endParaRPr lang="en-US" altLang="ko-KR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구성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형태의 도식화 등을 통해 이해하기 쉽게 작성</a:t>
            </a:r>
            <a:endParaRPr lang="en-US" altLang="ko-KR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※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(As-Is),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(To-be)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도식화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성과 등을 비교하면서 표현 가능</a:t>
            </a:r>
          </a:p>
        </p:txBody>
      </p:sp>
      <p:sp>
        <p:nvSpPr>
          <p:cNvPr id="11" name="Oval 29"/>
          <p:cNvSpPr>
            <a:spLocks noChangeArrowheads="1"/>
          </p:cNvSpPr>
          <p:nvPr/>
        </p:nvSpPr>
        <p:spPr bwMode="auto">
          <a:xfrm>
            <a:off x="757797" y="2420888"/>
            <a:ext cx="1674926" cy="4680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  <a:alpha val="70000"/>
                </a:srgbClr>
              </a:gs>
              <a:gs pos="35000">
                <a:srgbClr val="4F81BD">
                  <a:tint val="37000"/>
                  <a:satMod val="300000"/>
                  <a:alpha val="88000"/>
                </a:srgbClr>
              </a:gs>
              <a:gs pos="100000">
                <a:srgbClr val="4F81BD">
                  <a:tint val="15000"/>
                  <a:satMod val="350000"/>
                  <a:alpha val="88000"/>
                </a:srgbClr>
              </a:gs>
            </a:gsLst>
            <a:lin ang="16200000" scaled="1"/>
          </a:gradFill>
          <a:ln w="44450" cap="flat" cmpd="sng" algn="ctr">
            <a:solidFill>
              <a:srgbClr val="4F81BD">
                <a:shade val="95000"/>
                <a:satMod val="105000"/>
                <a:alpha val="50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>
                <a:solidFill>
                  <a:srgbClr val="00206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맑은 고딕"/>
                <a:ea typeface="맑은 고딕" panose="020B0503020000020004" pitchFamily="50" charset="-127"/>
                <a:cs typeface="+mn-cs"/>
              </a:rPr>
              <a:t>What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Oval 28"/>
          <p:cNvSpPr>
            <a:spLocks noChangeArrowheads="1"/>
          </p:cNvSpPr>
          <p:nvPr/>
        </p:nvSpPr>
        <p:spPr bwMode="auto">
          <a:xfrm>
            <a:off x="757796" y="3194974"/>
            <a:ext cx="1674926" cy="468000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  <a:alpha val="70000"/>
                </a:srgbClr>
              </a:gs>
              <a:gs pos="35000">
                <a:srgbClr val="C0504D">
                  <a:tint val="37000"/>
                  <a:satMod val="300000"/>
                  <a:alpha val="88000"/>
                </a:srgbClr>
              </a:gs>
              <a:gs pos="100000">
                <a:srgbClr val="C0504D">
                  <a:tint val="15000"/>
                  <a:satMod val="350000"/>
                  <a:alpha val="88000"/>
                </a:srgbClr>
              </a:gs>
            </a:gsLst>
            <a:lin ang="16200000" scaled="1"/>
          </a:gradFill>
          <a:ln w="44450" cap="flat" cmpd="sng" algn="ctr">
            <a:solidFill>
              <a:srgbClr val="C0504D">
                <a:shade val="95000"/>
                <a:satMod val="105000"/>
                <a:alpha val="50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>
                <a:solidFill>
                  <a:srgbClr val="C000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맑은 고딕"/>
                <a:ea typeface="맑은 고딕" panose="020B0503020000020004" pitchFamily="50" charset="-127"/>
                <a:cs typeface="+mn-cs"/>
              </a:rPr>
              <a:t>Where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Oval 27"/>
          <p:cNvSpPr>
            <a:spLocks noChangeArrowheads="1"/>
          </p:cNvSpPr>
          <p:nvPr/>
        </p:nvSpPr>
        <p:spPr bwMode="auto">
          <a:xfrm>
            <a:off x="757795" y="3969060"/>
            <a:ext cx="1674926" cy="4680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  <a:alpha val="70000"/>
                </a:srgbClr>
              </a:gs>
              <a:gs pos="35000">
                <a:srgbClr val="9BBB59">
                  <a:tint val="37000"/>
                  <a:satMod val="300000"/>
                  <a:alpha val="88000"/>
                </a:srgbClr>
              </a:gs>
              <a:gs pos="100000">
                <a:srgbClr val="9BBB59">
                  <a:tint val="15000"/>
                  <a:satMod val="350000"/>
                  <a:alpha val="88000"/>
                </a:srgbClr>
              </a:gs>
            </a:gsLst>
            <a:lin ang="16200000" scaled="1"/>
          </a:gradFill>
          <a:ln w="44450" cap="flat" cmpd="sng" algn="ctr">
            <a:solidFill>
              <a:srgbClr val="9BBB59">
                <a:shade val="95000"/>
                <a:satMod val="105000"/>
                <a:alpha val="50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>
                <a:solidFill>
                  <a:srgbClr val="0033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맑은 고딕"/>
                <a:ea typeface="맑은 고딕" panose="020B0503020000020004" pitchFamily="50" charset="-127"/>
                <a:cs typeface="+mn-cs"/>
              </a:rPr>
              <a:t>When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00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50102" y="2462582"/>
            <a:ext cx="729197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개선안은 무엇이며 적용시 어떤 효과를 기대할 수 있는가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550102" y="3243822"/>
            <a:ext cx="729197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개선안이 적용되는 장소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위치가 명확하게 기재되어 있는가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50102" y="3998284"/>
            <a:ext cx="729197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개선안 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Pilot Test,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적용시기 등을 명시 했는가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</p:txBody>
      </p:sp>
      <p:sp>
        <p:nvSpPr>
          <p:cNvPr id="19" name="Oval 27"/>
          <p:cNvSpPr>
            <a:spLocks noChangeArrowheads="1"/>
          </p:cNvSpPr>
          <p:nvPr/>
        </p:nvSpPr>
        <p:spPr bwMode="auto">
          <a:xfrm>
            <a:off x="757795" y="5517232"/>
            <a:ext cx="1674926" cy="46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44450" cap="flat" cmpd="sng" algn="ctr">
            <a:solidFill>
              <a:schemeClr val="accent5">
                <a:lumMod val="75000"/>
                <a:alpha val="50000"/>
              </a:scheme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>
                <a:solidFill>
                  <a:srgbClr val="0033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맑은 고딕"/>
                <a:ea typeface="맑은 고딕" panose="020B0503020000020004" pitchFamily="50" charset="-127"/>
                <a:cs typeface="+mn-cs"/>
              </a:rPr>
              <a:t>How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00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50102" y="5553184"/>
            <a:ext cx="729197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구체적 적용절차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관리방법 등을 기술했는가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21" name="Oval 27"/>
          <p:cNvSpPr>
            <a:spLocks noChangeArrowheads="1"/>
          </p:cNvSpPr>
          <p:nvPr/>
        </p:nvSpPr>
        <p:spPr bwMode="auto">
          <a:xfrm>
            <a:off x="757795" y="4743146"/>
            <a:ext cx="1674926" cy="46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44450" cap="flat" cmpd="sng" algn="ctr">
            <a:solidFill>
              <a:schemeClr val="bg1">
                <a:lumMod val="50000"/>
                <a:alpha val="50000"/>
              </a:scheme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>
                <a:solidFill>
                  <a:srgbClr val="0033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맑은 고딕"/>
                <a:ea typeface="맑은 고딕" panose="020B0503020000020004" pitchFamily="50" charset="-127"/>
                <a:cs typeface="+mn-cs"/>
              </a:rPr>
              <a:t>Who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300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50102" y="4761096"/>
            <a:ext cx="729197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buClr>
                <a:srgbClr val="0070C0"/>
              </a:buClr>
              <a:defRPr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개선 항목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절차 등에 대해 관리부서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협업부서 등을 명기했는가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09058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883" y="9462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개선안 구체화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" y="692696"/>
            <a:ext cx="9896875" cy="6165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26335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883" y="9462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개선안 구체화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954"/>
            <a:ext cx="9905999" cy="63940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3713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883" y="9462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개선안 구체화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97708"/>
              </p:ext>
            </p:extLst>
          </p:nvPr>
        </p:nvGraphicFramePr>
        <p:xfrm>
          <a:off x="488504" y="1023942"/>
          <a:ext cx="8931722" cy="5069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개선안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As-Is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To-Be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8819">
                <a:tc>
                  <a:txBody>
                    <a:bodyPr/>
                    <a:lstStyle/>
                    <a:p>
                      <a:pPr marL="0" indent="0" algn="ctr" latinLnBrk="1">
                        <a:spcBef>
                          <a:spcPts val="2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원료 종류별로 실시간 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  <a:p>
                      <a:pPr marL="0" indent="0" algn="ctr" latinLnBrk="1">
                        <a:spcBef>
                          <a:spcPts val="2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재고현황을 파악할 수 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  <a:p>
                      <a:pPr marL="0" indent="0" algn="ctr" latinLnBrk="1">
                        <a:spcBef>
                          <a:spcPts val="2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있는 모니터링 기능 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  <a:p>
                      <a:pPr marL="0" indent="0" algn="ctr" latinLnBrk="1">
                        <a:spcBef>
                          <a:spcPts val="2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추가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</a:pPr>
                      <a: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 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원료의</a:t>
                      </a:r>
                      <a: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재고량을 시스템에서 관리하고 있으나</a:t>
                      </a:r>
                      <a: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,</a:t>
                      </a: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실물과 차이가 발생되고 있음</a:t>
                      </a: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사용량</a:t>
                      </a:r>
                      <a:r>
                        <a:rPr lang="ko-KR" altLang="en-US" sz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수작업 입력에 따라 실시간 데이터 차이 </a:t>
                      </a:r>
                      <a:r>
                        <a:rPr lang="en-US" altLang="ko-KR" sz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발생</a:t>
                      </a:r>
                      <a:endParaRPr lang="ko-KR" altLang="en-US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</a:pPr>
                      <a: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 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원료의 재고 위치를 자동으로 파악하고 재고량을</a:t>
                      </a: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산출하여 시스템에 자동으로 전송</a:t>
                      </a: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 - 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적정 재고량 이하가 발생되면 자동으로 관리자에게</a:t>
                      </a:r>
                      <a:b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안내기능 제공</a:t>
                      </a:r>
                      <a: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ko-KR" altLang="en-US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88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작업조건을 고려한 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원료 투입량 자동결정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기능 개발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</a:pPr>
                      <a: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 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운전자의 지식과 경험으로 토대로 원료의 투입량을</a:t>
                      </a: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결정함에 따라 작업자간 품질 편차가 발생됨</a:t>
                      </a: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endParaRPr lang="en-US" altLang="ko-KR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</a:pPr>
                      <a:endParaRPr lang="ko-KR" altLang="en-US" sz="1200" spc="-8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Bef>
                          <a:spcPts val="2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 과거 수행한 조업실적과 설비의 작업조건을 고려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하여</a:t>
                      </a:r>
                      <a:br>
                        <a:rPr lang="en-US" altLang="ko-KR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ko-KR" altLang="en-US" sz="1200" spc="-8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원료의 투입량을 자동으로 결정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138047" y="2283938"/>
            <a:ext cx="1440674" cy="1148503"/>
            <a:chOff x="3138047" y="2967447"/>
            <a:chExt cx="1440674" cy="1148503"/>
          </a:xfrm>
        </p:grpSpPr>
        <p:pic>
          <p:nvPicPr>
            <p:cNvPr id="6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38047" y="3784841"/>
              <a:ext cx="735916" cy="33110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graphicFrame>
          <p:nvGraphicFramePr>
            <p:cNvPr id="7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8498751"/>
                </p:ext>
              </p:extLst>
            </p:nvPr>
          </p:nvGraphicFramePr>
          <p:xfrm>
            <a:off x="4151913" y="3821890"/>
            <a:ext cx="359428" cy="2696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2" name="비트맵 이미지" r:id="rId4" imgW="485586" imgH="657317" progId="PBrush">
                    <p:embed/>
                  </p:oleObj>
                </mc:Choice>
                <mc:Fallback>
                  <p:oleObj name="비트맵 이미지" r:id="rId4" imgW="485586" imgH="657317" progId="PBrush">
                    <p:embed/>
                    <p:pic>
                      <p:nvPicPr>
                        <p:cNvPr id="0" name="Picture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1913" y="3821890"/>
                          <a:ext cx="359428" cy="2696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그룹 7"/>
            <p:cNvGrpSpPr/>
            <p:nvPr/>
          </p:nvGrpSpPr>
          <p:grpSpPr>
            <a:xfrm>
              <a:off x="3236714" y="2967447"/>
              <a:ext cx="1342007" cy="658328"/>
              <a:chOff x="3236714" y="2967447"/>
              <a:chExt cx="1342007" cy="658328"/>
            </a:xfrm>
          </p:grpSpPr>
          <p:sp>
            <p:nvSpPr>
              <p:cNvPr id="13" name="Rectangle 179"/>
              <p:cNvSpPr>
                <a:spLocks noChangeArrowheads="1"/>
              </p:cNvSpPr>
              <p:nvPr/>
            </p:nvSpPr>
            <p:spPr bwMode="auto">
              <a:xfrm>
                <a:off x="3262554" y="2998065"/>
                <a:ext cx="1273075" cy="6277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altLang="ko-KR" sz="1200" b="1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algn="ctr" defTabSz="914400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200" b="1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236714" y="2967447"/>
                <a:ext cx="134200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b="1" spc="-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주원료</a:t>
                </a:r>
                <a:endParaRPr kumimoji="1" lang="en-US" altLang="ko-KR" sz="1200" b="1" spc="-100" dirty="0">
                  <a:solidFill>
                    <a:prstClr val="black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 bwMode="auto">
              <a:xfrm>
                <a:off x="3370993" y="3250085"/>
                <a:ext cx="284945" cy="292071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400" b="1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55"/>
              <p:cNvSpPr txBox="1">
                <a:spLocks noChangeArrowheads="1"/>
              </p:cNvSpPr>
              <p:nvPr/>
            </p:nvSpPr>
            <p:spPr bwMode="auto">
              <a:xfrm>
                <a:off x="3370993" y="3251298"/>
                <a:ext cx="17071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A</a:t>
                </a:r>
                <a:endParaRPr kumimoji="1" lang="ko-KR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 bwMode="auto">
              <a:xfrm>
                <a:off x="3748130" y="3254790"/>
                <a:ext cx="284945" cy="292071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400" b="1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56"/>
              <p:cNvSpPr txBox="1">
                <a:spLocks noChangeArrowheads="1"/>
              </p:cNvSpPr>
              <p:nvPr/>
            </p:nvSpPr>
            <p:spPr bwMode="auto">
              <a:xfrm>
                <a:off x="3771596" y="3254621"/>
                <a:ext cx="17071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b="1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B</a:t>
                </a:r>
                <a:endParaRPr kumimoji="1" lang="ko-KR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 bwMode="auto">
              <a:xfrm>
                <a:off x="4141503" y="3254790"/>
                <a:ext cx="284945" cy="292071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400" b="1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57"/>
              <p:cNvSpPr txBox="1">
                <a:spLocks noChangeArrowheads="1"/>
              </p:cNvSpPr>
              <p:nvPr/>
            </p:nvSpPr>
            <p:spPr bwMode="auto">
              <a:xfrm>
                <a:off x="4160912" y="3251687"/>
                <a:ext cx="17071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b="1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C</a:t>
                </a:r>
                <a:endParaRPr kumimoji="1" lang="ko-KR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9" name="직선 화살표 연결선 8"/>
            <p:cNvCxnSpPr/>
            <p:nvPr/>
          </p:nvCxnSpPr>
          <p:spPr bwMode="auto">
            <a:xfrm flipH="1">
              <a:off x="3370993" y="3542156"/>
              <a:ext cx="142472" cy="271345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직선 화살표 연결선 9"/>
            <p:cNvCxnSpPr>
              <a:stCxn id="18" idx="2"/>
            </p:cNvCxnSpPr>
            <p:nvPr/>
          </p:nvCxnSpPr>
          <p:spPr bwMode="auto">
            <a:xfrm flipH="1">
              <a:off x="3526933" y="3531620"/>
              <a:ext cx="330021" cy="253221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직선 화살표 연결선 10"/>
            <p:cNvCxnSpPr>
              <a:stCxn id="20" idx="2"/>
            </p:cNvCxnSpPr>
            <p:nvPr/>
          </p:nvCxnSpPr>
          <p:spPr bwMode="auto">
            <a:xfrm flipH="1">
              <a:off x="3669406" y="3528686"/>
              <a:ext cx="576864" cy="275079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직선 화살표 연결선 11"/>
            <p:cNvCxnSpPr/>
            <p:nvPr/>
          </p:nvCxnSpPr>
          <p:spPr bwMode="auto">
            <a:xfrm flipH="1">
              <a:off x="3523393" y="3694556"/>
              <a:ext cx="142472" cy="271345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1" name="그룹 20"/>
          <p:cNvGrpSpPr/>
          <p:nvPr/>
        </p:nvGrpSpPr>
        <p:grpSpPr>
          <a:xfrm>
            <a:off x="2861985" y="4392453"/>
            <a:ext cx="2232751" cy="1484819"/>
            <a:chOff x="2346219" y="4695639"/>
            <a:chExt cx="2967921" cy="197372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6423" y="5323237"/>
              <a:ext cx="1037717" cy="750862"/>
            </a:xfrm>
            <a:prstGeom prst="rect">
              <a:avLst/>
            </a:prstGeom>
          </p:spPr>
        </p:pic>
        <p:cxnSp>
          <p:nvCxnSpPr>
            <p:cNvPr id="23" name="꺾인 연결선 22"/>
            <p:cNvCxnSpPr>
              <a:stCxn id="24" idx="3"/>
              <a:endCxn id="22" idx="0"/>
            </p:cNvCxnSpPr>
            <p:nvPr/>
          </p:nvCxnSpPr>
          <p:spPr bwMode="auto">
            <a:xfrm>
              <a:off x="2919639" y="5009964"/>
              <a:ext cx="1875643" cy="313273"/>
            </a:xfrm>
            <a:prstGeom prst="bentConnector2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7664" y="4695639"/>
              <a:ext cx="561975" cy="62865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7664" y="5356416"/>
              <a:ext cx="561975" cy="62865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6219" y="6040710"/>
              <a:ext cx="561975" cy="628650"/>
            </a:xfrm>
            <a:prstGeom prst="rect">
              <a:avLst/>
            </a:prstGeom>
          </p:spPr>
        </p:pic>
        <p:cxnSp>
          <p:nvCxnSpPr>
            <p:cNvPr id="27" name="꺾인 연결선 26"/>
            <p:cNvCxnSpPr>
              <a:stCxn id="25" idx="3"/>
              <a:endCxn id="22" idx="1"/>
            </p:cNvCxnSpPr>
            <p:nvPr/>
          </p:nvCxnSpPr>
          <p:spPr bwMode="auto">
            <a:xfrm>
              <a:off x="2919639" y="5670741"/>
              <a:ext cx="1356784" cy="27927"/>
            </a:xfrm>
            <a:prstGeom prst="bentConnector3">
              <a:avLst>
                <a:gd name="adj1" fmla="val 50000"/>
              </a:avLst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꺾인 연결선 27"/>
            <p:cNvCxnSpPr>
              <a:endCxn id="22" idx="2"/>
            </p:cNvCxnSpPr>
            <p:nvPr/>
          </p:nvCxnSpPr>
          <p:spPr bwMode="auto">
            <a:xfrm flipV="1">
              <a:off x="2908194" y="6074099"/>
              <a:ext cx="1887088" cy="280936"/>
            </a:xfrm>
            <a:prstGeom prst="bentConnector2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직선 화살표 연결선 28"/>
            <p:cNvCxnSpPr/>
            <p:nvPr/>
          </p:nvCxnSpPr>
          <p:spPr bwMode="auto">
            <a:xfrm>
              <a:off x="3513465" y="5009964"/>
              <a:ext cx="9928" cy="660777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280258" y="5175248"/>
              <a:ext cx="5229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Gap</a:t>
              </a:r>
              <a:endParaRPr lang="ko-KR" altLang="en-US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 bwMode="auto">
            <a:xfrm>
              <a:off x="3508501" y="5670741"/>
              <a:ext cx="9928" cy="660777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3261679" y="5820768"/>
              <a:ext cx="5229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Gap</a:t>
              </a:r>
              <a:endParaRPr lang="ko-KR" altLang="en-US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282401" y="4357492"/>
            <a:ext cx="2684974" cy="1501738"/>
            <a:chOff x="6526481" y="4895201"/>
            <a:chExt cx="3044465" cy="170280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3229" y="5820768"/>
              <a:ext cx="1037717" cy="750862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7174" y="4920931"/>
              <a:ext cx="917746" cy="68658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481" y="4895201"/>
              <a:ext cx="1098407" cy="749810"/>
            </a:xfrm>
            <a:prstGeom prst="rect">
              <a:avLst/>
            </a:prstGeom>
          </p:spPr>
        </p:pic>
        <p:cxnSp>
          <p:nvCxnSpPr>
            <p:cNvPr id="37" name="직선 화살표 연결선 36"/>
            <p:cNvCxnSpPr>
              <a:endCxn id="36" idx="3"/>
            </p:cNvCxnSpPr>
            <p:nvPr/>
          </p:nvCxnSpPr>
          <p:spPr bwMode="auto">
            <a:xfrm flipH="1">
              <a:off x="7624888" y="5270106"/>
              <a:ext cx="908341" cy="0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직선 화살표 연결선 37"/>
            <p:cNvCxnSpPr/>
            <p:nvPr/>
          </p:nvCxnSpPr>
          <p:spPr bwMode="auto">
            <a:xfrm flipH="1" flipV="1">
              <a:off x="7605479" y="5529989"/>
              <a:ext cx="961695" cy="330483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56803" y="5820768"/>
              <a:ext cx="819477" cy="777239"/>
            </a:xfrm>
            <a:prstGeom prst="rect">
              <a:avLst/>
            </a:prstGeom>
          </p:spPr>
        </p:pic>
        <p:cxnSp>
          <p:nvCxnSpPr>
            <p:cNvPr id="40" name="직선 화살표 연결선 39"/>
            <p:cNvCxnSpPr>
              <a:stCxn id="36" idx="2"/>
              <a:endCxn id="39" idx="0"/>
            </p:cNvCxnSpPr>
            <p:nvPr/>
          </p:nvCxnSpPr>
          <p:spPr bwMode="auto">
            <a:xfrm flipH="1">
              <a:off x="7066542" y="5645011"/>
              <a:ext cx="9143" cy="175757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직선 화살표 연결선 40"/>
            <p:cNvCxnSpPr>
              <a:endCxn id="34" idx="1"/>
            </p:cNvCxnSpPr>
            <p:nvPr/>
          </p:nvCxnSpPr>
          <p:spPr bwMode="auto">
            <a:xfrm flipV="1">
              <a:off x="7476280" y="6196199"/>
              <a:ext cx="1056949" cy="24313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6" name="그룹 45"/>
          <p:cNvGrpSpPr/>
          <p:nvPr/>
        </p:nvGrpSpPr>
        <p:grpSpPr>
          <a:xfrm>
            <a:off x="6710185" y="2283938"/>
            <a:ext cx="2336193" cy="1217070"/>
            <a:chOff x="6710185" y="2967447"/>
            <a:chExt cx="2336193" cy="1217070"/>
          </a:xfrm>
        </p:grpSpPr>
        <p:pic>
          <p:nvPicPr>
            <p:cNvPr id="47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34969" y="3853408"/>
              <a:ext cx="735916" cy="33110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graphicFrame>
          <p:nvGraphicFramePr>
            <p:cNvPr id="48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0649835"/>
                </p:ext>
              </p:extLst>
            </p:nvPr>
          </p:nvGraphicFramePr>
          <p:xfrm>
            <a:off x="8430351" y="3830941"/>
            <a:ext cx="561678" cy="353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3" name="비트맵 이미지" r:id="rId11" imgW="485586" imgH="657317" progId="PBrush">
                    <p:embed/>
                  </p:oleObj>
                </mc:Choice>
                <mc:Fallback>
                  <p:oleObj name="비트맵 이미지" r:id="rId11" imgW="485586" imgH="657317" progId="PBrush">
                    <p:embed/>
                    <p:pic>
                      <p:nvPicPr>
                        <p:cNvPr id="0" name="Picture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0351" y="3830941"/>
                          <a:ext cx="561678" cy="3535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타원 48"/>
            <p:cNvSpPr/>
            <p:nvPr/>
          </p:nvSpPr>
          <p:spPr bwMode="auto">
            <a:xfrm>
              <a:off x="8567174" y="3251298"/>
              <a:ext cx="288032" cy="290858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b="1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0" name="직선 화살표 연결선 49"/>
            <p:cNvCxnSpPr>
              <a:stCxn id="49" idx="4"/>
              <a:endCxn id="48" idx="0"/>
            </p:cNvCxnSpPr>
            <p:nvPr/>
          </p:nvCxnSpPr>
          <p:spPr bwMode="auto">
            <a:xfrm>
              <a:off x="8711190" y="3542156"/>
              <a:ext cx="0" cy="288785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직선 화살표 연결선 50"/>
            <p:cNvCxnSpPr>
              <a:endCxn id="49" idx="2"/>
            </p:cNvCxnSpPr>
            <p:nvPr/>
          </p:nvCxnSpPr>
          <p:spPr bwMode="auto">
            <a:xfrm>
              <a:off x="7999605" y="3396727"/>
              <a:ext cx="567569" cy="0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8376002" y="297779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직선 화살표 연결선 52"/>
            <p:cNvCxnSpPr>
              <a:stCxn id="48" idx="1"/>
              <a:endCxn id="47" idx="3"/>
            </p:cNvCxnSpPr>
            <p:nvPr/>
          </p:nvCxnSpPr>
          <p:spPr bwMode="auto">
            <a:xfrm flipH="1">
              <a:off x="7570885" y="4007729"/>
              <a:ext cx="859466" cy="11234"/>
            </a:xfrm>
            <a:prstGeom prst="straightConnector1">
              <a:avLst/>
            </a:prstGeom>
            <a:solidFill>
              <a:srgbClr val="CCFF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54" name="그룹 53"/>
            <p:cNvGrpSpPr/>
            <p:nvPr/>
          </p:nvGrpSpPr>
          <p:grpSpPr>
            <a:xfrm>
              <a:off x="6710185" y="2967447"/>
              <a:ext cx="1342007" cy="658328"/>
              <a:chOff x="3236714" y="2967447"/>
              <a:chExt cx="1342007" cy="658328"/>
            </a:xfrm>
          </p:grpSpPr>
          <p:sp>
            <p:nvSpPr>
              <p:cNvPr id="55" name="Rectangle 179"/>
              <p:cNvSpPr>
                <a:spLocks noChangeArrowheads="1"/>
              </p:cNvSpPr>
              <p:nvPr/>
            </p:nvSpPr>
            <p:spPr bwMode="auto">
              <a:xfrm>
                <a:off x="3262554" y="2998065"/>
                <a:ext cx="1273075" cy="6277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14400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altLang="ko-KR" sz="1200" b="1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algn="ctr" defTabSz="914400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200" b="1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3236714" y="2967447"/>
                <a:ext cx="134200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b="1" spc="-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주원료</a:t>
                </a:r>
                <a:endParaRPr kumimoji="1" lang="en-US" altLang="ko-KR" sz="1200" b="1" spc="-100" dirty="0">
                  <a:solidFill>
                    <a:prstClr val="black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 bwMode="auto">
              <a:xfrm>
                <a:off x="3370993" y="3250085"/>
                <a:ext cx="284945" cy="292071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400" b="1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8" name="TextBox 55"/>
              <p:cNvSpPr txBox="1">
                <a:spLocks noChangeArrowheads="1"/>
              </p:cNvSpPr>
              <p:nvPr/>
            </p:nvSpPr>
            <p:spPr bwMode="auto">
              <a:xfrm>
                <a:off x="3370993" y="3251298"/>
                <a:ext cx="17071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A</a:t>
                </a:r>
                <a:endParaRPr kumimoji="1" lang="ko-KR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 bwMode="auto">
              <a:xfrm>
                <a:off x="3748130" y="3254790"/>
                <a:ext cx="284945" cy="292071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400" b="1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0" name="TextBox 56"/>
              <p:cNvSpPr txBox="1">
                <a:spLocks noChangeArrowheads="1"/>
              </p:cNvSpPr>
              <p:nvPr/>
            </p:nvSpPr>
            <p:spPr bwMode="auto">
              <a:xfrm>
                <a:off x="3771596" y="3254621"/>
                <a:ext cx="17071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b="1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B</a:t>
                </a:r>
                <a:endParaRPr kumimoji="1" lang="ko-KR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1" name="타원 60"/>
              <p:cNvSpPr/>
              <p:nvPr/>
            </p:nvSpPr>
            <p:spPr bwMode="auto">
              <a:xfrm>
                <a:off x="4141503" y="3254790"/>
                <a:ext cx="284945" cy="292071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400" b="1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57"/>
              <p:cNvSpPr txBox="1">
                <a:spLocks noChangeArrowheads="1"/>
              </p:cNvSpPr>
              <p:nvPr/>
            </p:nvSpPr>
            <p:spPr bwMode="auto">
              <a:xfrm>
                <a:off x="4160912" y="3251687"/>
                <a:ext cx="17071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b="1">
                    <a:solidFill>
                      <a:schemeClr val="bg1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C</a:t>
                </a:r>
                <a:endParaRPr kumimoji="1" lang="ko-KR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3" name="오른쪽 화살표 62"/>
          <p:cNvSpPr/>
          <p:nvPr/>
        </p:nvSpPr>
        <p:spPr>
          <a:xfrm>
            <a:off x="5722721" y="1029521"/>
            <a:ext cx="200797" cy="265429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61206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활동을 통해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Idea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도출하고 개선안 선정 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개선안이 목표달성에 효과적인가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31" name="그룹 30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2" name="오각형 31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선정</a:t>
              </a:r>
            </a:p>
          </p:txBody>
        </p:sp>
        <p:sp>
          <p:nvSpPr>
            <p:cNvPr id="33" name="오각형 32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보고서작성</a:t>
              </a:r>
            </a:p>
          </p:txBody>
        </p:sp>
      </p:grpSp>
      <p:grpSp>
        <p:nvGrpSpPr>
          <p:cNvPr id="34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35" name="직사각형 34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36" name="Picture 20" descr="3D_0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37" name="TextBox 36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09:20~10:50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69158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개인별 개선안 구체화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개선안이 실행가능하고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구체적으로 작성되어 있는가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23" name="오각형 2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선정</a:t>
              </a:r>
            </a:p>
          </p:txBody>
        </p:sp>
        <p:sp>
          <p:nvSpPr>
            <p:cNvPr id="25" name="오각형 24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보고서작성</a:t>
              </a:r>
            </a:p>
          </p:txBody>
        </p:sp>
      </p:grpSp>
      <p:grpSp>
        <p:nvGrpSpPr>
          <p:cNvPr id="26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7" name="직사각형 26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8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9" name="TextBox 28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11:00~12:20</a:t>
              </a:r>
              <a:endParaRPr kumimoji="0"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624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452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개선안 구체화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prstClr val="black"/>
                </a:solidFill>
              </a:rPr>
              <a:t>[ </a:t>
            </a:r>
            <a:r>
              <a:rPr lang="ko-KR" altLang="en-US" sz="1400">
                <a:solidFill>
                  <a:prstClr val="black"/>
                </a:solidFill>
              </a:rPr>
              <a:t>실습 템플릿 </a:t>
            </a:r>
            <a:r>
              <a:rPr lang="en-US" altLang="ko-KR" sz="1400">
                <a:solidFill>
                  <a:prstClr val="black"/>
                </a:solidFill>
              </a:rPr>
              <a:t>]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8" y="980728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~~~~~~~~~~ </a:t>
            </a:r>
            <a:r>
              <a:rPr lang="ko-KR" altLang="en-US" sz="1600" kern="0">
                <a:solidFill>
                  <a:srgbClr val="000000"/>
                </a:solidFill>
              </a:rPr>
              <a:t>헤드라인 </a:t>
            </a:r>
            <a:r>
              <a:rPr lang="en-US" altLang="ko-KR" sz="1600" kern="0">
                <a:solidFill>
                  <a:srgbClr val="000000"/>
                </a:solidFill>
              </a:rPr>
              <a:t>16 pt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4488" y="1414747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90052" y="1414747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3517" y="1923711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6584" y="1917440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4488" y="3459819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ko-KR" altLang="en-US" sz="1600" kern="0">
                <a:solidFill>
                  <a:srgbClr val="000000"/>
                </a:solidFill>
              </a:rPr>
              <a:t>○ </a:t>
            </a:r>
            <a:r>
              <a:rPr lang="en-US" altLang="ko-KR" sz="1600" kern="0">
                <a:solidFill>
                  <a:srgbClr val="000000"/>
                </a:solidFill>
              </a:rPr>
              <a:t>~~~~~~~~~~ </a:t>
            </a:r>
            <a:r>
              <a:rPr lang="ko-KR" altLang="en-US" sz="1600" kern="0">
                <a:solidFill>
                  <a:srgbClr val="000000"/>
                </a:solidFill>
              </a:rPr>
              <a:t>헤드라인 </a:t>
            </a:r>
            <a:r>
              <a:rPr lang="en-US" altLang="ko-KR" sz="1600" kern="0">
                <a:solidFill>
                  <a:srgbClr val="000000"/>
                </a:solidFill>
              </a:rPr>
              <a:t>16 pt</a:t>
            </a:r>
            <a:endParaRPr lang="ko-KR" altLang="en-US" sz="1600" kern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4488" y="3893838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90052" y="3893838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3517" y="440280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 12 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36584" y="4396531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prstClr val="black"/>
                </a:solidFill>
              </a:rPr>
              <a:t>그래프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그림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도형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r>
              <a:rPr lang="ko-KR" altLang="en-US" sz="1400">
                <a:solidFill>
                  <a:prstClr val="black"/>
                </a:solidFill>
              </a:rPr>
              <a:t>표</a:t>
            </a:r>
            <a:r>
              <a:rPr lang="en-US" altLang="ko-KR" sz="1400">
                <a:solidFill>
                  <a:prstClr val="black"/>
                </a:solidFill>
              </a:rPr>
              <a:t>,</a:t>
            </a:r>
            <a:r>
              <a:rPr lang="ko-KR" altLang="en-US" sz="1400">
                <a:solidFill>
                  <a:prstClr val="black"/>
                </a:solidFill>
              </a:rPr>
              <a:t>설명자료</a:t>
            </a:r>
            <a:endParaRPr lang="en-US" altLang="ko-KR" sz="1400">
              <a:solidFill>
                <a:prstClr val="black"/>
              </a:solidFill>
            </a:endParaRPr>
          </a:p>
          <a:p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>
                <a:solidFill>
                  <a:prstClr val="black"/>
                </a:solidFill>
              </a:rPr>
              <a:t>14 pt, 12</a:t>
            </a:r>
            <a:r>
              <a:rPr lang="ko-KR" altLang="en-US" sz="1400">
                <a:solidFill>
                  <a:prstClr val="black"/>
                </a:solidFill>
              </a:rPr>
              <a:t> </a:t>
            </a:r>
            <a:r>
              <a:rPr lang="en-US" altLang="ko-KR" sz="1400">
                <a:solidFill>
                  <a:prstClr val="black"/>
                </a:solidFill>
              </a:rPr>
              <a:t>pt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130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412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9"/>
          <p:cNvSpPr txBox="1">
            <a:spLocks/>
          </p:cNvSpPr>
          <p:nvPr/>
        </p:nvSpPr>
        <p:spPr>
          <a:xfrm>
            <a:off x="353792" y="995238"/>
            <a:ext cx="3434438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kumimoji="1" lang="ko-KR" altLang="en-US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제목</a:t>
            </a: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목차</a:t>
            </a: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본문 작성 개요</a:t>
            </a:r>
          </a:p>
        </p:txBody>
      </p:sp>
      <p:sp>
        <p:nvSpPr>
          <p:cNvPr id="22" name="제목 29"/>
          <p:cNvSpPr txBox="1">
            <a:spLocks/>
          </p:cNvSpPr>
          <p:nvPr/>
        </p:nvSpPr>
        <p:spPr>
          <a:xfrm>
            <a:off x="1288596" y="1499969"/>
            <a:ext cx="7740000" cy="4177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762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보고서의 핵심주제가 담겨져 있어야 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4" name="제목 29"/>
          <p:cNvSpPr txBox="1">
            <a:spLocks/>
          </p:cNvSpPr>
          <p:nvPr/>
        </p:nvSpPr>
        <p:spPr>
          <a:xfrm>
            <a:off x="1288620" y="2365151"/>
            <a:ext cx="8885076" cy="7370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762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 전체의 수평적 논리와 슬라이드 내의 수직적 논리 구조를 동시에 고려해야 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62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거시적 관점에서 차츰 미시적 관점으로 좁혀 나가며 검토하는 것이 바람직하다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5" name="제목 29"/>
          <p:cNvSpPr txBox="1">
            <a:spLocks/>
          </p:cNvSpPr>
          <p:nvPr/>
        </p:nvSpPr>
        <p:spPr>
          <a:xfrm>
            <a:off x="1288596" y="1944517"/>
            <a:ext cx="7740000" cy="4177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762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 전체의 스토리라인을 파악 할 수 있도록 구성한다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61978" y="1575483"/>
            <a:ext cx="644525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0000FF"/>
                </a:solidFill>
                <a:ea typeface="맑은 고딕" panose="020B0503020000020004" pitchFamily="50" charset="-127"/>
              </a:rPr>
              <a:t>제 목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1978" y="2014087"/>
            <a:ext cx="644525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0000FF"/>
                </a:solidFill>
                <a:ea typeface="맑은 고딕" panose="020B0503020000020004" pitchFamily="50" charset="-127"/>
              </a:rPr>
              <a:t>목 차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61978" y="2452690"/>
            <a:ext cx="644525" cy="6334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0000FF"/>
                </a:solidFill>
                <a:ea typeface="맑은 고딕" panose="020B0503020000020004" pitchFamily="50" charset="-127"/>
              </a:rPr>
              <a:t>본문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1170895" y="3697461"/>
            <a:ext cx="2341913" cy="274976"/>
          </a:xfrm>
          <a:prstGeom prst="rect">
            <a:avLst/>
          </a:prstGeom>
        </p:spPr>
        <p:txBody>
          <a:bodyPr/>
          <a:lstStyle/>
          <a:p>
            <a:pPr marL="177800" indent="-177800" eaLnBrk="1" fontAlgn="auto" latinLnBrk="1" hangingPunct="1">
              <a:spcBef>
                <a:spcPct val="2000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① 헤드라인 메시지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결론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1170896" y="4196726"/>
            <a:ext cx="2280313" cy="323508"/>
          </a:xfrm>
          <a:prstGeom prst="rect">
            <a:avLst/>
          </a:prstGeom>
        </p:spPr>
        <p:txBody>
          <a:bodyPr/>
          <a:lstStyle/>
          <a:p>
            <a:pPr marL="177800" indent="-177800" eaLnBrk="1" fontAlgn="auto" latinLnBrk="1" hangingPunct="1">
              <a:spcBef>
                <a:spcPct val="2000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② 본문 내용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근거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1170896" y="4928558"/>
            <a:ext cx="2039013" cy="429877"/>
          </a:xfrm>
          <a:prstGeom prst="rect">
            <a:avLst/>
          </a:prstGeom>
        </p:spPr>
        <p:txBody>
          <a:bodyPr/>
          <a:lstStyle/>
          <a:p>
            <a:pPr marL="177800" indent="-177800" eaLnBrk="1" fontAlgn="auto" latinLnBrk="1" hangingPunct="1">
              <a:spcBef>
                <a:spcPct val="2000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② 본문 내용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방법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1170896" y="5882253"/>
            <a:ext cx="2039013" cy="429877"/>
          </a:xfrm>
          <a:prstGeom prst="rect">
            <a:avLst/>
          </a:prstGeom>
        </p:spPr>
        <p:txBody>
          <a:bodyPr/>
          <a:lstStyle/>
          <a:p>
            <a:pPr marL="177800" indent="-177800" eaLnBrk="1" fontAlgn="auto" latinLnBrk="1" hangingPunct="1">
              <a:spcBef>
                <a:spcPct val="2000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③ </a:t>
            </a:r>
            <a:r>
              <a:rPr lang="en-US" altLang="ko-KR" sz="15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Takeaway Box</a:t>
            </a:r>
            <a:endParaRPr lang="ko-KR" altLang="en-US" sz="15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42" name="직선 연결선 4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연결선 4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직선 연결선 4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46" name="직선 연결선 45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직선 연결선 46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직선 연결선 4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TextBox 48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5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grpSp>
        <p:nvGrpSpPr>
          <p:cNvPr id="4" name="그룹 51"/>
          <p:cNvGrpSpPr/>
          <p:nvPr/>
        </p:nvGrpSpPr>
        <p:grpSpPr>
          <a:xfrm>
            <a:off x="3305759" y="3270460"/>
            <a:ext cx="4797661" cy="2946238"/>
            <a:chOff x="3305759" y="3270460"/>
            <a:chExt cx="4797661" cy="2946238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49155" y="3270460"/>
              <a:ext cx="4314725" cy="249057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81642" y="3432585"/>
              <a:ext cx="4314725" cy="2490579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3305759" y="3691045"/>
              <a:ext cx="4500157" cy="306079"/>
            </a:xfrm>
            <a:prstGeom prst="roundRect">
              <a:avLst>
                <a:gd name="adj" fmla="val 1131"/>
              </a:avLst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600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305759" y="4035650"/>
              <a:ext cx="4500157" cy="689217"/>
            </a:xfrm>
            <a:prstGeom prst="roundRect">
              <a:avLst>
                <a:gd name="adj" fmla="val 1131"/>
              </a:avLst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600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305759" y="4780629"/>
              <a:ext cx="4500157" cy="1064214"/>
            </a:xfrm>
            <a:prstGeom prst="roundRect">
              <a:avLst>
                <a:gd name="adj" fmla="val 1131"/>
              </a:avLst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600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V="1">
              <a:off x="7813933" y="3324475"/>
              <a:ext cx="289487" cy="505836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prstDash val="dash"/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모서리가 둥근 직사각형 44"/>
            <p:cNvSpPr/>
            <p:nvPr/>
          </p:nvSpPr>
          <p:spPr>
            <a:xfrm>
              <a:off x="3305760" y="5892698"/>
              <a:ext cx="4500157" cy="324000"/>
            </a:xfrm>
            <a:prstGeom prst="roundRect">
              <a:avLst>
                <a:gd name="adj" fmla="val 1131"/>
              </a:avLst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600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3469265" y="5934822"/>
              <a:ext cx="4316400" cy="252000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latinLnBrk="1" hangingPunct="1"/>
              <a:r>
                <a:rPr kumimoji="1" lang="en-US" altLang="ko-KR" sz="105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“ </a:t>
              </a:r>
              <a:r>
                <a:rPr kumimoji="1"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역량향상의 핵심 동인은 경영층의 관심과 신속한 피드백 </a:t>
              </a:r>
              <a:r>
                <a:rPr kumimoji="1" lang="en-US" altLang="ko-KR" sz="105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! “</a:t>
              </a:r>
              <a:endParaRPr kumimoji="1"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96291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보고서 작성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3" name="오각형 42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선정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보고서작성</a:t>
              </a:r>
            </a:p>
          </p:txBody>
        </p:sp>
      </p:grpSp>
      <p:sp>
        <p:nvSpPr>
          <p:cNvPr id="20" name="제목 29"/>
          <p:cNvSpPr txBox="1">
            <a:spLocks/>
          </p:cNvSpPr>
          <p:nvPr/>
        </p:nvSpPr>
        <p:spPr>
          <a:xfrm>
            <a:off x="565152" y="1750722"/>
            <a:ext cx="8873781" cy="1836000"/>
          </a:xfrm>
          <a:prstGeom prst="rect">
            <a:avLst/>
          </a:prstGeom>
          <a:solidFill>
            <a:srgbClr val="DCE6F2"/>
          </a:solidFill>
        </p:spPr>
        <p:txBody>
          <a:bodyPr vert="horz" lIns="91440" tIns="45720" rIns="91440" bIns="144000" rtlCol="0" anchor="ctr" anchorCtr="0">
            <a:noAutofit/>
          </a:bodyPr>
          <a:lstStyle/>
          <a:p>
            <a:pPr marL="265113" indent="-265113">
              <a:lnSpc>
                <a:spcPct val="200000"/>
              </a:lnSpc>
              <a:buFont typeface="Wingdings" pitchFamily="2" charset="2"/>
              <a:buChar char="v"/>
              <a:defRPr/>
            </a:pPr>
            <a:r>
              <a:rPr kumimoji="1" lang="ko-KR" altLang="en-US" sz="1600" b="1" kern="0" dirty="0">
                <a:solidFill>
                  <a:prstClr val="black"/>
                </a:solidFill>
              </a:rPr>
              <a:t>報</a:t>
            </a:r>
            <a:r>
              <a:rPr kumimoji="1" lang="en-US" altLang="ko-KR" sz="1600" b="1" kern="0" dirty="0">
                <a:solidFill>
                  <a:prstClr val="black"/>
                </a:solidFill>
              </a:rPr>
              <a:t>(</a:t>
            </a:r>
            <a:r>
              <a:rPr kumimoji="1" lang="ko-KR" altLang="en-US" sz="1600" b="1" kern="0" dirty="0">
                <a:solidFill>
                  <a:prstClr val="black"/>
                </a:solidFill>
              </a:rPr>
              <a:t>알릴보</a:t>
            </a:r>
            <a:r>
              <a:rPr kumimoji="1" lang="en-US" altLang="ko-KR" sz="1600" b="1" kern="0" dirty="0">
                <a:solidFill>
                  <a:prstClr val="black"/>
                </a:solidFill>
              </a:rPr>
              <a:t>) </a:t>
            </a:r>
            <a:r>
              <a:rPr kumimoji="1" lang="ko-KR" altLang="en-US" sz="1600" b="1" kern="0" dirty="0">
                <a:solidFill>
                  <a:prstClr val="black"/>
                </a:solidFill>
              </a:rPr>
              <a:t>告</a:t>
            </a:r>
            <a:r>
              <a:rPr kumimoji="1" lang="en-US" altLang="ko-KR" sz="1600" b="1" kern="0" dirty="0">
                <a:solidFill>
                  <a:prstClr val="black"/>
                </a:solidFill>
              </a:rPr>
              <a:t>(</a:t>
            </a:r>
            <a:r>
              <a:rPr kumimoji="1" lang="ko-KR" altLang="en-US" sz="1600" b="1" kern="0" dirty="0">
                <a:solidFill>
                  <a:prstClr val="black"/>
                </a:solidFill>
              </a:rPr>
              <a:t>고할고</a:t>
            </a:r>
            <a:r>
              <a:rPr kumimoji="1" lang="en-US" altLang="ko-KR" sz="1600" b="1" kern="0" dirty="0">
                <a:solidFill>
                  <a:prstClr val="black"/>
                </a:solidFill>
              </a:rPr>
              <a:t>) </a:t>
            </a:r>
            <a:r>
              <a:rPr kumimoji="1" lang="ko-KR" altLang="en-US" sz="1600" b="1" kern="0" dirty="0">
                <a:solidFill>
                  <a:prstClr val="black"/>
                </a:solidFill>
              </a:rPr>
              <a:t>書</a:t>
            </a:r>
            <a:r>
              <a:rPr kumimoji="1" lang="en-US" altLang="ko-KR" sz="1600" b="1" kern="0" dirty="0">
                <a:solidFill>
                  <a:prstClr val="black"/>
                </a:solidFill>
              </a:rPr>
              <a:t>(</a:t>
            </a:r>
            <a:r>
              <a:rPr kumimoji="1" lang="ko-KR" altLang="en-US" sz="1600" b="1" kern="0" dirty="0">
                <a:solidFill>
                  <a:prstClr val="black"/>
                </a:solidFill>
              </a:rPr>
              <a:t>글서</a:t>
            </a:r>
            <a:r>
              <a:rPr kumimoji="1" lang="en-US" altLang="ko-KR" sz="1600" b="1" kern="0" dirty="0">
                <a:solidFill>
                  <a:prstClr val="black"/>
                </a:solidFill>
              </a:rPr>
              <a:t>)</a:t>
            </a:r>
            <a:r>
              <a:rPr kumimoji="1" lang="ko-KR" altLang="en-US" sz="1600" b="1" kern="0" dirty="0">
                <a:solidFill>
                  <a:prstClr val="black"/>
                </a:solidFill>
              </a:rPr>
              <a:t>는 ‘어떤 사실을 알리기 위해서 쓴 문서’라는 뜻이다</a:t>
            </a:r>
            <a:r>
              <a:rPr kumimoji="1" lang="en-US" altLang="ko-KR" sz="1600" b="1" kern="0" dirty="0">
                <a:solidFill>
                  <a:prstClr val="black"/>
                </a:solidFill>
              </a:rPr>
              <a:t>. </a:t>
            </a:r>
            <a:endParaRPr lang="ko-KR" altLang="en-US" sz="1600" dirty="0">
              <a:solidFill>
                <a:prstClr val="black"/>
              </a:solidFill>
            </a:endParaRPr>
          </a:p>
          <a:p>
            <a:pPr marL="265113" indent="-265113">
              <a:lnSpc>
                <a:spcPct val="200000"/>
              </a:lnSpc>
              <a:buFont typeface="Wingdings" pitchFamily="2" charset="2"/>
              <a:buChar char="v"/>
              <a:defRPr/>
            </a:pPr>
            <a:r>
              <a:rPr kumimoji="1" lang="ko-KR" altLang="en-US" sz="1600" b="1" dirty="0">
                <a:solidFill>
                  <a:srgbClr val="000000"/>
                </a:solidFill>
              </a:rPr>
              <a:t>작성자</a:t>
            </a:r>
            <a:r>
              <a:rPr kumimoji="1" lang="en-US" altLang="ko-KR" sz="1600" b="1" dirty="0">
                <a:solidFill>
                  <a:srgbClr val="000000"/>
                </a:solidFill>
              </a:rPr>
              <a:t>(Writer)</a:t>
            </a:r>
            <a:r>
              <a:rPr kumimoji="1" lang="ko-KR" altLang="en-US" sz="1600" b="1" dirty="0">
                <a:solidFill>
                  <a:srgbClr val="000000"/>
                </a:solidFill>
              </a:rPr>
              <a:t>와 보고 대상자</a:t>
            </a:r>
            <a:r>
              <a:rPr kumimoji="1" lang="en-US" altLang="ko-KR" sz="1600" b="1" dirty="0">
                <a:solidFill>
                  <a:srgbClr val="000000"/>
                </a:solidFill>
              </a:rPr>
              <a:t>(Reader)</a:t>
            </a:r>
            <a:r>
              <a:rPr kumimoji="1" lang="ko-KR" altLang="en-US" sz="1600" b="1" dirty="0">
                <a:solidFill>
                  <a:srgbClr val="000000"/>
                </a:solidFill>
              </a:rPr>
              <a:t>間 문서 형태의 커뮤니케이션 수단이다</a:t>
            </a:r>
            <a:r>
              <a:rPr kumimoji="1" lang="en-US" altLang="ko-KR" sz="1600" b="1" dirty="0">
                <a:solidFill>
                  <a:srgbClr val="000000"/>
                </a:solidFill>
              </a:rPr>
              <a:t>.</a:t>
            </a:r>
            <a:endParaRPr kumimoji="1" lang="en-US" altLang="ko-KR" sz="1600" b="1" kern="0" dirty="0">
              <a:solidFill>
                <a:prstClr val="black"/>
              </a:solidFill>
            </a:endParaRPr>
          </a:p>
          <a:p>
            <a:pPr marL="265113" indent="-265113">
              <a:lnSpc>
                <a:spcPct val="200000"/>
              </a:lnSpc>
              <a:buFont typeface="Wingdings" pitchFamily="2" charset="2"/>
              <a:buChar char="v"/>
              <a:defRPr/>
            </a:pPr>
            <a:r>
              <a:rPr kumimoji="1" lang="ko-KR" altLang="en-US" sz="1600" b="1" kern="0" dirty="0">
                <a:solidFill>
                  <a:prstClr val="black"/>
                </a:solidFill>
              </a:rPr>
              <a:t>상대방</a:t>
            </a:r>
            <a:r>
              <a:rPr kumimoji="1" lang="en-US" altLang="ko-KR" sz="1600" b="1" kern="0" dirty="0">
                <a:solidFill>
                  <a:prstClr val="black"/>
                </a:solidFill>
              </a:rPr>
              <a:t>(</a:t>
            </a:r>
            <a:r>
              <a:rPr kumimoji="1" lang="ko-KR" altLang="en-US" sz="1600" b="1" kern="0" dirty="0">
                <a:solidFill>
                  <a:prstClr val="black"/>
                </a:solidFill>
              </a:rPr>
              <a:t>상사</a:t>
            </a:r>
            <a:r>
              <a:rPr kumimoji="1" lang="en-US" altLang="ko-KR" sz="1600" b="1" kern="0" dirty="0">
                <a:solidFill>
                  <a:prstClr val="black"/>
                </a:solidFill>
              </a:rPr>
              <a:t>)</a:t>
            </a:r>
            <a:r>
              <a:rPr kumimoji="1" lang="ko-KR" altLang="en-US" sz="1600" b="1" kern="0" dirty="0">
                <a:solidFill>
                  <a:prstClr val="black"/>
                </a:solidFill>
              </a:rPr>
              <a:t>이 한눈에 알아 보게 만들어야 정보를 전달하거나 의사결정을 유도할 수 있다</a:t>
            </a:r>
            <a:r>
              <a:rPr kumimoji="1" lang="en-US" altLang="ko-KR" sz="1600" b="1" kern="0" dirty="0">
                <a:solidFill>
                  <a:prstClr val="black"/>
                </a:solidFill>
              </a:rPr>
              <a:t>.</a:t>
            </a:r>
            <a:endParaRPr kumimoji="1" lang="ko-KR" altLang="en-US" sz="1600" b="1" kern="0" dirty="0">
              <a:solidFill>
                <a:prstClr val="black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11084" y="3904397"/>
            <a:ext cx="2747245" cy="2953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1194444" y="4804007"/>
            <a:ext cx="591757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kumimoji="1" lang="ko-KR" altLang="en-US" sz="2200" b="1" kern="0" dirty="0">
                <a:solidFill>
                  <a:srgbClr val="0000FF"/>
                </a:solidFill>
                <a:latin typeface="나눔명조" pitchFamily="18" charset="-127"/>
                <a:ea typeface="나눔명조" pitchFamily="18" charset="-127"/>
              </a:rPr>
              <a:t>업무 핵심을 글로 일목요연하게 정리하면 </a:t>
            </a:r>
            <a:endParaRPr kumimoji="1" lang="en-US" altLang="ko-KR" sz="2200" b="1" kern="0" dirty="0">
              <a:solidFill>
                <a:srgbClr val="0000FF"/>
              </a:solidFill>
              <a:latin typeface="나눔명조" pitchFamily="18" charset="-127"/>
              <a:ea typeface="나눔명조" pitchFamily="18" charset="-127"/>
            </a:endParaRPr>
          </a:p>
          <a:p>
            <a:pPr marL="265113" indent="-265113">
              <a:lnSpc>
                <a:spcPct val="150000"/>
              </a:lnSpc>
              <a:defRPr/>
            </a:pPr>
            <a:r>
              <a:rPr kumimoji="1" lang="ko-KR" altLang="en-US" sz="2200" b="1" kern="0" dirty="0">
                <a:solidFill>
                  <a:srgbClr val="0000FF"/>
                </a:solidFill>
                <a:latin typeface="나눔명조" pitchFamily="18" charset="-127"/>
                <a:ea typeface="나눔명조" pitchFamily="18" charset="-127"/>
              </a:rPr>
              <a:t>능력있는 구성원으로 인정받음 </a:t>
            </a:r>
            <a:r>
              <a:rPr kumimoji="1" lang="en-US" altLang="ko-KR" sz="1600" b="1" kern="0" dirty="0">
                <a:solidFill>
                  <a:srgbClr val="000000"/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kumimoji="1" lang="ko-KR" altLang="en-US" sz="1600" b="1" kern="0" dirty="0">
                <a:solidFill>
                  <a:srgbClr val="000000"/>
                </a:solidFill>
                <a:latin typeface="나눔명조" pitchFamily="18" charset="-127"/>
                <a:ea typeface="나눔명조" pitchFamily="18" charset="-127"/>
              </a:rPr>
              <a:t>동아일보 칼럼</a:t>
            </a:r>
            <a:r>
              <a:rPr kumimoji="1" lang="en-US" altLang="ko-KR" sz="1600" b="1" kern="0" dirty="0">
                <a:solidFill>
                  <a:srgbClr val="000000"/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endParaRPr kumimoji="1" lang="en-US" altLang="ko-KR" sz="2200" b="1" kern="0" dirty="0">
              <a:solidFill>
                <a:srgbClr val="000000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4339771" y="3962399"/>
            <a:ext cx="108000" cy="108000"/>
          </a:xfrm>
          <a:prstGeom prst="ellips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4339771" y="4274453"/>
            <a:ext cx="108000" cy="108000"/>
          </a:xfrm>
          <a:prstGeom prst="ellips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4339771" y="4586507"/>
            <a:ext cx="108000" cy="108000"/>
          </a:xfrm>
          <a:prstGeom prst="ellips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26" name="제목 29"/>
          <p:cNvSpPr txBox="1">
            <a:spLocks/>
          </p:cNvSpPr>
          <p:nvPr/>
        </p:nvSpPr>
        <p:spPr>
          <a:xfrm>
            <a:off x="252194" y="1064998"/>
            <a:ext cx="8990558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algn="ctr">
              <a:lnSpc>
                <a:spcPct val="150000"/>
              </a:lnSpc>
              <a:defRPr/>
            </a:pPr>
            <a:r>
              <a:rPr kumimoji="1" lang="ko-KR" altLang="en-US" sz="2000" b="1" kern="0" dirty="0">
                <a:solidFill>
                  <a:srgbClr val="000066"/>
                </a:solidFill>
                <a:latin typeface="나눔명조" pitchFamily="18" charset="-127"/>
                <a:ea typeface="나눔명조" pitchFamily="18" charset="-127"/>
                <a:sym typeface="Wingdings" pitchFamily="2" charset="2"/>
              </a:rPr>
              <a:t>회사 보고서의 의미는 무엇이고</a:t>
            </a:r>
            <a:r>
              <a:rPr kumimoji="1" lang="en-US" altLang="ko-KR" sz="2000" b="1" kern="0" dirty="0">
                <a:solidFill>
                  <a:srgbClr val="000066"/>
                </a:solidFill>
                <a:latin typeface="나눔명조" pitchFamily="18" charset="-127"/>
                <a:ea typeface="나눔명조" pitchFamily="18" charset="-127"/>
                <a:sym typeface="Wingdings" pitchFamily="2" charset="2"/>
              </a:rPr>
              <a:t>, </a:t>
            </a:r>
            <a:r>
              <a:rPr kumimoji="1" lang="ko-KR" altLang="en-US" sz="2000" b="1" kern="0" dirty="0">
                <a:solidFill>
                  <a:srgbClr val="000066"/>
                </a:solidFill>
                <a:latin typeface="나눔명조" pitchFamily="18" charset="-127"/>
                <a:ea typeface="나눔명조" pitchFamily="18" charset="-127"/>
                <a:sym typeface="Wingdings" pitchFamily="2" charset="2"/>
              </a:rPr>
              <a:t>그 기능은 어떠한가</a:t>
            </a:r>
            <a:r>
              <a:rPr kumimoji="1" lang="en-US" altLang="ko-KR" sz="2000" b="1" kern="0" dirty="0">
                <a:solidFill>
                  <a:srgbClr val="000066"/>
                </a:solidFill>
                <a:latin typeface="나눔명조" pitchFamily="18" charset="-127"/>
                <a:ea typeface="나눔명조" pitchFamily="18" charset="-127"/>
                <a:sym typeface="Wingdings" pitchFamily="2" charset="2"/>
              </a:rPr>
              <a:t>?</a:t>
            </a:r>
            <a:endParaRPr kumimoji="1" lang="ko-KR" altLang="en-US" sz="2000" b="1" kern="0" dirty="0">
              <a:solidFill>
                <a:srgbClr val="000066"/>
              </a:solidFill>
              <a:latin typeface="나눔명조" pitchFamily="18" charset="-127"/>
              <a:ea typeface="나눔명조" pitchFamily="18" charset="-127"/>
              <a:sym typeface="Wingdings" pitchFamily="2" charset="2"/>
            </a:endParaRPr>
          </a:p>
        </p:txBody>
      </p:sp>
      <p:grpSp>
        <p:nvGrpSpPr>
          <p:cNvPr id="27" name="그룹 11"/>
          <p:cNvGrpSpPr/>
          <p:nvPr/>
        </p:nvGrpSpPr>
        <p:grpSpPr>
          <a:xfrm>
            <a:off x="1603752" y="1227546"/>
            <a:ext cx="6409300" cy="247700"/>
            <a:chOff x="1121147" y="1506946"/>
            <a:chExt cx="6409300" cy="247700"/>
          </a:xfrm>
        </p:grpSpPr>
        <p:sp>
          <p:nvSpPr>
            <p:cNvPr id="28" name="이등변 삼각형 27"/>
            <p:cNvSpPr/>
            <p:nvPr/>
          </p:nvSpPr>
          <p:spPr bwMode="auto">
            <a:xfrm flipV="1">
              <a:off x="1121147" y="1506946"/>
              <a:ext cx="72000" cy="108000"/>
            </a:xfrm>
            <a:prstGeom prst="triangle">
              <a:avLst>
                <a:gd name="adj" fmla="val 0"/>
              </a:avLst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9" name="이등변 삼각형 28"/>
            <p:cNvSpPr/>
            <p:nvPr/>
          </p:nvSpPr>
          <p:spPr bwMode="auto">
            <a:xfrm flipH="1">
              <a:off x="7458447" y="1646646"/>
              <a:ext cx="72000" cy="108000"/>
            </a:xfrm>
            <a:prstGeom prst="triangle">
              <a:avLst>
                <a:gd name="adj" fmla="val 0"/>
              </a:avLst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131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4054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활동을 통해 보고서 작성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논리성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가독성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명쾌성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34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35" name="직사각형 34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36" name="Picture 20" descr="3D_0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37" name="TextBox 36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13:50~17:50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9" name="오각형 48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선정</a:t>
              </a:r>
            </a:p>
          </p:txBody>
        </p:sp>
        <p:sp>
          <p:nvSpPr>
            <p:cNvPr id="50" name="오각형 49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보고서작성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150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5686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11" name="TextBox 55"/>
          <p:cNvSpPr txBox="1"/>
          <p:nvPr/>
        </p:nvSpPr>
        <p:spPr bwMode="auto">
          <a:xfrm>
            <a:off x="1064568" y="1189901"/>
            <a:ext cx="522008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 보완 및 개인별 실습 결과 정리 후 제출</a:t>
            </a:r>
            <a:endParaRPr lang="en-US" altLang="ko-KR" sz="1600" spc="-100">
              <a:ln>
                <a:solidFill>
                  <a:srgbClr val="741E1E">
                    <a:alpha val="50000"/>
                  </a:srgbClr>
                </a:solidFill>
              </a:ln>
              <a:solidFill>
                <a:srgbClr val="741E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조별 실습결과를 종합하여 발표 </a:t>
            </a:r>
            <a:r>
              <a:rPr lang="en-US" altLang="ko-KR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발표시간 </a:t>
            </a:r>
            <a:r>
              <a:rPr lang="en-US" altLang="ko-KR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</a:t>
            </a: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3426" y="332264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(10 </a:t>
            </a:r>
            <a:r>
              <a:rPr lang="ko-KR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일차</a:t>
            </a:r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512" y="548680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보고서 작성 </a:t>
            </a:r>
            <a:r>
              <a:rPr lang="en-US" altLang="ko-KR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발표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999186" y="670818"/>
            <a:ext cx="3672408" cy="443085"/>
            <a:chOff x="3418369" y="4199603"/>
            <a:chExt cx="2965157" cy="453534"/>
          </a:xfrm>
        </p:grpSpPr>
        <p:sp>
          <p:nvSpPr>
            <p:cNvPr id="6" name="오각형 5"/>
            <p:cNvSpPr/>
            <p:nvPr/>
          </p:nvSpPr>
          <p:spPr>
            <a:xfrm>
              <a:off x="3418369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95B3D7">
                <a:alpha val="30000"/>
              </a:srgbClr>
            </a:solidFill>
            <a:ln w="6350" algn="ctr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보고서 작성</a:t>
              </a:r>
            </a:p>
          </p:txBody>
        </p:sp>
        <p:sp>
          <p:nvSpPr>
            <p:cNvPr id="83" name="오각형 82"/>
            <p:cNvSpPr/>
            <p:nvPr/>
          </p:nvSpPr>
          <p:spPr>
            <a:xfrm>
              <a:off x="4906175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C4BD97">
                <a:alpha val="30000"/>
              </a:srgbClr>
            </a:solidFill>
            <a:ln w="6350" algn="ctr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 spc="46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발표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57490"/>
              </p:ext>
            </p:extLst>
          </p:nvPr>
        </p:nvGraphicFramePr>
        <p:xfrm>
          <a:off x="3674612" y="2350567"/>
          <a:ext cx="5958908" cy="3742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2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09:00~09:10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진행절차 설명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3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09:20~11:20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보고서 작성 및 보완</a:t>
                      </a:r>
                      <a:r>
                        <a:rPr lang="en-US" altLang="ko-KR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3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11:30~12:20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개인별실습결과 정리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12:20~13:30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 심  식  사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4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14:00~16:00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kern="1200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lang="en-US" altLang="ko-KR" sz="1400" b="1" kern="1200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실습결과 발표</a:t>
                      </a:r>
                      <a:endParaRPr lang="en-US" altLang="ko-KR" sz="1400" b="1" kern="1200" baseline="0">
                        <a:solidFill>
                          <a:srgbClr val="0000C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93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16:20~17:00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평가결과 발표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과정종료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151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312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활동을 통해 보고서 작성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발표자료 제출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논리성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가독성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명쾌성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34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35" name="직사각형 34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36" name="Picture 20" descr="3D_0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37" name="TextBox 36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09:20~11:20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49" name="오각형 48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선정</a:t>
              </a:r>
            </a:p>
          </p:txBody>
        </p:sp>
        <p:sp>
          <p:nvSpPr>
            <p:cNvPr id="50" name="오각형 49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보고서작성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152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628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개인별실습결과 정리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270432"/>
            <a:ext cx="2398713" cy="1867509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7" name="직사각형 26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8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9" name="TextBox 28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11:30~12:20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520951" y="102020"/>
            <a:ext cx="4969123" cy="288031"/>
            <a:chOff x="4520951" y="102020"/>
            <a:chExt cx="4969123" cy="288031"/>
          </a:xfrm>
        </p:grpSpPr>
        <p:sp>
          <p:nvSpPr>
            <p:cNvPr id="31" name="오각형 30"/>
            <p:cNvSpPr/>
            <p:nvPr/>
          </p:nvSpPr>
          <p:spPr>
            <a:xfrm>
              <a:off x="4520951" y="102020"/>
              <a:ext cx="2468400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개선안 선정</a:t>
              </a:r>
            </a:p>
          </p:txBody>
        </p:sp>
        <p:sp>
          <p:nvSpPr>
            <p:cNvPr id="32" name="오각형 31"/>
            <p:cNvSpPr/>
            <p:nvPr/>
          </p:nvSpPr>
          <p:spPr>
            <a:xfrm>
              <a:off x="7021674" y="102020"/>
              <a:ext cx="2468400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보고서작성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129464" y="656535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153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711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41" name="직선 연결선 4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직선 연결선 4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연결선 4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45" name="직선 연결선 4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직선 연결선 4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직선 연결선 4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9" name="TextBox 38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4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14" name="제목 29"/>
          <p:cNvSpPr txBox="1">
            <a:spLocks/>
          </p:cNvSpPr>
          <p:nvPr/>
        </p:nvSpPr>
        <p:spPr>
          <a:xfrm>
            <a:off x="458307" y="1205646"/>
            <a:ext cx="8963154" cy="3596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/>
          <a:p>
            <a:pPr defTabSz="777316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① 헤드라인 메시지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결론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 </a:t>
            </a:r>
            <a:r>
              <a:rPr kumimoji="1" lang="ko-KR" altLang="en-US" sz="16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 </a:t>
            </a:r>
            <a:r>
              <a:rPr lang="en-US" altLang="ko-KR" sz="15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1 ~ 2</a:t>
            </a:r>
            <a:r>
              <a:rPr lang="ko-KR" altLang="en-US" sz="15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줄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Best, </a:t>
            </a:r>
            <a:r>
              <a:rPr lang="ko-KR" altLang="en-US" sz="15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최대 </a:t>
            </a:r>
            <a:r>
              <a:rPr lang="en-US" altLang="ko-KR" sz="15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3</a:t>
            </a:r>
            <a:r>
              <a:rPr lang="ko-KR" altLang="en-US" sz="15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줄의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문장으로 작성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endParaRPr kumimoji="1" lang="en-US" altLang="ko-KR" sz="1500" b="1" kern="0" spc="-10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631825" y="1651755"/>
            <a:ext cx="8776340" cy="4297581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ctr" anchorCtr="0"/>
          <a:lstStyle/>
          <a:p>
            <a:pPr defTabSz="777316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반드시 헤드라인 메시지를 작성한 다음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헤드라인을 뒷받침하는 본문을 구성한다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defTabSz="777316" eaLnBrk="1" latinLnBrk="1" hangingPunct="1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전체 슬라이드의 각 헤드라인 메시지는 꼬리에 꼬리를 물고 하나의 흐름을 형성하며 연결되어야 한다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defTabSz="777316" eaLnBrk="1" latin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  -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전체 관점에서 보고서 각 장의 수평적 논리를 확인</a:t>
            </a:r>
            <a:b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  -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Slide Pack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에서의 내용 위치를 재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확인한다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 뒤 슬라이드와의 연결과 호흡 유지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defTabSz="777316" eaLnBrk="1" latinLnBrk="1" hangingPunct="1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헤드라인 메시지의 구조는 본문의 구조와 일치해야 한다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defTabSz="777316" eaLnBrk="1" latinLnBrk="1" hangingPunct="1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 -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본문이 두 개의 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column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구성되었다면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, Title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도 두 메시지를 순서대로 언급해 주어야 함</a:t>
            </a: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defTabSz="777316" eaLnBrk="1" latinLnBrk="1" hangingPunct="1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슬라이드의 핵심 개념을 담은 단어를 사용해야 한다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defTabSz="777316" eaLnBrk="1" latinLnBrk="1" hangingPunct="1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 -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시작부분의 몇 단어는 이전 슬라이드의 컨셉을 반복하는 형식일 수 있음</a:t>
            </a: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defTabSz="777316" eaLnBrk="1" latinLnBrk="1" hangingPunct="1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헤드라인 메시지는 독자가 슬라이드를 어떻게 읽어야 할지를 가이드 한다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defTabSz="777316" eaLnBrk="1" latinLnBrk="1" hangingPunct="1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 -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시각적으로 복잡한 이미지 또는 계량적 데이터가 제시되는 경우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헤드라인 메시지가 특히 중요함</a:t>
            </a: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defTabSz="777316" eaLnBrk="1" latinLnBrk="1" hangingPunct="1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고객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상사</a:t>
            </a:r>
            <a:r>
              <a:rPr lang="en-US" altLang="ko-KR" sz="1400" b="1" spc="-5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r>
              <a:rPr lang="ko-KR" altLang="en-US" sz="1400" b="1" spc="-50" dirty="0">
                <a:solidFill>
                  <a:srgbClr val="000000"/>
                </a:solidFill>
                <a:ea typeface="맑은 고딕" panose="020B0503020000020004" pitchFamily="50" charset="-127"/>
              </a:rPr>
              <a:t>의 니즈를 충족하되</a:t>
            </a:r>
            <a:r>
              <a:rPr lang="en-US" altLang="ko-KR" sz="1400" b="1" spc="-5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400" b="1" spc="-50" dirty="0">
                <a:solidFill>
                  <a:srgbClr val="000000"/>
                </a:solidFill>
                <a:ea typeface="맑은 고딕" panose="020B0503020000020004" pitchFamily="50" charset="-127"/>
              </a:rPr>
              <a:t>그가 생각지 않은 독특한 관점이 담겨 있으면 매력적인 헤드라인 메시지가 된다</a:t>
            </a:r>
            <a:endParaRPr lang="ko-KR" altLang="en-US" sz="14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73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29"/>
          <p:cNvSpPr txBox="1">
            <a:spLocks/>
          </p:cNvSpPr>
          <p:nvPr/>
        </p:nvSpPr>
        <p:spPr>
          <a:xfrm>
            <a:off x="458313" y="1178700"/>
            <a:ext cx="8493073" cy="3596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② 본문내용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근거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방법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41" name="직선 연결선 4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직선 연결선 4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연결선 4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45" name="직선 연결선 4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직선 연결선 4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직선 연결선 4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9" name="TextBox 38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4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32424" y="1628760"/>
            <a:ext cx="8748000" cy="3924000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80000" rtlCol="0" anchor="t" anchorCtr="0"/>
          <a:lstStyle/>
          <a:p>
            <a:pPr eaLnBrk="1" latinLnBrk="1" hangingPunct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반드시 헤드라인을 뒷받침해야 함</a:t>
            </a:r>
            <a:r>
              <a:rPr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본문 내용에 맞게 헤드라인을 수정한다</a:t>
            </a:r>
            <a:r>
              <a:rPr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One slide One Message?  </a:t>
            </a:r>
            <a:r>
              <a:rPr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</a:t>
            </a:r>
            <a:r>
              <a:rPr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One slide  One  (                  )</a:t>
            </a:r>
            <a:r>
              <a:rPr lang="ko-KR" altLang="en-US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작성한다 </a:t>
            </a:r>
            <a:r>
              <a:rPr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eaLnBrk="1" latin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메시지 흐름이 여의치 않을 경우는 슬라이드를 나누거나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메시지를 포괄하는 단어로 문장구성</a:t>
            </a:r>
            <a:endParaRPr lang="en-US" altLang="ko-KR" sz="1400" b="1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논점과 직접 관련 없는 내용을 자세히 설명하거나</a:t>
            </a:r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유사한 내용을 말만 바꿔서 기술해서는 안된다</a:t>
            </a:r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그렇다고 지나치게 압축적이면 읽으면 읽을수록 궁금증을 자아내게 된다</a:t>
            </a:r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 spc="-5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약어나 전문용어는 처음 나타날 때 주석을 달아줘야 함</a:t>
            </a:r>
            <a:r>
              <a:rPr lang="en-US" altLang="ko-KR" sz="1400" spc="-5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pc="-5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장문의 보고서의 경우는 중간 중간 다시 설명</a:t>
            </a:r>
            <a:r>
              <a:rPr lang="en-US" altLang="ko-KR" sz="1400" spc="-5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sz="1400" b="1" spc="-5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77316" eaLnBrk="1" latinLnBrk="1" hangingPunct="1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Back to the basic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충실해야 한다 </a:t>
            </a:r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특히 맞춤법을 정확히 지킨다</a:t>
            </a:r>
            <a:r>
              <a:rPr lang="en-US" altLang="ko-KR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오타에 유의해야 한다</a:t>
            </a:r>
            <a:r>
              <a:rPr lang="en-US" altLang="ko-KR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1" eaLnBrk="1" latin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넘버링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Bullet,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외국어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약어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맞춤법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문법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띄워 쓰기</a:t>
            </a:r>
            <a:endParaRPr lang="en-US" altLang="ko-KR" sz="14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eaLnBrk="1" latin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정보는 출처를 반드시 밝히며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수치는 단위를 명기하는 등 기본 준수</a:t>
            </a:r>
            <a:endParaRPr lang="ko-KR" altLang="en-US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2424" y="5697252"/>
            <a:ext cx="8748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>
            <a:no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2000" b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회사 보고서 작성에서의 맞춤법 공식</a:t>
            </a:r>
            <a:r>
              <a:rPr lang="en-US" altLang="ko-KR" sz="2000" b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…</a:t>
            </a:r>
            <a:r>
              <a:rPr lang="en-US" altLang="ko-KR" sz="2000" b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lang="en-US" altLang="ko-KR" sz="2000" b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100 – 1 = 99</a:t>
            </a:r>
            <a:r>
              <a:rPr lang="ko-KR" altLang="en-US" sz="2000" b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아니라 </a:t>
            </a:r>
            <a:r>
              <a:rPr lang="en-US" altLang="ko-KR" sz="2000" b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</a:t>
            </a:r>
            <a:endParaRPr lang="ko-KR" altLang="en-US" sz="2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33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1746" y="1088740"/>
            <a:ext cx="89917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‘과’ 또는 ‘와’와 ‘및’의 사용을 정확히 해야 한다</a:t>
            </a:r>
            <a:r>
              <a:rPr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‘</a:t>
            </a:r>
            <a:r>
              <a:rPr lang="ko-KR" altLang="en-US" sz="1400" b="1" u="sng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과’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또는 </a:t>
            </a:r>
            <a:r>
              <a:rPr lang="ko-KR" altLang="en-US" sz="1400" b="1" u="sng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‘와’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</a:t>
            </a:r>
            <a:r>
              <a:rPr lang="ko-KR" altLang="en-US" sz="1400" b="1" u="sng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두 단어 사이에서 사</a:t>
            </a:r>
            <a:r>
              <a:rPr lang="ko-KR" altLang="en-US" sz="1400" b="1" u="sng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용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된다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즉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“문장의 형식과 내용에 대하여 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……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”와 같은 경우이다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sz="1400" b="1" u="sng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‘및’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은 ‘과’나 ‘와’보다는 긴 병렬적인 문자에 사용되며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b="1" u="sng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문장의 맨 뒤에서 앞뒤를 연결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b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즉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“총무과와 행정과의 남자 및 여성과의 여자 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……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”와 같은 경우이다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</p:spTree>
    <p:extLst>
      <p:ext uri="{BB962C8B-B14F-4D97-AF65-F5344CB8AC3E}">
        <p14:creationId xmlns:p14="http://schemas.microsoft.com/office/powerpoint/2010/main" val="3132095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902461" y="3869090"/>
            <a:ext cx="3960528" cy="61957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175" cap="flat" cmpd="sng" algn="ctr">
            <a:solidFill>
              <a:srgbClr val="83C2E5"/>
            </a:solidFill>
            <a:prstDash val="solid"/>
          </a:ln>
          <a:effectLst/>
        </p:spPr>
        <p:txBody>
          <a:bodyPr wrap="none" lIns="36000" tIns="36000" rIns="36000" bIns="36000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9pPr>
          </a:lstStyle>
          <a:p>
            <a:pPr eaLnBrk="1" hangingPunct="1">
              <a:spcBef>
                <a:spcPts val="600"/>
              </a:spcBef>
              <a:defRPr/>
            </a:pPr>
            <a:r>
              <a:rPr kumimoji="0" lang="en-US" altLang="ko-KR" sz="12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 </a:t>
            </a:r>
            <a:r>
              <a:rPr kumimoji="0" lang="ko-KR" altLang="en-US" sz="12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과제 사전심의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(296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건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) 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및 아이디어 타당성 검토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(706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건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)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 </a:t>
            </a:r>
            <a:r>
              <a:rPr kumimoji="0" lang="en-US" altLang="ko-KR" sz="12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PCP </a:t>
            </a:r>
            <a:r>
              <a:rPr kumimoji="0" lang="ko-KR" altLang="en-US" sz="12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워크숍 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운영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(93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회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) 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및 임원방문 변화관리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(55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명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)</a:t>
            </a:r>
            <a:endParaRPr kumimoji="0" lang="en-US" altLang="ko-KR" sz="12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grpSp>
        <p:nvGrpSpPr>
          <p:cNvPr id="1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3" name="직선 연결선 1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직선 연결선 1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7" name="직선 연결선 1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직선 연결선 1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제목 29"/>
          <p:cNvSpPr txBox="1">
            <a:spLocks/>
          </p:cNvSpPr>
          <p:nvPr/>
        </p:nvSpPr>
        <p:spPr>
          <a:xfrm>
            <a:off x="377369" y="1050041"/>
            <a:ext cx="2467431" cy="484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【 Bullet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활용 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Tips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54186" y="1565642"/>
            <a:ext cx="8856000" cy="4680624"/>
          </a:xfrm>
          <a:prstGeom prst="roundRect">
            <a:avLst>
              <a:gd name="adj" fmla="val 1985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tlCol="0" anchor="t" anchorCtr="0"/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ko-KR" altLang="en-US" sz="1400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1801" y="2105714"/>
            <a:ext cx="78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altLang="ko-KR" sz="1400" b="1" dirty="0">
                <a:solidFill>
                  <a:srgbClr val="3F2CC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~~~~~~~~~~</a:t>
            </a:r>
            <a:endParaRPr lang="ko-KR" altLang="en-US" sz="1400" b="1" dirty="0">
              <a:solidFill>
                <a:srgbClr val="3F2CC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2472" y="2432022"/>
            <a:ext cx="78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3F2CC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~~~~~~~~~~</a:t>
            </a:r>
            <a:endParaRPr lang="ko-KR" altLang="en-US" sz="1400" b="1" dirty="0">
              <a:solidFill>
                <a:srgbClr val="3F2CC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72496" y="2735798"/>
            <a:ext cx="78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3F2CC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~~~~~~~~~~</a:t>
            </a:r>
            <a:endParaRPr lang="ko-KR" altLang="en-US" sz="1400" b="1" dirty="0">
              <a:solidFill>
                <a:srgbClr val="3F2CC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AutoShape 4"/>
          <p:cNvSpPr>
            <a:spLocks noChangeArrowheads="1"/>
          </p:cNvSpPr>
          <p:nvPr/>
        </p:nvSpPr>
        <p:spPr bwMode="auto">
          <a:xfrm>
            <a:off x="5223036" y="3869090"/>
            <a:ext cx="3960528" cy="61957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175" cap="flat" cmpd="sng" algn="ctr">
            <a:solidFill>
              <a:srgbClr val="83C2E5"/>
            </a:solidFill>
            <a:prstDash val="solid"/>
          </a:ln>
          <a:effectLst/>
        </p:spPr>
        <p:txBody>
          <a:bodyPr wrap="none" lIns="36000" tIns="36000" rIns="36000" bIns="36000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9pPr>
          </a:lstStyle>
          <a:p>
            <a:pPr eaLnBrk="1" hangingPunct="1">
              <a:spcBef>
                <a:spcPts val="600"/>
              </a:spcBef>
              <a:defRPr/>
            </a:pPr>
            <a:r>
              <a:rPr kumimoji="0" lang="en-US" altLang="ko-KR" sz="12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 </a:t>
            </a:r>
            <a:r>
              <a:rPr kumimoji="0" lang="ko-KR" altLang="en-US" sz="12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과제 사전심의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(296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건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) 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및 아이디어 타당성 검토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(706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건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)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  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, PCP 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워크숍 운영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(93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회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) 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및 임원방문 변화관리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(55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명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)</a:t>
            </a:r>
            <a:endParaRPr kumimoji="0" lang="en-US" altLang="ko-KR" sz="12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cxnSp>
        <p:nvCxnSpPr>
          <p:cNvPr id="30" name="직선 화살표 연결선 29"/>
          <p:cNvCxnSpPr>
            <a:stCxn id="6" idx="3"/>
            <a:endCxn id="29" idx="1"/>
          </p:cNvCxnSpPr>
          <p:nvPr/>
        </p:nvCxnSpPr>
        <p:spPr bwMode="auto">
          <a:xfrm>
            <a:off x="4862989" y="4178877"/>
            <a:ext cx="360047" cy="0"/>
          </a:xfrm>
          <a:prstGeom prst="straightConnector1">
            <a:avLst/>
          </a:prstGeom>
          <a:solidFill>
            <a:srgbClr val="FF0000"/>
          </a:solidFill>
          <a:ln w="9525" cap="sq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812448" y="3576522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오적용 사례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AutoShape 4"/>
          <p:cNvSpPr>
            <a:spLocks noChangeArrowheads="1"/>
          </p:cNvSpPr>
          <p:nvPr/>
        </p:nvSpPr>
        <p:spPr bwMode="auto">
          <a:xfrm>
            <a:off x="902461" y="5424570"/>
            <a:ext cx="3960528" cy="61957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175" cap="flat" cmpd="sng" algn="ctr">
            <a:solidFill>
              <a:srgbClr val="83C2E5"/>
            </a:solidFill>
            <a:prstDash val="solid"/>
          </a:ln>
          <a:effectLst/>
        </p:spPr>
        <p:txBody>
          <a:bodyPr wrap="none" lIns="36000" tIns="36000" rIns="36000" bIns="36000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9pPr>
          </a:lstStyle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Char char=""/>
              <a:defRPr/>
            </a:pP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 (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광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) 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하역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~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고로 물류 동기화 등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 7</a:t>
            </a:r>
            <a:r>
              <a:rPr kumimoji="0" lang="ko-KR" altLang="en-US" sz="12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건의 과제지원</a:t>
            </a:r>
            <a:endParaRPr kumimoji="0" lang="en-US" altLang="ko-KR" sz="12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/>
            </a:endParaRP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Char char=""/>
              <a:defRPr/>
            </a:pP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 데이터 분석 등을 통한 문제 원인 및 개선안 도출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>
            <a:off x="5223036" y="5424570"/>
            <a:ext cx="3960528" cy="61957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175" cap="flat" cmpd="sng" algn="ctr">
            <a:solidFill>
              <a:srgbClr val="83C2E5"/>
            </a:solidFill>
            <a:prstDash val="solid"/>
          </a:ln>
          <a:effectLst/>
        </p:spPr>
        <p:txBody>
          <a:bodyPr wrap="none" lIns="36000" tIns="36000" rIns="36000" bIns="36000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Bookman Old Style" pitchFamily="18" charset="0"/>
                <a:ea typeface="굴림" pitchFamily="50" charset="-127"/>
              </a:defRPr>
            </a:lvl9pPr>
          </a:lstStyle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Char char=""/>
              <a:defRPr/>
            </a:pP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 (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광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) 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하역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~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고로 물류 동기화 등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 7</a:t>
            </a:r>
            <a:r>
              <a:rPr kumimoji="0" lang="ko-KR" altLang="en-US" sz="12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건의 과제지원</a:t>
            </a:r>
            <a:endParaRPr kumimoji="0" lang="en-US" altLang="ko-KR" sz="12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/>
            </a:endParaRPr>
          </a:p>
          <a:p>
            <a:pPr eaLnBrk="1" hangingPunct="1">
              <a:spcBef>
                <a:spcPts val="600"/>
              </a:spcBef>
              <a:defRPr/>
            </a:pP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  →</a:t>
            </a:r>
            <a:r>
              <a:rPr kumimoji="0"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데이터 분석 등을 통한 문제 원인 및 개선안 도출</a:t>
            </a:r>
          </a:p>
        </p:txBody>
      </p:sp>
      <p:cxnSp>
        <p:nvCxnSpPr>
          <p:cNvPr id="34" name="직선 화살표 연결선 33"/>
          <p:cNvCxnSpPr>
            <a:stCxn id="32" idx="3"/>
            <a:endCxn id="33" idx="1"/>
          </p:cNvCxnSpPr>
          <p:nvPr/>
        </p:nvCxnSpPr>
        <p:spPr bwMode="auto">
          <a:xfrm>
            <a:off x="4862989" y="5734357"/>
            <a:ext cx="360047" cy="0"/>
          </a:xfrm>
          <a:prstGeom prst="straightConnector1">
            <a:avLst/>
          </a:prstGeom>
          <a:solidFill>
            <a:srgbClr val="FF0000"/>
          </a:solidFill>
          <a:ln w="9525" cap="sq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812448" y="5132002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오적용 사례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2424" y="1718772"/>
            <a:ext cx="790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77731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Bullet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사용 패턴을 통일하고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, Bullet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사이즈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간격을 </a:t>
            </a:r>
            <a:r>
              <a:rPr lang="ko-KR" altLang="en-US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일정하게 적용한다</a:t>
            </a:r>
            <a:r>
              <a:rPr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2424" y="3237388"/>
            <a:ext cx="790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77731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1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주제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1Bullet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원칙을 지킨다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32424" y="4819504"/>
            <a:ext cx="790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77731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동일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Level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동일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Bullet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을 사용한다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2015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6" name="직선 연결선 15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직선 연결선 16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직선 연결선 1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0" name="직선 연결선 1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TextBox 2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28" name="제목 29"/>
          <p:cNvSpPr txBox="1">
            <a:spLocks/>
          </p:cNvSpPr>
          <p:nvPr/>
        </p:nvSpPr>
        <p:spPr>
          <a:xfrm>
            <a:off x="458313" y="1178700"/>
            <a:ext cx="8493073" cy="3596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② 본문내용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근거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방법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 :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본문 작성의 핵심 요소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6476" y="1664368"/>
            <a:ext cx="1015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>
                <a:solidFill>
                  <a:srgbClr val="0000CC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“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명료하게 써라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그러면 이해된다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그림처럼 써라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그러면 기억속에 머물 것이다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” </a:t>
            </a:r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美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언론인 </a:t>
            </a:r>
            <a:r>
              <a:rPr lang="ko-KR" altLang="en-US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조지프 플리쳐</a:t>
            </a:r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연결선 22"/>
          <p:cNvCxnSpPr>
            <a:stCxn id="27" idx="2"/>
          </p:cNvCxnSpPr>
          <p:nvPr/>
        </p:nvCxnSpPr>
        <p:spPr>
          <a:xfrm>
            <a:off x="1310251" y="3356992"/>
            <a:ext cx="0" cy="1634148"/>
          </a:xfrm>
          <a:prstGeom prst="line">
            <a:avLst/>
          </a:prstGeom>
          <a:ln>
            <a:solidFill>
              <a:srgbClr val="00206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96516" y="2168860"/>
            <a:ext cx="1427470" cy="1188132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sz="1500" b="1" dirty="0">
                <a:solidFill>
                  <a:srgbClr val="000066"/>
                </a:solidFill>
                <a:ea typeface="맑은 고딕" panose="020B0503020000020004" pitchFamily="50" charset="-127"/>
              </a:rPr>
              <a:t>논리 정연해야</a:t>
            </a:r>
            <a:endParaRPr lang="en-US" altLang="ko-KR" sz="15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  <a:p>
            <a:pPr algn="ctr" eaLnBrk="1" latinLnBrk="1" hangingPunct="1">
              <a:lnSpc>
                <a:spcPct val="130000"/>
              </a:lnSpc>
              <a:defRPr/>
            </a:pPr>
            <a:r>
              <a:rPr lang="en-US" altLang="ko-KR" sz="1500" b="1" dirty="0">
                <a:solidFill>
                  <a:srgbClr val="000066"/>
                </a:solidFill>
                <a:ea typeface="맑은 고딕" panose="020B0503020000020004" pitchFamily="50" charset="-127"/>
              </a:rPr>
              <a:t>(Logical)</a:t>
            </a:r>
            <a:endParaRPr lang="ko-KR" altLang="en-US" sz="15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82604" y="2168860"/>
            <a:ext cx="7424785" cy="1188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77800" indent="-177800" eaLnBrk="1" fontAlgn="auto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제목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~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헤드라인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~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본문내용 간에 상호모순 없이 정합성을 유지 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! </a:t>
            </a:r>
          </a:p>
          <a:p>
            <a:pPr marL="177800" indent="-177800" eaLnBrk="1" fontAlgn="auto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원인과 결과의 인과관계가 명확해야  한다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177800" indent="-177800" eaLnBrk="1" fontAlgn="auto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신뢰할 만한 자료를 수집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생성 →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itchFamily="2" charset="2"/>
              </a:rPr>
              <a:t>과학적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itchFamily="2" charset="2"/>
              </a:rPr>
              <a:t>/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itchFamily="2" charset="2"/>
              </a:rPr>
              <a:t>객관적 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분석 →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itchFamily="2" charset="2"/>
              </a:rPr>
              <a:t>참신한 대안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itchFamily="2" charset="2"/>
              </a:rPr>
              <a:t>/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결론을 제시</a:t>
            </a:r>
            <a:endParaRPr lang="ko-KR" altLang="en-US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96516" y="4991140"/>
            <a:ext cx="8810873" cy="1331627"/>
            <a:chOff x="596516" y="3508253"/>
            <a:chExt cx="8810873" cy="1331627"/>
          </a:xfrm>
        </p:grpSpPr>
        <p:sp>
          <p:nvSpPr>
            <p:cNvPr id="31" name="직사각형 30"/>
            <p:cNvSpPr/>
            <p:nvPr/>
          </p:nvSpPr>
          <p:spPr>
            <a:xfrm>
              <a:off x="596516" y="3508253"/>
              <a:ext cx="1427470" cy="1331627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eaLnBrk="1" latinLnBrk="1" hangingPunct="1">
                <a:lnSpc>
                  <a:spcPct val="130000"/>
                </a:lnSpc>
                <a:defRPr/>
              </a:pPr>
              <a:r>
                <a:rPr lang="ko-KR" altLang="en-US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  <a:t>가독성이 높아야</a:t>
              </a:r>
              <a:endParaRPr lang="en-US" altLang="ko-KR" sz="1500" b="1" dirty="0">
                <a:solidFill>
                  <a:srgbClr val="000066"/>
                </a:solidFill>
                <a:ea typeface="맑은 고딕" panose="020B0503020000020004" pitchFamily="50" charset="-127"/>
              </a:endParaRPr>
            </a:p>
            <a:p>
              <a:pPr algn="ctr" eaLnBrk="1" latinLnBrk="1" hangingPunct="1">
                <a:lnSpc>
                  <a:spcPct val="130000"/>
                </a:lnSpc>
                <a:defRPr/>
              </a:pPr>
              <a:r>
                <a:rPr lang="en-US" altLang="ko-KR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  <a:t>(Visual)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982604" y="3508253"/>
              <a:ext cx="7424785" cy="1331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177800" indent="-177800" eaLnBrk="1" fontAlgn="auto" latinLnBrk="1" hangingPunct="1">
                <a:lnSpc>
                  <a:spcPct val="130000"/>
                </a:lnSpc>
                <a:spcBef>
                  <a:spcPts val="30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ko-KR" altLang="en-US" sz="1500" b="1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상대방이 한눈에 핵심내용을 파악할 수 있도록 시각화해야 한다</a:t>
              </a:r>
              <a:r>
                <a:rPr lang="en-US" altLang="ko-KR" sz="1500" b="1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.</a:t>
              </a:r>
              <a:br>
                <a:rPr lang="en-US" altLang="ko-KR" sz="1400" b="1" dirty="0">
                  <a:solidFill>
                    <a:srgbClr val="000000"/>
                  </a:solidFill>
                  <a:ea typeface="맑은 고딕" panose="020B0503020000020004" pitchFamily="50" charset="-127"/>
                </a:rPr>
              </a:b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인간 판단의 </a:t>
              </a: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83%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는 시각에 의지</a:t>
              </a: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! (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미국 시큐러스대 연구</a:t>
              </a: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)</a:t>
              </a:r>
              <a:b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</a:b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자뇌보다 우뇌의 기억용량이 </a:t>
              </a: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100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만 배</a:t>
              </a: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*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큼 </a:t>
              </a: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자뇌는 텍스트로</a:t>
              </a: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우뇌는 이미지로 기억</a:t>
              </a: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)</a:t>
              </a:r>
              <a:b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</a:b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* 1981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년 노벨상 생리의학상 수상 </a:t>
              </a: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Roger Soerry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박사</a:t>
              </a:r>
              <a:endPara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96516" y="3508252"/>
            <a:ext cx="8810873" cy="1331627"/>
            <a:chOff x="596516" y="4991140"/>
            <a:chExt cx="8810873" cy="1331627"/>
          </a:xfrm>
        </p:grpSpPr>
        <p:sp>
          <p:nvSpPr>
            <p:cNvPr id="34" name="직사각형 33"/>
            <p:cNvSpPr/>
            <p:nvPr/>
          </p:nvSpPr>
          <p:spPr>
            <a:xfrm>
              <a:off x="596516" y="4991140"/>
              <a:ext cx="1427470" cy="1331627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eaLnBrk="1" latinLnBrk="1" hangingPunct="1">
                <a:lnSpc>
                  <a:spcPct val="130000"/>
                </a:lnSpc>
                <a:defRPr/>
              </a:pPr>
              <a:r>
                <a:rPr lang="ko-KR" altLang="en-US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  <a:t>이해하기 쉬워야</a:t>
              </a:r>
              <a:endParaRPr lang="en-US" altLang="ko-KR" sz="1500" b="1" dirty="0">
                <a:solidFill>
                  <a:srgbClr val="000066"/>
                </a:solidFill>
                <a:ea typeface="맑은 고딕" panose="020B0503020000020004" pitchFamily="50" charset="-127"/>
              </a:endParaRPr>
            </a:p>
            <a:p>
              <a:pPr algn="ctr" eaLnBrk="1" latinLnBrk="1" hangingPunct="1">
                <a:lnSpc>
                  <a:spcPct val="130000"/>
                </a:lnSpc>
                <a:defRPr/>
              </a:pPr>
              <a:r>
                <a:rPr lang="en-US" altLang="ko-KR" sz="1500" b="1" dirty="0">
                  <a:solidFill>
                    <a:srgbClr val="000066"/>
                  </a:solidFill>
                  <a:ea typeface="맑은 고딕" panose="020B0503020000020004" pitchFamily="50" charset="-127"/>
                </a:rPr>
                <a:t>(Easy)</a:t>
              </a:r>
              <a:endParaRPr lang="ko-KR" altLang="en-US" sz="1500" b="1" dirty="0">
                <a:solidFill>
                  <a:srgbClr val="000066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982604" y="4991140"/>
              <a:ext cx="7424785" cy="1331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r>
                <a:rPr kumimoji="1" lang="ko-KR" altLang="en-US" sz="1500" b="1" kern="0" dirty="0">
                  <a:solidFill>
                    <a:prstClr val="black"/>
                  </a:solidFill>
                  <a:ea typeface="맑은 고딕" panose="020B0503020000020004" pitchFamily="50" charset="-127"/>
                </a:rPr>
                <a:t> 보고서는 그 자체로서 완결성을 가져야 한다</a:t>
              </a:r>
              <a:r>
                <a:rPr kumimoji="1" lang="en-US" altLang="ko-KR" sz="1500" b="1" kern="0" dirty="0">
                  <a:solidFill>
                    <a:prstClr val="black"/>
                  </a:solidFill>
                  <a:ea typeface="맑은 고딕" panose="020B0503020000020004" pitchFamily="50" charset="-127"/>
                </a:rPr>
                <a:t>.</a:t>
              </a:r>
              <a:r>
                <a:rPr kumimoji="1" lang="ko-KR" altLang="en-US" sz="1500" b="1" kern="0" dirty="0">
                  <a:solidFill>
                    <a:prstClr val="black"/>
                  </a:solidFill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500" b="1" kern="0" dirty="0">
                  <a:solidFill>
                    <a:srgbClr val="0000CC"/>
                  </a:solidFill>
                  <a:ea typeface="맑은 고딕" panose="020B0503020000020004" pitchFamily="50" charset="-127"/>
                </a:rPr>
                <a:t>→ 내용 이해를 위한 질문이 없어야 함</a:t>
              </a:r>
              <a:endParaRPr kumimoji="1" lang="en-US" altLang="ko-KR" sz="1500" b="1" kern="0" dirty="0">
                <a:solidFill>
                  <a:srgbClr val="0000CC"/>
                </a:solidFill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1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  </a:t>
              </a:r>
              <a:r>
                <a:rPr lang="en-US" altLang="ko-KR" sz="1400" b="1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- </a:t>
              </a: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POSWIS 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또는 이메일로 보고 後 대면 보고하는 기업문화를 감안</a:t>
              </a:r>
              <a:endPara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ko-KR" altLang="en-US" sz="1400" b="1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해당 전문가의 수준으로 깊이 이해하고</a:t>
              </a:r>
              <a:r>
                <a:rPr lang="en-US" altLang="ko-KR" sz="1400" b="1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비 전문가도 이해할 정도로 쉽게 써야 한다</a:t>
              </a:r>
              <a:r>
                <a:rPr lang="en-US" altLang="ko-KR" sz="1400" b="1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.</a:t>
              </a:r>
            </a:p>
            <a:p>
              <a:pPr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1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  </a:t>
              </a:r>
              <a:r>
                <a:rPr lang="en-US" altLang="ko-KR" sz="1400" b="1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독자의 지식수준을 고려하고</a:t>
              </a:r>
              <a:r>
                <a:rPr lang="en-US" altLang="ko-KR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짧은 문장을 사용하여 의미 전달 속도향상</a:t>
              </a:r>
              <a:endPara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125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3" name="직선 연결선 2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7" name="직선 연결선 2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직선 연결선 2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직선 연결선 28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TextBox 30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32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26" name="제목 29"/>
          <p:cNvSpPr txBox="1">
            <a:spLocks/>
          </p:cNvSpPr>
          <p:nvPr/>
        </p:nvSpPr>
        <p:spPr>
          <a:xfrm>
            <a:off x="377369" y="1050041"/>
            <a:ext cx="4665643" cy="484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인과관계 논리 확보 원칙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55134" y="3562680"/>
            <a:ext cx="1337458" cy="1188000"/>
          </a:xfrm>
          <a:prstGeom prst="roundRect">
            <a:avLst/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sz="1500" b="1" dirty="0">
                <a:solidFill>
                  <a:srgbClr val="000066"/>
                </a:solidFill>
                <a:ea typeface="맑은 고딕" panose="020B0503020000020004" pitchFamily="50" charset="-127"/>
              </a:rPr>
              <a:t>시간 선행의 원칙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892592" y="3703721"/>
            <a:ext cx="7651020" cy="9059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77800" indent="-177800" eaLnBrk="1" fontAlgn="auto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원인변수들이 결과변수에 앞서서 나타나야 읽기 쉽다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b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잘못된 사례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오일이 누유 되기 때문에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리테이너를 교체할 때가 된 것 같다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b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 (                                                                                   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55134" y="4894890"/>
            <a:ext cx="1337458" cy="1188000"/>
          </a:xfrm>
          <a:prstGeom prst="roundRect">
            <a:avLst>
              <a:gd name="adj" fmla="val 11408"/>
            </a:avLst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sz="1500" b="1" dirty="0">
                <a:solidFill>
                  <a:srgbClr val="000066"/>
                </a:solidFill>
                <a:ea typeface="맑은 고딕" panose="020B0503020000020004" pitchFamily="50" charset="-127"/>
              </a:rPr>
              <a:t>허위관계</a:t>
            </a:r>
            <a:endParaRPr lang="en-US" altLang="ko-KR" sz="15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sz="1500" b="1" dirty="0">
                <a:solidFill>
                  <a:srgbClr val="000066"/>
                </a:solidFill>
                <a:ea typeface="맑은 고딕" panose="020B0503020000020004" pitchFamily="50" charset="-127"/>
              </a:rPr>
              <a:t>배제의 원칙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92592" y="4942621"/>
            <a:ext cx="7560971" cy="10925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 anchorCtr="0"/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별개의 결과변수 또는 상하위 개념의 내용을 원인과 결과로 표현하면 안 된다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b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- </a:t>
            </a: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별개의 결과변수를 원인으로 오용 </a:t>
            </a:r>
            <a:r>
              <a:rPr lang="en-US" altLang="ko-KR" sz="1400" b="1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ea typeface="맑은 고딕" panose="020B0503020000020004" pitchFamily="50" charset="-127"/>
              </a:rPr>
              <a:t>과제</a:t>
            </a:r>
            <a:r>
              <a:rPr lang="en-US" altLang="ko-KR" sz="140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수행건수가 증가하여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철강가격이 회복 되었다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lang="en-US" altLang="ko-KR" sz="14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  - </a:t>
            </a: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하위개념을 상위개념의 원인으로 오용 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: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Smart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化 가속으로 철강가격이 하락하였다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892592" y="2277643"/>
            <a:ext cx="7560971" cy="109365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77800" indent="-177800" eaLnBrk="1" fontAlgn="auto" latinLnBrk="1" hangingPunct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보고서 앞과 뒤가 맞아야 한다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. </a:t>
            </a: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원인변수가 변동하면 결과변수도 변동하는 구조라야 한다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b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kumimoji="1" lang="ko-KR" altLang="en-US" sz="1400" kern="0" spc="-50" dirty="0">
                <a:solidFill>
                  <a:prstClr val="black"/>
                </a:solidFill>
                <a:ea typeface="맑은 고딕" panose="020B0503020000020004" pitchFamily="50" charset="-127"/>
              </a:rPr>
              <a:t>잘못된 사례</a:t>
            </a:r>
            <a:r>
              <a:rPr kumimoji="1" lang="en-US" altLang="ko-KR" sz="1400" kern="0" spc="-50" dirty="0">
                <a:solidFill>
                  <a:prstClr val="black"/>
                </a:solidFill>
                <a:ea typeface="맑은 고딕" panose="020B0503020000020004" pitchFamily="50" charset="-127"/>
              </a:rPr>
              <a:t>) </a:t>
            </a:r>
            <a:r>
              <a:rPr kumimoji="1" lang="ko-KR" altLang="en-US" sz="1400" kern="0" spc="-50" dirty="0">
                <a:solidFill>
                  <a:prstClr val="black"/>
                </a:solidFill>
                <a:ea typeface="맑은 고딕" panose="020B0503020000020004" pitchFamily="50" charset="-127"/>
              </a:rPr>
              <a:t>고근속 직원 퇴직에 따른 저근속 직원 증가로 기술</a:t>
            </a:r>
            <a:r>
              <a:rPr kumimoji="1" lang="en-US" altLang="ko-KR" sz="1400" kern="0" spc="-50" dirty="0">
                <a:solidFill>
                  <a:prstClr val="black"/>
                </a:solidFill>
                <a:ea typeface="맑은 고딕" panose="020B0503020000020004" pitchFamily="50" charset="-127"/>
              </a:rPr>
              <a:t>/</a:t>
            </a:r>
            <a:r>
              <a:rPr kumimoji="1" lang="ko-KR" altLang="en-US" sz="1400" kern="0" spc="-50" dirty="0">
                <a:solidFill>
                  <a:prstClr val="black"/>
                </a:solidFill>
                <a:ea typeface="맑은 고딕" panose="020B0503020000020004" pitchFamily="50" charset="-127"/>
              </a:rPr>
              <a:t>노하우 전수 단절 리스크 발생 </a:t>
            </a:r>
            <a:b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 (                                                                                    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</a:t>
            </a: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55133" y="1639903"/>
            <a:ext cx="8898429" cy="3455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인과관계 논리 구조   </a:t>
            </a:r>
            <a:r>
              <a:rPr lang="en-US" altLang="ko-KR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:    </a:t>
            </a: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원인</a:t>
            </a:r>
            <a:r>
              <a:rPr lang="en-US" altLang="ko-KR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(</a:t>
            </a: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이유</a:t>
            </a:r>
            <a:r>
              <a:rPr lang="en-US" altLang="ko-KR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)</a:t>
            </a: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    </a:t>
            </a:r>
            <a:r>
              <a:rPr lang="en-US" altLang="ko-KR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~    </a:t>
            </a: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결과         </a:t>
            </a:r>
            <a:r>
              <a:rPr lang="en-US" altLang="ko-KR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/</a:t>
            </a: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         </a:t>
            </a:r>
            <a:r>
              <a:rPr lang="en-US" altLang="ko-KR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“</a:t>
            </a: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앞뒤가 맞아야</a:t>
            </a:r>
            <a:r>
              <a:rPr lang="en-US" altLang="ko-KR" sz="1600" b="1" dirty="0">
                <a:solidFill>
                  <a:srgbClr val="000066"/>
                </a:solidFill>
                <a:ea typeface="맑은 고딕" panose="020B0503020000020004" pitchFamily="50" charset="-127"/>
                <a:sym typeface="Wingdings" pitchFamily="2" charset="2"/>
              </a:rPr>
              <a:t>!!!!”</a:t>
            </a: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1892592" y="3492912"/>
            <a:ext cx="7524000" cy="0"/>
          </a:xfrm>
          <a:prstGeom prst="line">
            <a:avLst/>
          </a:prstGeom>
          <a:solidFill>
            <a:srgbClr val="FF0000"/>
          </a:solidFill>
          <a:ln w="3175" cap="sq" cmpd="sng" algn="ctr">
            <a:solidFill>
              <a:schemeClr val="bg1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5" name="직선 연결선 44"/>
          <p:cNvCxnSpPr/>
          <p:nvPr/>
        </p:nvCxnSpPr>
        <p:spPr bwMode="auto">
          <a:xfrm>
            <a:off x="1892592" y="4819794"/>
            <a:ext cx="7524000" cy="0"/>
          </a:xfrm>
          <a:prstGeom prst="line">
            <a:avLst/>
          </a:prstGeom>
          <a:solidFill>
            <a:srgbClr val="FF0000"/>
          </a:solidFill>
          <a:ln w="3175" cap="sq" cmpd="sng" algn="ctr">
            <a:solidFill>
              <a:schemeClr val="bg1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0" name="모서리가 둥근 직사각형 29"/>
          <p:cNvSpPr/>
          <p:nvPr/>
        </p:nvSpPr>
        <p:spPr>
          <a:xfrm>
            <a:off x="555134" y="2230469"/>
            <a:ext cx="1337458" cy="1188000"/>
          </a:xfrm>
          <a:prstGeom prst="roundRect">
            <a:avLst/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sz="1500" b="1" dirty="0">
                <a:solidFill>
                  <a:srgbClr val="000066"/>
                </a:solidFill>
                <a:ea typeface="맑은 고딕" panose="020B0503020000020004" pitchFamily="50" charset="-127"/>
              </a:rPr>
              <a:t>공동변화의 원칙</a:t>
            </a:r>
            <a:endParaRPr lang="en-US" altLang="ko-KR" sz="15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066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849513" y="3025594"/>
            <a:ext cx="2148701" cy="2124000"/>
          </a:xfrm>
          <a:prstGeom prst="roundRect">
            <a:avLst>
              <a:gd name="adj" fmla="val 13390"/>
            </a:avLst>
          </a:prstGeom>
          <a:solidFill>
            <a:srgbClr val="F6F5EE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위에서 아래로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774383" y="3025594"/>
            <a:ext cx="2148701" cy="2124000"/>
          </a:xfrm>
          <a:prstGeom prst="roundRect">
            <a:avLst>
              <a:gd name="adj" fmla="val 13390"/>
            </a:avLst>
          </a:prstGeom>
          <a:solidFill>
            <a:srgbClr val="F6F5EE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rtlCol="0" anchor="t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왼쪽에서 오른쪽으로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699255" y="3025594"/>
            <a:ext cx="2148701" cy="2124000"/>
          </a:xfrm>
          <a:prstGeom prst="roundRect">
            <a:avLst>
              <a:gd name="adj" fmla="val 13390"/>
            </a:avLst>
          </a:prstGeom>
          <a:solidFill>
            <a:srgbClr val="F6F5EE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회전은 오른쪽으로</a:t>
            </a:r>
          </a:p>
        </p:txBody>
      </p:sp>
      <p:sp>
        <p:nvSpPr>
          <p:cNvPr id="52" name="아래쪽 화살표 51"/>
          <p:cNvSpPr/>
          <p:nvPr/>
        </p:nvSpPr>
        <p:spPr bwMode="auto">
          <a:xfrm>
            <a:off x="1500550" y="3841543"/>
            <a:ext cx="846622" cy="866373"/>
          </a:xfrm>
          <a:prstGeom prst="downArrow">
            <a:avLst>
              <a:gd name="adj1" fmla="val 50000"/>
              <a:gd name="adj2" fmla="val 36346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77316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아래쪽 화살표 52"/>
          <p:cNvSpPr/>
          <p:nvPr/>
        </p:nvSpPr>
        <p:spPr bwMode="auto">
          <a:xfrm rot="16200000">
            <a:off x="4452688" y="3839511"/>
            <a:ext cx="792088" cy="940161"/>
          </a:xfrm>
          <a:prstGeom prst="downArrow">
            <a:avLst>
              <a:gd name="adj1" fmla="val 50000"/>
              <a:gd name="adj2" fmla="val 36346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77316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원형 화살표 54"/>
          <p:cNvSpPr/>
          <p:nvPr/>
        </p:nvSpPr>
        <p:spPr bwMode="auto">
          <a:xfrm>
            <a:off x="7085211" y="3943636"/>
            <a:ext cx="1376785" cy="187220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710514"/>
              <a:gd name="adj5" fmla="val 17824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77316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5149" y="1576286"/>
            <a:ext cx="8856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algn="ctr" defTabSz="914296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보여주고 싶은 것이 자연스럽게 드러나도록 작성 </a:t>
            </a:r>
            <a:r>
              <a:rPr lang="en-US" altLang="ko-KR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</a:t>
            </a:r>
            <a:endParaRPr lang="en-US" altLang="ko-KR" sz="1500" b="1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꺾인 연결선 17"/>
          <p:cNvCxnSpPr>
            <a:stCxn id="49" idx="0"/>
            <a:endCxn id="51" idx="0"/>
          </p:cNvCxnSpPr>
          <p:nvPr/>
        </p:nvCxnSpPr>
        <p:spPr bwMode="auto">
          <a:xfrm rot="5400000" flipH="1" flipV="1">
            <a:off x="4848733" y="100782"/>
            <a:ext cx="12700" cy="5849745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40" name="제목 29"/>
          <p:cNvSpPr txBox="1">
            <a:spLocks/>
          </p:cNvSpPr>
          <p:nvPr/>
        </p:nvSpPr>
        <p:spPr>
          <a:xfrm>
            <a:off x="3350079" y="2161042"/>
            <a:ext cx="3034400" cy="4243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defTabSz="777316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1500" kern="0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시선 움직임의 </a:t>
            </a:r>
            <a:r>
              <a:rPr kumimoji="1" lang="en-US" altLang="ko-KR" sz="1500" kern="0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3</a:t>
            </a:r>
            <a:r>
              <a:rPr kumimoji="1" lang="ko-KR" altLang="en-US" sz="1500" kern="0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원칙 </a:t>
            </a:r>
            <a:r>
              <a:rPr kumimoji="1" lang="en-US" altLang="ko-KR" sz="1500" kern="0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!</a:t>
            </a:r>
          </a:p>
        </p:txBody>
      </p:sp>
      <p:cxnSp>
        <p:nvCxnSpPr>
          <p:cNvPr id="25" name="직선 연결선 24"/>
          <p:cNvCxnSpPr/>
          <p:nvPr/>
        </p:nvCxnSpPr>
        <p:spPr bwMode="auto">
          <a:xfrm>
            <a:off x="4848731" y="2583549"/>
            <a:ext cx="0" cy="43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7" name="직사각형 16"/>
          <p:cNvSpPr/>
          <p:nvPr/>
        </p:nvSpPr>
        <p:spPr>
          <a:xfrm>
            <a:off x="894441" y="5859927"/>
            <a:ext cx="7770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* </a:t>
            </a:r>
            <a:r>
              <a:rPr lang="ko-KR" altLang="en-US" sz="12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보고서를 읽는 사람의 눈이 가장 먼저 가는 곳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5149" y="5418710"/>
            <a:ext cx="4567875" cy="3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defTabSz="914296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☞ 수직</a:t>
            </a:r>
            <a:r>
              <a:rPr lang="en-US" altLang="ko-KR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수평선의 </a:t>
            </a:r>
            <a:r>
              <a:rPr lang="en-US" altLang="ko-KR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2/3∼3/4</a:t>
            </a:r>
            <a:r>
              <a:rPr lang="en-US" altLang="ko-KR" sz="1500" b="1" baseline="3000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</a:t>
            </a:r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핵심 내용을 배치한다</a:t>
            </a:r>
            <a:r>
              <a:rPr lang="en-US" altLang="ko-KR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7" name="직선 연결선 2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직선 연결선 2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직선 연결선 28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1" name="직선 연결선 3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직선 연결선 3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4" name="TextBox 33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35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36" name="제목 29"/>
          <p:cNvSpPr txBox="1">
            <a:spLocks/>
          </p:cNvSpPr>
          <p:nvPr/>
        </p:nvSpPr>
        <p:spPr>
          <a:xfrm>
            <a:off x="377369" y="1050041"/>
            <a:ext cx="4665643" cy="484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본문배열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55881" y="5418710"/>
            <a:ext cx="3217695" cy="3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defTabSz="914296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☞ 그래프</a:t>
            </a:r>
            <a:r>
              <a:rPr lang="en-US" altLang="ko-KR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이미지는 左</a:t>
            </a:r>
            <a:r>
              <a:rPr lang="en-US" altLang="ko-KR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텍스트는右</a:t>
            </a:r>
            <a:endParaRPr lang="en-US" altLang="ko-KR" sz="15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812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33162" y="1151017"/>
            <a:ext cx="3884836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슬라이드 균형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4646" y="1518654"/>
            <a:ext cx="8856000" cy="483741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777316"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본 문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3" name="직선 연결선 2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487692"/>
            <a:ext cx="9216000" cy="72008"/>
            <a:chOff x="1712640" y="836712"/>
            <a:chExt cx="7416824" cy="144016"/>
          </a:xfrm>
        </p:grpSpPr>
        <p:cxnSp>
          <p:nvCxnSpPr>
            <p:cNvPr id="32" name="직선 연결선 3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직선 연결선 3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직선 연결선 3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모서리가 둥근 직사각형 21"/>
          <p:cNvSpPr/>
          <p:nvPr/>
        </p:nvSpPr>
        <p:spPr>
          <a:xfrm>
            <a:off x="762357" y="2894524"/>
            <a:ext cx="792000" cy="1548000"/>
          </a:xfrm>
          <a:prstGeom prst="roundRect">
            <a:avLst/>
          </a:prstGeom>
          <a:solidFill>
            <a:srgbClr val="F6F5EE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안정적</a:t>
            </a:r>
            <a:endParaRPr lang="en-US" altLang="ko-KR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구도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62357" y="4645972"/>
            <a:ext cx="792000" cy="1548000"/>
          </a:xfrm>
          <a:prstGeom prst="roundRect">
            <a:avLst/>
          </a:prstGeom>
          <a:solidFill>
            <a:srgbClr val="F6F5EE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불안정</a:t>
            </a:r>
            <a:endParaRPr lang="en-US" altLang="ko-KR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구도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02940" y="3318992"/>
            <a:ext cx="2070276" cy="511611"/>
          </a:xfrm>
          <a:prstGeom prst="roundRect">
            <a:avLst>
              <a:gd name="adj" fmla="val 0"/>
            </a:avLst>
          </a:prstGeom>
          <a:solidFill>
            <a:srgbClr val="DDE9F7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502940" y="3887449"/>
            <a:ext cx="990132" cy="511543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583084" y="3887449"/>
            <a:ext cx="990132" cy="511543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023276" y="3887381"/>
            <a:ext cx="2070276" cy="511611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023276" y="3318992"/>
            <a:ext cx="990132" cy="511543"/>
          </a:xfrm>
          <a:prstGeom prst="roundRect">
            <a:avLst>
              <a:gd name="adj" fmla="val 0"/>
            </a:avLst>
          </a:prstGeom>
          <a:solidFill>
            <a:srgbClr val="DDE9F7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103420" y="3318992"/>
            <a:ext cx="990132" cy="511543"/>
          </a:xfrm>
          <a:prstGeom prst="roundRect">
            <a:avLst>
              <a:gd name="adj" fmla="val 0"/>
            </a:avLst>
          </a:prstGeom>
          <a:solidFill>
            <a:srgbClr val="DDE9F7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982604" y="3318992"/>
            <a:ext cx="2070276" cy="511611"/>
          </a:xfrm>
          <a:prstGeom prst="roundRect">
            <a:avLst>
              <a:gd name="adj" fmla="val 0"/>
            </a:avLst>
          </a:prstGeom>
          <a:solidFill>
            <a:srgbClr val="DDE9F7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982604" y="3887381"/>
            <a:ext cx="2070276" cy="511611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제목 29"/>
          <p:cNvSpPr txBox="1">
            <a:spLocks/>
          </p:cNvSpPr>
          <p:nvPr/>
        </p:nvSpPr>
        <p:spPr>
          <a:xfrm>
            <a:off x="1729596" y="2868932"/>
            <a:ext cx="2413296" cy="397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defTabSz="777316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상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∙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하 가로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1:1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분할 型</a:t>
            </a:r>
            <a:b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endParaRPr kumimoji="1" lang="ko-KR" altLang="en-US" sz="12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제목 29"/>
          <p:cNvSpPr txBox="1">
            <a:spLocks/>
          </p:cNvSpPr>
          <p:nvPr/>
        </p:nvSpPr>
        <p:spPr>
          <a:xfrm>
            <a:off x="4374828" y="2868932"/>
            <a:ext cx="2413296" cy="397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ko-KR"/>
            </a:defPPr>
            <a:lvl1pPr>
              <a:spcBef>
                <a:spcPts val="600"/>
              </a:spcBef>
              <a:buFont typeface="Wingdings" panose="05000000000000000000" pitchFamily="2" charset="2"/>
              <a:buChar char="ü"/>
              <a:defRPr kumimoji="1" sz="1400" b="1" kern="0">
                <a:solidFill>
                  <a:prstClr val="black"/>
                </a:solidFill>
              </a:defRPr>
            </a:lvl1pPr>
          </a:lstStyle>
          <a:p>
            <a:pPr defTabSz="777316" eaLnBrk="1" fontAlgn="auto" latinLnBrk="1" hangingPunct="1">
              <a:spcAft>
                <a:spcPts val="0"/>
              </a:spcAft>
            </a:pPr>
            <a:r>
              <a:rPr lang="en-US" altLang="ko-KR" dirty="0">
                <a:latin typeface="Arial"/>
                <a:ea typeface="맑은 고딕" panose="020B0503020000020004" pitchFamily="50" charset="-127"/>
                <a:cs typeface="+mn-cs"/>
              </a:rPr>
              <a:t> 1</a:t>
            </a:r>
            <a:r>
              <a:rPr lang="ko-KR" altLang="en-US" spc="-50" dirty="0">
                <a:latin typeface="Arial"/>
                <a:ea typeface="맑은 고딕" panose="020B0503020000020004" pitchFamily="50" charset="-127"/>
                <a:cs typeface="+mn-cs"/>
              </a:rPr>
              <a:t>개의 상단을 </a:t>
            </a:r>
            <a:r>
              <a:rPr lang="en-US" altLang="ko-KR" spc="-50" dirty="0">
                <a:latin typeface="Arial"/>
                <a:ea typeface="맑은 고딕" panose="020B0503020000020004" pitchFamily="50" charset="-127"/>
                <a:cs typeface="+mn-cs"/>
              </a:rPr>
              <a:t>2</a:t>
            </a:r>
            <a:r>
              <a:rPr lang="ko-KR" altLang="en-US" spc="-50" dirty="0">
                <a:latin typeface="Arial"/>
                <a:ea typeface="맑은 고딕" panose="020B0503020000020004" pitchFamily="50" charset="-127"/>
                <a:cs typeface="+mn-cs"/>
              </a:rPr>
              <a:t>개의 다리가</a:t>
            </a:r>
            <a:br>
              <a:rPr lang="en-US" altLang="ko-KR" spc="-50" dirty="0"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lang="en-US" altLang="ko-KR" spc="-50" dirty="0">
                <a:latin typeface="Arial"/>
                <a:ea typeface="맑은 고딕" panose="020B0503020000020004" pitchFamily="50" charset="-127"/>
                <a:cs typeface="+mn-cs"/>
              </a:rPr>
              <a:t>   </a:t>
            </a:r>
            <a:r>
              <a:rPr lang="ko-KR" altLang="en-US" spc="-50" dirty="0">
                <a:latin typeface="Arial"/>
                <a:ea typeface="맑은 고딕" panose="020B0503020000020004" pitchFamily="50" charset="-127"/>
                <a:cs typeface="+mn-cs"/>
              </a:rPr>
              <a:t> 받치고 있는 型</a:t>
            </a:r>
          </a:p>
        </p:txBody>
      </p:sp>
      <p:sp>
        <p:nvSpPr>
          <p:cNvPr id="36" name="제목 29"/>
          <p:cNvSpPr txBox="1">
            <a:spLocks/>
          </p:cNvSpPr>
          <p:nvPr/>
        </p:nvSpPr>
        <p:spPr>
          <a:xfrm>
            <a:off x="6895164" y="2868932"/>
            <a:ext cx="2413296" cy="397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ko-KR"/>
            </a:defPPr>
            <a:lvl1pPr>
              <a:spcBef>
                <a:spcPts val="600"/>
              </a:spcBef>
              <a:buFont typeface="Wingdings" panose="05000000000000000000" pitchFamily="2" charset="2"/>
              <a:buChar char="ü"/>
              <a:defRPr kumimoji="1" sz="1400" b="1" kern="0">
                <a:solidFill>
                  <a:prstClr val="black"/>
                </a:solidFill>
              </a:defRPr>
            </a:lvl1pPr>
          </a:lstStyle>
          <a:p>
            <a:pPr defTabSz="777316" eaLnBrk="1" fontAlgn="auto" latinLnBrk="1" hangingPunct="1">
              <a:spcAft>
                <a:spcPts val="0"/>
              </a:spcAft>
            </a:pPr>
            <a:r>
              <a:rPr lang="en-US" altLang="ko-KR" dirty="0">
                <a:latin typeface="Arial"/>
                <a:ea typeface="맑은 고딕" panose="020B0503020000020004" pitchFamily="50" charset="-127"/>
                <a:cs typeface="+mn-cs"/>
              </a:rPr>
              <a:t> 2</a:t>
            </a:r>
            <a:r>
              <a:rPr lang="ko-KR" altLang="en-US" spc="-50" dirty="0">
                <a:latin typeface="Arial"/>
                <a:ea typeface="맑은 고딕" panose="020B0503020000020004" pitchFamily="50" charset="-127"/>
                <a:cs typeface="+mn-cs"/>
              </a:rPr>
              <a:t>개의 가지를 </a:t>
            </a:r>
            <a:r>
              <a:rPr lang="en-US" altLang="ko-KR" spc="-50" dirty="0">
                <a:latin typeface="Arial"/>
                <a:ea typeface="맑은 고딕" panose="020B0503020000020004" pitchFamily="50" charset="-127"/>
                <a:cs typeface="+mn-cs"/>
              </a:rPr>
              <a:t>1</a:t>
            </a:r>
            <a:r>
              <a:rPr lang="ko-KR" altLang="en-US" spc="-50" dirty="0">
                <a:latin typeface="Arial"/>
                <a:ea typeface="맑은 고딕" panose="020B0503020000020004" pitchFamily="50" charset="-127"/>
                <a:cs typeface="+mn-cs"/>
              </a:rPr>
              <a:t>개의 뿌리가</a:t>
            </a:r>
            <a:br>
              <a:rPr lang="en-US" altLang="ko-KR" spc="-50" dirty="0"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lang="en-US" altLang="ko-KR" spc="-50" dirty="0">
                <a:latin typeface="Arial"/>
                <a:ea typeface="맑은 고딕" panose="020B0503020000020004" pitchFamily="50" charset="-127"/>
                <a:cs typeface="+mn-cs"/>
              </a:rPr>
              <a:t>    </a:t>
            </a:r>
            <a:r>
              <a:rPr lang="ko-KR" altLang="en-US" spc="-50" dirty="0">
                <a:latin typeface="Arial"/>
                <a:ea typeface="맑은 고딕" panose="020B0503020000020004" pitchFamily="50" charset="-127"/>
                <a:cs typeface="+mn-cs"/>
              </a:rPr>
              <a:t>받치고 있는 型</a:t>
            </a:r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1729596" y="4689168"/>
            <a:ext cx="2413296" cy="397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ko-KR"/>
            </a:defPPr>
            <a:lvl1pPr>
              <a:spcBef>
                <a:spcPts val="600"/>
              </a:spcBef>
              <a:buFont typeface="Wingdings" panose="05000000000000000000" pitchFamily="2" charset="2"/>
              <a:buChar char="ü"/>
              <a:defRPr kumimoji="1" sz="1400" b="1" kern="0">
                <a:solidFill>
                  <a:prstClr val="black"/>
                </a:solidFill>
              </a:defRPr>
            </a:lvl1pPr>
          </a:lstStyle>
          <a:p>
            <a:pPr defTabSz="777316" eaLnBrk="1" fontAlgn="auto" latinLnBrk="1" hangingPunct="1">
              <a:spcAft>
                <a:spcPts val="0"/>
              </a:spcAft>
            </a:pPr>
            <a:r>
              <a:rPr lang="ko-KR" altLang="en-US" dirty="0">
                <a:latin typeface="Arial"/>
                <a:ea typeface="맑은 고딕" panose="020B0503020000020004" pitchFamily="50" charset="-127"/>
                <a:cs typeface="+mn-cs"/>
              </a:rPr>
              <a:t> 상∙하 불균형 型</a:t>
            </a:r>
            <a:br>
              <a:rPr lang="en-US" altLang="ko-KR" dirty="0">
                <a:latin typeface="Arial"/>
                <a:ea typeface="맑은 고딕" panose="020B0503020000020004" pitchFamily="50" charset="-127"/>
                <a:cs typeface="+mn-cs"/>
              </a:rPr>
            </a:br>
            <a:endParaRPr lang="ko-KR" altLang="en-US" dirty="0"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제목 29"/>
          <p:cNvSpPr txBox="1">
            <a:spLocks/>
          </p:cNvSpPr>
          <p:nvPr/>
        </p:nvSpPr>
        <p:spPr>
          <a:xfrm>
            <a:off x="4374828" y="4689168"/>
            <a:ext cx="2413296" cy="397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ko-KR"/>
            </a:defPPr>
            <a:lvl1pPr>
              <a:spcBef>
                <a:spcPts val="600"/>
              </a:spcBef>
              <a:buFont typeface="Wingdings" panose="05000000000000000000" pitchFamily="2" charset="2"/>
              <a:buChar char="ü"/>
              <a:defRPr kumimoji="1" sz="1400" b="1" kern="0">
                <a:solidFill>
                  <a:prstClr val="black"/>
                </a:solidFill>
              </a:defRPr>
            </a:lvl1pPr>
          </a:lstStyle>
          <a:p>
            <a:pPr defTabSz="777316" eaLnBrk="1" fontAlgn="auto" latinLnBrk="1" hangingPunct="1">
              <a:spcAft>
                <a:spcPts val="0"/>
              </a:spcAft>
            </a:pPr>
            <a:r>
              <a:rPr lang="ko-KR" altLang="en-US" dirty="0">
                <a:latin typeface="Arial"/>
                <a:ea typeface="맑은 고딕" panose="020B0503020000020004" pitchFamily="50" charset="-127"/>
                <a:cs typeface="+mn-cs"/>
              </a:rPr>
              <a:t> 좌∙우 불균형 型</a:t>
            </a:r>
            <a:br>
              <a:rPr lang="en-US" altLang="ko-KR" dirty="0">
                <a:latin typeface="Arial"/>
                <a:ea typeface="맑은 고딕" panose="020B0503020000020004" pitchFamily="50" charset="-127"/>
                <a:cs typeface="+mn-cs"/>
              </a:rPr>
            </a:br>
            <a:endParaRPr lang="ko-KR" altLang="en-US" dirty="0"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제목 29"/>
          <p:cNvSpPr txBox="1">
            <a:spLocks/>
          </p:cNvSpPr>
          <p:nvPr/>
        </p:nvSpPr>
        <p:spPr>
          <a:xfrm>
            <a:off x="6895164" y="4689168"/>
            <a:ext cx="2413296" cy="397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ko-KR"/>
            </a:defPPr>
            <a:lvl1pPr>
              <a:spcBef>
                <a:spcPts val="600"/>
              </a:spcBef>
              <a:buFont typeface="Wingdings" panose="05000000000000000000" pitchFamily="2" charset="2"/>
              <a:buChar char="ü"/>
              <a:defRPr kumimoji="1" sz="1400" b="1" kern="0">
                <a:solidFill>
                  <a:prstClr val="black"/>
                </a:solidFill>
              </a:defRPr>
            </a:lvl1pPr>
          </a:lstStyle>
          <a:p>
            <a:pPr defTabSz="777316" eaLnBrk="1" fontAlgn="auto" latinLnBrk="1" hangingPunct="1">
              <a:spcAft>
                <a:spcPts val="0"/>
              </a:spcAft>
            </a:pPr>
            <a:r>
              <a:rPr lang="en-US" altLang="ko-KR" dirty="0">
                <a:latin typeface="Arial"/>
                <a:ea typeface="맑은 고딕" panose="020B0503020000020004" pitchFamily="50" charset="-127"/>
                <a:cs typeface="+mn-cs"/>
              </a:rPr>
              <a:t> 2:2 </a:t>
            </a:r>
            <a:r>
              <a:rPr lang="ko-KR" altLang="en-US" dirty="0">
                <a:latin typeface="Arial"/>
                <a:ea typeface="맑은 고딕" panose="020B0503020000020004" pitchFamily="50" charset="-127"/>
                <a:cs typeface="+mn-cs"/>
              </a:rPr>
              <a:t>분산 型</a:t>
            </a:r>
            <a:br>
              <a:rPr lang="en-US" altLang="ko-KR" dirty="0">
                <a:latin typeface="Arial"/>
                <a:ea typeface="맑은 고딕" panose="020B0503020000020004" pitchFamily="50" charset="-127"/>
                <a:cs typeface="+mn-cs"/>
              </a:rPr>
            </a:br>
            <a:endParaRPr lang="ko-KR" altLang="en-US" dirty="0"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82604" y="5056820"/>
            <a:ext cx="2070276" cy="511611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982604" y="5625277"/>
            <a:ext cx="990132" cy="51154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502940" y="5056820"/>
            <a:ext cx="990132" cy="10800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023276" y="5056820"/>
            <a:ext cx="990132" cy="511543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103420" y="5056820"/>
            <a:ext cx="990132" cy="511543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023276" y="5625277"/>
            <a:ext cx="990132" cy="51154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103420" y="5625277"/>
            <a:ext cx="990132" cy="51154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583084" y="5625277"/>
            <a:ext cx="990132" cy="51154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44" name="제목 29"/>
          <p:cNvSpPr txBox="1">
            <a:spLocks/>
          </p:cNvSpPr>
          <p:nvPr/>
        </p:nvSpPr>
        <p:spPr>
          <a:xfrm>
            <a:off x="812448" y="1808784"/>
            <a:ext cx="8551140" cy="74481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defTabSz="777316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∙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하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∙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좌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∙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우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*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가 적절한 균형을 이뤄야 하며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u="sng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하단이 묵직해야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안정감 있어 보인다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* 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색</a:t>
            </a: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도형</a:t>
            </a: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텍스트</a:t>
            </a:r>
            <a:endParaRPr kumimoji="1" lang="en-US" altLang="ko-KR" sz="12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defTabSz="777316" eaLnBrk="1" fontAlgn="auto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각 줄의 문장 길이가 비슷해야 내용이 </a:t>
            </a:r>
            <a:r>
              <a:rPr kumimoji="1" lang="ko-KR" altLang="en-US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알차 보임</a:t>
            </a:r>
            <a:b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-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‘이미지’를 넣을 경우 한쪽에 몰아서 구성하면 </a:t>
            </a:r>
            <a:r>
              <a:rPr kumimoji="1" lang="ko-KR" altLang="en-US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불안정해 보임</a:t>
            </a:r>
            <a:endParaRPr kumimoji="1" lang="ko-KR" altLang="en-US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95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776540" y="2838276"/>
            <a:ext cx="8984320" cy="2534945"/>
            <a:chOff x="1064568" y="2119126"/>
            <a:chExt cx="8418084" cy="2029954"/>
          </a:xfrm>
        </p:grpSpPr>
        <p:grpSp>
          <p:nvGrpSpPr>
            <p:cNvPr id="3" name="그룹 21"/>
            <p:cNvGrpSpPr/>
            <p:nvPr/>
          </p:nvGrpSpPr>
          <p:grpSpPr>
            <a:xfrm>
              <a:off x="1064568" y="2119126"/>
              <a:ext cx="8095944" cy="2029954"/>
              <a:chOff x="3491880" y="4279366"/>
              <a:chExt cx="8095944" cy="2029954"/>
            </a:xfr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" name="그룹 20"/>
              <p:cNvGrpSpPr/>
              <p:nvPr/>
            </p:nvGrpSpPr>
            <p:grpSpPr>
              <a:xfrm>
                <a:off x="3491880" y="4279366"/>
                <a:ext cx="8095944" cy="2029954"/>
                <a:chOff x="3491880" y="4279366"/>
                <a:chExt cx="8095944" cy="2029954"/>
              </a:xfrm>
            </p:grpSpPr>
            <p:grpSp>
              <p:nvGrpSpPr>
                <p:cNvPr id="5" name="그룹 9"/>
                <p:cNvGrpSpPr/>
                <p:nvPr/>
              </p:nvGrpSpPr>
              <p:grpSpPr>
                <a:xfrm>
                  <a:off x="3491880" y="4279366"/>
                  <a:ext cx="8095944" cy="2029954"/>
                  <a:chOff x="1619672" y="4283074"/>
                  <a:chExt cx="8095944" cy="2029954"/>
                </a:xfrm>
              </p:grpSpPr>
              <p:grpSp>
                <p:nvGrpSpPr>
                  <p:cNvPr id="6" name="그룹 13"/>
                  <p:cNvGrpSpPr/>
                  <p:nvPr/>
                </p:nvGrpSpPr>
                <p:grpSpPr>
                  <a:xfrm>
                    <a:off x="1619672" y="4283074"/>
                    <a:ext cx="2556000" cy="359839"/>
                    <a:chOff x="1619672" y="4339016"/>
                    <a:chExt cx="2556000" cy="359839"/>
                  </a:xfrm>
                </p:grpSpPr>
                <p:sp>
                  <p:nvSpPr>
                    <p:cNvPr id="27" name="직사각형 4"/>
                    <p:cNvSpPr/>
                    <p:nvPr/>
                  </p:nvSpPr>
                  <p:spPr>
                    <a:xfrm>
                      <a:off x="1619672" y="4339016"/>
                      <a:ext cx="1476000" cy="324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8" name="직각 삼각형 27"/>
                    <p:cNvSpPr/>
                    <p:nvPr/>
                  </p:nvSpPr>
                  <p:spPr>
                    <a:xfrm>
                      <a:off x="3090896" y="4339016"/>
                      <a:ext cx="324000" cy="324000"/>
                    </a:xfrm>
                    <a:prstGeom prst="rtTriangl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9" name="직사각형 28"/>
                    <p:cNvSpPr/>
                    <p:nvPr/>
                  </p:nvSpPr>
                  <p:spPr>
                    <a:xfrm>
                      <a:off x="1619672" y="4653136"/>
                      <a:ext cx="2556000" cy="45719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1619672" y="4640778"/>
                    <a:ext cx="8095944" cy="16722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dirty="0">
                      <a:solidFill>
                        <a:prstClr val="whit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3563887" y="4282263"/>
                  <a:ext cx="1120821" cy="320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i="1" spc="-50" dirty="0">
                      <a:solidFill>
                        <a:prstClr val="whit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학습목표</a:t>
                  </a:r>
                </a:p>
              </p:txBody>
            </p:sp>
            <p:pic>
              <p:nvPicPr>
                <p:cNvPr id="24" name="Picture 7" descr="C:\로컬 디스크\PPT\이미지\2012_이미지_1\필기도구\18_anwansoon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735192" y="5013176"/>
                  <a:ext cx="998240" cy="9982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1" name="TextBox 20"/>
              <p:cNvSpPr txBox="1"/>
              <p:nvPr/>
            </p:nvSpPr>
            <p:spPr>
              <a:xfrm>
                <a:off x="5037901" y="4677851"/>
                <a:ext cx="173087" cy="246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400" b="1" spc="-5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294363" y="2765160"/>
              <a:ext cx="7188289" cy="961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3050" indent="-273050">
                <a:lnSpc>
                  <a:spcPct val="200000"/>
                </a:lnSpc>
              </a:pPr>
              <a:r>
                <a:rPr kumimoji="1" lang="ko-KR" altLang="en-US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▶ </a:t>
              </a:r>
              <a:r>
                <a:rPr kumimoji="1" lang="en-US" altLang="ko-KR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보고서가 왜 필요하고</a:t>
              </a:r>
              <a:r>
                <a:rPr kumimoji="1" lang="en-US" altLang="ko-KR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1" lang="ko-KR" altLang="en-US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어떤 기능을 하는가를 명확히 이해한다</a:t>
              </a:r>
              <a:r>
                <a:rPr kumimoji="1" lang="en-US" altLang="ko-KR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. </a:t>
              </a:r>
              <a:endParaRPr kumimoji="1" lang="ko-KR" altLang="en-US" sz="1800" b="1" dirty="0">
                <a:ln>
                  <a:solidFill>
                    <a:prstClr val="black">
                      <a:alpha val="12000"/>
                    </a:prstClr>
                  </a:solidFill>
                </a:ln>
                <a:solidFill>
                  <a:srgbClr val="00206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  <a:p>
              <a:pPr marL="273050" indent="-273050">
                <a:lnSpc>
                  <a:spcPct val="200000"/>
                </a:lnSpc>
              </a:pPr>
              <a:r>
                <a:rPr kumimoji="1" lang="ko-KR" altLang="en-US" sz="1800" b="1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▶ </a:t>
              </a:r>
              <a:r>
                <a:rPr kumimoji="1" lang="ko-KR" altLang="en-US" sz="1800" b="1" spc="-5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보고서 니즈파악</a:t>
              </a:r>
              <a:r>
                <a:rPr kumimoji="1" lang="en-US" altLang="ko-KR" sz="1800" b="1" spc="-5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1" lang="ko-KR" altLang="en-US" sz="1800" b="1" spc="-5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자료수집</a:t>
              </a:r>
              <a:r>
                <a:rPr kumimoji="1" lang="en-US" altLang="ko-KR" sz="1800" b="1" spc="-5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1" lang="ko-KR" altLang="en-US" sz="1800" b="1" spc="-5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가공 방법</a:t>
              </a:r>
              <a:r>
                <a:rPr kumimoji="1" lang="en-US" altLang="ko-KR" sz="1800" b="1" spc="-5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1" lang="ko-KR" altLang="en-US" sz="1800" b="1" spc="-5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보고서 작성 절차를 익힌다</a:t>
              </a:r>
              <a:r>
                <a:rPr kumimoji="1" lang="en-US" altLang="ko-KR" sz="1800" b="1" spc="-5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.</a:t>
              </a:r>
              <a:r>
                <a:rPr kumimoji="1" lang="ko-KR" altLang="en-US" sz="1800" b="1" spc="-5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</p:grpSp>
      <p:sp>
        <p:nvSpPr>
          <p:cNvPr id="31" name="제목 1"/>
          <p:cNvSpPr txBox="1">
            <a:spLocks/>
          </p:cNvSpPr>
          <p:nvPr/>
        </p:nvSpPr>
        <p:spPr>
          <a:xfrm>
            <a:off x="777002" y="1484784"/>
            <a:ext cx="8640000" cy="722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eaLnBrk="1" fontAlgn="auto" latinLnBrk="1" hangingPunct="1">
              <a:spcAft>
                <a:spcPts val="0"/>
              </a:spcAft>
            </a:pPr>
            <a:r>
              <a:rPr kumimoji="1" lang="en-US" altLang="ko-KR" sz="4000" b="1">
                <a:solidFill>
                  <a:srgbClr val="16243E"/>
                </a:solidFill>
                <a:latin typeface="Arial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4000" b="1">
                <a:solidFill>
                  <a:srgbClr val="16243E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 </a:t>
            </a:r>
            <a:r>
              <a:rPr kumimoji="1" lang="ko-KR" altLang="en-US" sz="4000" b="1" dirty="0">
                <a:solidFill>
                  <a:srgbClr val="16243E"/>
                </a:solidFill>
                <a:latin typeface="Arial"/>
                <a:ea typeface="맑은 고딕" panose="020B0503020000020004" pitchFamily="50" charset="-127"/>
                <a:cs typeface="+mn-cs"/>
              </a:rPr>
              <a:t>작성 개요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777002" y="1340768"/>
            <a:ext cx="8640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77002" y="2348880"/>
            <a:ext cx="8640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20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762357" y="1794488"/>
            <a:ext cx="839336" cy="1165341"/>
          </a:xfrm>
          <a:prstGeom prst="roundRect">
            <a:avLst/>
          </a:prstGeom>
          <a:solidFill>
            <a:srgbClr val="F6F5EE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줄수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2357" y="4636582"/>
            <a:ext cx="839336" cy="1165341"/>
          </a:xfrm>
          <a:prstGeom prst="roundRect">
            <a:avLst/>
          </a:prstGeom>
          <a:solidFill>
            <a:srgbClr val="F6F5EE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여백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2357" y="3215478"/>
            <a:ext cx="839336" cy="1165341"/>
          </a:xfrm>
          <a:prstGeom prst="roundRect">
            <a:avLst/>
          </a:prstGeom>
          <a:solidFill>
            <a:srgbClr val="F6F5EE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r>
              <a:rPr lang="ko-KR" altLang="en-US" sz="1600" b="1" dirty="0">
                <a:solidFill>
                  <a:srgbClr val="000066"/>
                </a:solidFill>
                <a:ea typeface="맑은 고딕" panose="020B0503020000020004" pitchFamily="50" charset="-127"/>
              </a:rPr>
              <a:t>정렬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789312" y="3112379"/>
            <a:ext cx="839336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89312" y="4510489"/>
            <a:ext cx="839336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29"/>
          <p:cNvSpPr txBox="1">
            <a:spLocks/>
          </p:cNvSpPr>
          <p:nvPr/>
        </p:nvSpPr>
        <p:spPr>
          <a:xfrm>
            <a:off x="1729596" y="1589701"/>
            <a:ext cx="7671050" cy="135971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defTabSz="77731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일반 보고서는 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1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페이지 내에 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12~15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줄 내외를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준수하되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1~2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줄을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가감해 본다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b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*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단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너무 빡빡해 보이지 않도록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글자폰트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줄간격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여백을 적절히 조정한다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제목 29"/>
          <p:cNvSpPr txBox="1">
            <a:spLocks/>
          </p:cNvSpPr>
          <p:nvPr/>
        </p:nvSpPr>
        <p:spPr>
          <a:xfrm>
            <a:off x="1729596" y="3029805"/>
            <a:ext cx="7386981" cy="135971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defTabSz="77731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하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좌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우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중앙의 행과 열을 정확히 맞춰서 정렬한다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행과 열은 생명선이다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!)</a:t>
            </a:r>
          </a:p>
          <a:p>
            <a:pPr marL="177800" indent="-177800" defTabSz="77731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도형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그래프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이미지의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간격이 들쑥날쑥 하지 않아야 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제목 29"/>
          <p:cNvSpPr txBox="1">
            <a:spLocks/>
          </p:cNvSpPr>
          <p:nvPr/>
        </p:nvSpPr>
        <p:spPr>
          <a:xfrm>
            <a:off x="1729596" y="4470021"/>
            <a:ext cx="7386981" cy="135971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defTabSz="77731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가독성을 위해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30%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정도의 여백을 확보한다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→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여백이 없으면 산만해 보인다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defTabSz="77731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하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좌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우의 공간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행간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자간을 일정하게 유지한다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안내 선을 활용한다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3162" y="1151017"/>
            <a:ext cx="3884836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슬라이드 정렬과 여백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】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4646" y="1518655"/>
            <a:ext cx="8856000" cy="4554383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ctr" anchorCtr="0"/>
          <a:lstStyle/>
          <a:p>
            <a:pPr algn="ctr" defTabSz="777316" eaLnBrk="1" latinLnBrk="1" hangingPunct="1">
              <a:lnSpc>
                <a:spcPct val="120000"/>
              </a:lnSpc>
              <a:buClr>
                <a:srgbClr val="000000"/>
              </a:buClr>
            </a:pPr>
            <a:endParaRPr lang="ko-KR" altLang="en-US" sz="1600" b="1" dirty="0">
              <a:solidFill>
                <a:srgbClr val="000066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8" name="직선 연결선 2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직선 연결선 2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직선 연결선 2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Box 26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777316"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본 문</a:t>
            </a:r>
          </a:p>
        </p:txBody>
      </p:sp>
      <p:grpSp>
        <p:nvGrpSpPr>
          <p:cNvPr id="34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5" name="직선 연결선 3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직선 연결선 3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직선 연결선 3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</p:spTree>
    <p:extLst>
      <p:ext uri="{BB962C8B-B14F-4D97-AF65-F5344CB8AC3E}">
        <p14:creationId xmlns:p14="http://schemas.microsoft.com/office/powerpoint/2010/main" val="352747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472082" y="1151017"/>
            <a:ext cx="7621470" cy="3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defTabSz="914296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문장의 </a:t>
            </a:r>
            <a:r>
              <a:rPr kumimoji="1" lang="en-US" altLang="ko-KR" sz="15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Text </a:t>
            </a:r>
            <a:r>
              <a:rPr kumimoji="1" lang="ko-KR" altLang="en-US" sz="15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내용을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박스패턴과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As-Is / To-Be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패턴</a:t>
            </a:r>
            <a:r>
              <a:rPr lang="ko-KR" altLang="en-US" sz="15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등</a:t>
            </a:r>
            <a:r>
              <a:rPr kumimoji="1" lang="ko-KR" altLang="en-US" sz="15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으로 시각화하여 가독성을 향상</a:t>
            </a:r>
            <a:endParaRPr lang="en-US" altLang="ko-KR" sz="15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59"/>
          <p:cNvGrpSpPr/>
          <p:nvPr/>
        </p:nvGrpSpPr>
        <p:grpSpPr>
          <a:xfrm>
            <a:off x="554678" y="2618892"/>
            <a:ext cx="8839509" cy="360040"/>
            <a:chOff x="470403" y="2995224"/>
            <a:chExt cx="9001000" cy="36004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404568" y="2995224"/>
              <a:ext cx="8066835" cy="3600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marL="177800" indent="-177800" eaLnBrk="1" fontAlgn="auto" latinLnBrk="1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1" lang="ko-KR" altLang="en-US" sz="1400" b="1" kern="0">
                  <a:solidFill>
                    <a:prstClr val="black"/>
                  </a:solidFill>
                  <a:ea typeface="맑은 고딕" panose="020B0503020000020004" pitchFamily="50" charset="-127"/>
                </a:rPr>
                <a:t>자료 수집</a:t>
              </a:r>
              <a:r>
                <a:rPr kumimoji="1" lang="en-US" altLang="ko-KR" sz="1400" b="1" kern="0">
                  <a:solidFill>
                    <a:prstClr val="black"/>
                  </a:solidFill>
                  <a:ea typeface="맑은 고딕" panose="020B0503020000020004" pitchFamily="50" charset="-127"/>
                </a:rPr>
                <a:t>/</a:t>
              </a:r>
              <a:r>
                <a:rPr kumimoji="1" lang="ko-KR" altLang="en-US" sz="1400" b="1" kern="0">
                  <a:solidFill>
                    <a:prstClr val="black"/>
                  </a:solidFill>
                  <a:ea typeface="맑은 고딕" panose="020B0503020000020004" pitchFamily="50" charset="-127"/>
                </a:rPr>
                <a:t>분석 →  유사 내용 </a:t>
              </a:r>
              <a:r>
                <a:rPr kumimoji="1" lang="ko-KR" altLang="en-US" sz="1400" b="1" kern="0" dirty="0">
                  <a:solidFill>
                    <a:prstClr val="black"/>
                  </a:solidFill>
                  <a:ea typeface="맑은 고딕" panose="020B0503020000020004" pitchFamily="50" charset="-127"/>
                </a:rPr>
                <a:t>그룹핑 </a:t>
              </a:r>
              <a:r>
                <a:rPr kumimoji="1" lang="ko-KR" altLang="en-US" sz="1400" b="1" kern="0">
                  <a:solidFill>
                    <a:prstClr val="black"/>
                  </a:solidFill>
                  <a:ea typeface="맑은 고딕" panose="020B0503020000020004" pitchFamily="50" charset="-127"/>
                </a:rPr>
                <a:t>→ </a:t>
              </a:r>
              <a:r>
                <a:rPr kumimoji="1" lang="en-US" altLang="ko-KR" sz="1400" b="1" kern="0">
                  <a:solidFill>
                    <a:prstClr val="black"/>
                  </a:solidFill>
                  <a:ea typeface="맑은 고딕" panose="020B0503020000020004" pitchFamily="50" charset="-127"/>
                </a:rPr>
                <a:t>CDMA </a:t>
              </a:r>
              <a:r>
                <a:rPr kumimoji="1" lang="ko-KR" altLang="en-US" sz="1400" b="1" kern="0">
                  <a:solidFill>
                    <a:prstClr val="black"/>
                  </a:solidFill>
                  <a:ea typeface="맑은 고딕" panose="020B0503020000020004" pitchFamily="50" charset="-127"/>
                </a:rPr>
                <a:t>→ 레벨링 →  </a:t>
              </a:r>
              <a:r>
                <a:rPr kumimoji="1" lang="ko-KR" altLang="en-US" sz="1400" b="1" kern="0">
                  <a:solidFill>
                    <a:prstClr val="black"/>
                  </a:solidFill>
                  <a:ea typeface="맑은 고딕" panose="020B0503020000020004" pitchFamily="50" charset="-127"/>
                  <a:sym typeface="Wingdings" pitchFamily="2" charset="2"/>
                </a:rPr>
                <a:t>키워드로</a:t>
              </a:r>
              <a:r>
                <a:rPr kumimoji="1" lang="ko-KR" altLang="en-US" sz="1400" b="1" kern="0">
                  <a:solidFill>
                    <a:prstClr val="black"/>
                  </a:solidFill>
                  <a:ea typeface="맑은 고딕" panose="020B0503020000020004" pitchFamily="50" charset="-127"/>
                </a:rPr>
                <a:t> 네이밍</a:t>
              </a:r>
              <a:r>
                <a:rPr kumimoji="1" lang="en-US" altLang="ko-KR" sz="1400" b="1" kern="0">
                  <a:solidFill>
                    <a:prstClr val="black"/>
                  </a:solidFill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400" b="1" kern="0">
                  <a:solidFill>
                    <a:prstClr val="black"/>
                  </a:solidFill>
                  <a:ea typeface="맑은 고딕" panose="020B0503020000020004" pitchFamily="50" charset="-127"/>
                </a:rPr>
                <a:t>라벨링</a:t>
              </a:r>
              <a:r>
                <a:rPr kumimoji="1" lang="en-US" altLang="ko-KR" sz="1400" b="1" kern="0">
                  <a:solidFill>
                    <a:prstClr val="black"/>
                  </a:solidFill>
                  <a:ea typeface="맑은 고딕" panose="020B0503020000020004" pitchFamily="50" charset="-127"/>
                </a:rPr>
                <a:t>)</a:t>
              </a:r>
              <a:endParaRPr kumimoji="1" lang="en-US" altLang="ko-KR" sz="1400" b="1" kern="0" dirty="0">
                <a:solidFill>
                  <a:srgbClr val="FF000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470403" y="2995224"/>
              <a:ext cx="934164" cy="36004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5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박스 패턴</a:t>
              </a:r>
            </a:p>
          </p:txBody>
        </p:sp>
      </p:grpSp>
      <p:grpSp>
        <p:nvGrpSpPr>
          <p:cNvPr id="3" name="그룹 26"/>
          <p:cNvGrpSpPr/>
          <p:nvPr/>
        </p:nvGrpSpPr>
        <p:grpSpPr>
          <a:xfrm>
            <a:off x="556100" y="3608432"/>
            <a:ext cx="8817900" cy="2430916"/>
            <a:chOff x="585596" y="3414401"/>
            <a:chExt cx="8817900" cy="2910199"/>
          </a:xfrm>
        </p:grpSpPr>
        <p:sp>
          <p:nvSpPr>
            <p:cNvPr id="34" name="이등변 삼각형 33"/>
            <p:cNvSpPr/>
            <p:nvPr/>
          </p:nvSpPr>
          <p:spPr>
            <a:xfrm rot="5400000">
              <a:off x="1774202" y="4790039"/>
              <a:ext cx="2230037" cy="20455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600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4681889" y="4790039"/>
              <a:ext cx="2230037" cy="20455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600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138884" y="3414401"/>
              <a:ext cx="2352356" cy="873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ko-KR" altLang="en-US" sz="12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ㅇㅇㅇㅇㅇㅇㅇㅇㅇㅇㅇㅇ</a:t>
              </a:r>
              <a:endParaRPr lang="en-US" altLang="ko-KR" sz="1200" i="1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138884" y="4432971"/>
              <a:ext cx="2352356" cy="873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ko-KR" altLang="en-US" sz="12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ㅁㅁㅁㅁㅁㅁㅁㅁㅁㅁㅁㅁ</a:t>
              </a:r>
              <a:endParaRPr lang="en-US" altLang="ko-KR" sz="1200" i="1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138884" y="5451540"/>
              <a:ext cx="2352356" cy="873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en-US" altLang="ko-KR" sz="12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xxxxxxxxxxxxxxxxxxxxx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051140" y="4432971"/>
              <a:ext cx="2352356" cy="873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ko-KR" altLang="en-US" sz="12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ㅁㅁㅁ  → ㅁㅁㅁㅁ</a:t>
              </a:r>
              <a:endParaRPr lang="en-US" altLang="ko-KR" sz="1200" i="1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051140" y="5451540"/>
              <a:ext cx="2352356" cy="873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en-US" altLang="ko-KR" sz="12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xxx</a:t>
              </a:r>
              <a:r>
                <a:rPr lang="ko-KR" altLang="en-US" sz="12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 → </a:t>
              </a:r>
              <a:r>
                <a:rPr lang="en-US" altLang="ko-KR" sz="12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xxxx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028376" y="3414401"/>
              <a:ext cx="920487" cy="8730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2060"/>
                  </a:solidFill>
                  <a:latin typeface="HY견고딕" pitchFamily="18" charset="-127"/>
                  <a:ea typeface="HY견고딕" pitchFamily="18" charset="-127"/>
                </a:rPr>
                <a:t>OOO</a:t>
              </a:r>
              <a:endParaRPr lang="ko-KR" altLang="en-US" sz="12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028376" y="4432971"/>
              <a:ext cx="920487" cy="8730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rgbClr val="002060"/>
                  </a:solidFill>
                  <a:latin typeface="HY견고딕" pitchFamily="18" charset="-127"/>
                  <a:ea typeface="HY견고딕" pitchFamily="18" charset="-127"/>
                </a:rPr>
                <a:t>□□□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028376" y="5451540"/>
              <a:ext cx="920487" cy="8730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2060"/>
                  </a:solidFill>
                  <a:latin typeface="HY견고딕" pitchFamily="18" charset="-127"/>
                  <a:ea typeface="HY견고딕" pitchFamily="18" charset="-127"/>
                </a:rPr>
                <a:t>XXX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051140" y="3414401"/>
              <a:ext cx="2352356" cy="873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ko-KR" altLang="en-US" sz="12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ㅇㅇㅇ → ㅇㅇㅇㅇ</a:t>
              </a:r>
              <a:endParaRPr lang="en-US" altLang="ko-KR" sz="1200" i="1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85596" y="3425552"/>
              <a:ext cx="2070985" cy="2899048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ko-KR" altLang="en-US" sz="14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ㅇ</a:t>
              </a:r>
              <a:r>
                <a:rPr lang="en-US" altLang="ko-KR" sz="14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xxx</a:t>
              </a:r>
              <a:r>
                <a:rPr lang="ko-KR" altLang="en-US" sz="14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ㅇㅇㅇㅁㅁ</a:t>
              </a:r>
              <a:endParaRPr lang="en-US" altLang="ko-KR" sz="1400" i="1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en-US" altLang="ko-KR" sz="14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X</a:t>
              </a:r>
              <a:r>
                <a:rPr lang="ko-KR" altLang="en-US" sz="14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ㅁㅁ</a:t>
              </a:r>
              <a:r>
                <a:rPr lang="en-US" altLang="ko-KR" sz="14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xxxxxx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ko-KR" altLang="en-US" sz="14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ㅁㅁㅁㅁㅇ</a:t>
              </a:r>
              <a:r>
                <a:rPr lang="en-US" altLang="ko-KR" sz="14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xxx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ko-KR" altLang="en-US" sz="14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ㅇㅇㅇㅁㅁㅁㅁㅇ</a:t>
              </a:r>
              <a:r>
                <a:rPr lang="en-US" altLang="ko-KR" sz="1400" i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xxx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endParaRPr lang="en-US" altLang="ko-KR" sz="1400" i="1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제목 29"/>
          <p:cNvSpPr txBox="1">
            <a:spLocks/>
          </p:cNvSpPr>
          <p:nvPr/>
        </p:nvSpPr>
        <p:spPr>
          <a:xfrm>
            <a:off x="716965" y="3198620"/>
            <a:ext cx="1732051" cy="4010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265113"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자료 수집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분석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29"/>
          <p:cNvSpPr txBox="1">
            <a:spLocks/>
          </p:cNvSpPr>
          <p:nvPr/>
        </p:nvSpPr>
        <p:spPr>
          <a:xfrm>
            <a:off x="3350876" y="3198620"/>
            <a:ext cx="1928372" cy="4010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265113"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유사내용 그룹핑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제목 29"/>
          <p:cNvSpPr txBox="1">
            <a:spLocks/>
          </p:cNvSpPr>
          <p:nvPr/>
        </p:nvSpPr>
        <p:spPr>
          <a:xfrm>
            <a:off x="5656664" y="3198620"/>
            <a:ext cx="1492580" cy="401046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pPr marL="265113" indent="-265113"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키워드 라벨링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제목 29"/>
          <p:cNvSpPr txBox="1">
            <a:spLocks/>
          </p:cNvSpPr>
          <p:nvPr/>
        </p:nvSpPr>
        <p:spPr>
          <a:xfrm>
            <a:off x="7021644" y="3198620"/>
            <a:ext cx="2187605" cy="4010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265113"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1" lang="en-US" altLang="ko-KR" sz="1500" b="1" kern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CDMA/</a:t>
            </a:r>
            <a:r>
              <a:rPr kumimoji="1" lang="ko-KR" altLang="en-US" sz="1500" b="1" kern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레벨링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37" name="직선 연결선 3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직선 연결선 3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직선 연결선 38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7" name="TextBox 56"/>
          <p:cNvSpPr txBox="1"/>
          <p:nvPr/>
        </p:nvSpPr>
        <p:spPr>
          <a:xfrm>
            <a:off x="703262" y="1628760"/>
            <a:ext cx="920273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82563" indent="-182563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kumimoji="1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rPr>
              <a:t>목적 </a:t>
            </a:r>
            <a:r>
              <a:rPr kumimoji="1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rPr>
              <a:t>:</a:t>
            </a:r>
            <a:r>
              <a:rPr kumimoji="1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  <a:sym typeface="Wingdings" pitchFamily="2" charset="2"/>
              </a:rPr>
              <a:t> </a:t>
            </a:r>
            <a:r>
              <a:rPr kumimoji="1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rPr>
              <a:t>독자의 이해 노력을 최소화</a:t>
            </a:r>
            <a:r>
              <a:rPr kumimoji="1"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rPr>
              <a:t>하기 위한 것</a:t>
            </a:r>
            <a:r>
              <a:rPr kumimoji="1"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rPr>
              <a:t>, </a:t>
            </a:r>
            <a:r>
              <a:rPr kumimoji="1"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rPr>
              <a:t>즉 </a:t>
            </a:r>
            <a:r>
              <a:rPr kumimoji="1"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  <a:sym typeface="Wingdings" pitchFamily="2" charset="2"/>
              </a:rPr>
              <a:t>내용이 아닌 </a:t>
            </a:r>
            <a:r>
              <a:rPr kumimoji="1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  <a:sym typeface="Wingdings" pitchFamily="2" charset="2"/>
              </a:rPr>
              <a:t>구조만 봐도 이해</a:t>
            </a:r>
            <a:r>
              <a:rPr kumimoji="1"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  <a:sym typeface="Wingdings" pitchFamily="2" charset="2"/>
              </a:rPr>
              <a:t>가 되도록 도와주는 것</a:t>
            </a:r>
            <a:endParaRPr kumimoji="1" lang="en-US" altLang="ko-KR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굴림" pitchFamily="50" charset="-127"/>
              <a:sym typeface="Wingdings" pitchFamily="2" charset="2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    </a:t>
            </a:r>
            <a:r>
              <a:rPr kumimoji="1"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구조화를 위해서는 내용에 대한 이해가 선행되어야 함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3162" y="1151017"/>
            <a:ext cx="1152000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구조화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777316"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본 문</a:t>
            </a:r>
          </a:p>
        </p:txBody>
      </p:sp>
      <p:grpSp>
        <p:nvGrpSpPr>
          <p:cNvPr id="59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60" name="직선 연결선 5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직선 연결선 6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직선 연결선 6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</p:spTree>
    <p:extLst>
      <p:ext uri="{BB962C8B-B14F-4D97-AF65-F5344CB8AC3E}">
        <p14:creationId xmlns:p14="http://schemas.microsoft.com/office/powerpoint/2010/main" val="1676007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554810" y="1171156"/>
            <a:ext cx="8841485" cy="360040"/>
            <a:chOff x="438697" y="1171156"/>
            <a:chExt cx="8949590" cy="360040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2368287" y="1171156"/>
              <a:ext cx="7020000" cy="3600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marL="177800" indent="-177800" eaLnBrk="1" fontAlgn="auto" latinLnBrk="1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1" lang="en-US" altLang="ko-KR" sz="1400" b="1" kern="0" dirty="0">
                  <a:solidFill>
                    <a:prstClr val="black"/>
                  </a:solidFill>
                  <a:ea typeface="맑은 고딕" panose="020B0503020000020004" pitchFamily="50" charset="-127"/>
                </a:rPr>
                <a:t>As-Is</a:t>
              </a:r>
              <a:r>
                <a:rPr kumimoji="1" lang="ko-KR" altLang="en-US" sz="1400" b="1" kern="0" dirty="0">
                  <a:solidFill>
                    <a:prstClr val="black"/>
                  </a:solidFill>
                  <a:ea typeface="맑은 고딕" panose="020B0503020000020004" pitchFamily="50" charset="-127"/>
                </a:rPr>
                <a:t>는 현재의 상황이나 이슈를 제시</a:t>
              </a:r>
              <a:r>
                <a:rPr kumimoji="1" lang="en-US" altLang="ko-KR" sz="1400" b="1" kern="0" dirty="0">
                  <a:solidFill>
                    <a:prstClr val="black"/>
                  </a:solidFill>
                  <a:ea typeface="맑은 고딕" panose="020B0503020000020004" pitchFamily="50" charset="-127"/>
                </a:rPr>
                <a:t>, To-Be</a:t>
              </a:r>
              <a:r>
                <a:rPr kumimoji="1" lang="ko-KR" altLang="en-US" sz="1400" b="1" kern="0" dirty="0">
                  <a:solidFill>
                    <a:prstClr val="black"/>
                  </a:solidFill>
                  <a:ea typeface="맑은 고딕" panose="020B0503020000020004" pitchFamily="50" charset="-127"/>
                </a:rPr>
                <a:t>는 향후 개선방향과 시사점을 도출</a:t>
              </a: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438697" y="1171156"/>
              <a:ext cx="1943285" cy="36004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5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As-Is / To-Be</a:t>
              </a:r>
              <a:r>
                <a:rPr lang="ko-KR" altLang="en-US" sz="15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 패턴</a:t>
              </a:r>
            </a:p>
          </p:txBody>
        </p:sp>
      </p:grpSp>
      <p:sp>
        <p:nvSpPr>
          <p:cNvPr id="91" name="제목 29"/>
          <p:cNvSpPr txBox="1">
            <a:spLocks/>
          </p:cNvSpPr>
          <p:nvPr/>
        </p:nvSpPr>
        <p:spPr>
          <a:xfrm>
            <a:off x="2402330" y="1565580"/>
            <a:ext cx="7376670" cy="3326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* 'As-Was / As-Is' 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또는 </a:t>
            </a: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현황 </a:t>
            </a: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/ 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이슈</a:t>
            </a: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또는 </a:t>
            </a: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이슈 </a:t>
            </a: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/ 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개선방향</a:t>
            </a: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도 동일하게 적용</a:t>
            </a:r>
            <a:endParaRPr kumimoji="1" lang="en-US" altLang="ko-KR" sz="1200" kern="0" spc="-100" dirty="0">
              <a:solidFill>
                <a:srgbClr val="FF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이등변 삼각형 85"/>
          <p:cNvSpPr/>
          <p:nvPr/>
        </p:nvSpPr>
        <p:spPr>
          <a:xfrm rot="5400000">
            <a:off x="2737281" y="3248711"/>
            <a:ext cx="1440000" cy="18930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628245" y="2371253"/>
            <a:ext cx="2695766" cy="172177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Box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패턴 구조화 방법을 </a:t>
            </a:r>
            <a:b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적용하여 작성</a:t>
            </a:r>
          </a:p>
        </p:txBody>
      </p:sp>
      <p:sp>
        <p:nvSpPr>
          <p:cNvPr id="89" name="제목 29"/>
          <p:cNvSpPr txBox="1">
            <a:spLocks/>
          </p:cNvSpPr>
          <p:nvPr/>
        </p:nvSpPr>
        <p:spPr>
          <a:xfrm>
            <a:off x="1069886" y="1968043"/>
            <a:ext cx="1652239" cy="3596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265113"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수집자료 분석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제목 29"/>
          <p:cNvSpPr txBox="1">
            <a:spLocks/>
          </p:cNvSpPr>
          <p:nvPr/>
        </p:nvSpPr>
        <p:spPr>
          <a:xfrm>
            <a:off x="4083813" y="1968043"/>
            <a:ext cx="1784616" cy="3596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265113"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As-Is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정리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제목 29"/>
          <p:cNvSpPr txBox="1">
            <a:spLocks/>
          </p:cNvSpPr>
          <p:nvPr/>
        </p:nvSpPr>
        <p:spPr>
          <a:xfrm>
            <a:off x="7163930" y="1968043"/>
            <a:ext cx="1784616" cy="3596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265113"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lang="en-US" altLang="ko-KR" sz="1500" b="1" dirty="0">
                <a:solidFill>
                  <a:srgbClr val="002060"/>
                </a:solidFill>
                <a:latin typeface="Arial"/>
                <a:ea typeface="맑은 고딕" panose="020B0503020000020004" pitchFamily="50" charset="-127"/>
                <a:cs typeface="+mn-cs"/>
              </a:rPr>
              <a:t>To-Be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정리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708361" y="2371253"/>
            <a:ext cx="2695766" cy="172177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Box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패턴 구조화 방법을 </a:t>
            </a:r>
            <a:b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적용하여 작성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548129" y="2371253"/>
            <a:ext cx="2695766" cy="172177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학습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연구</a:t>
            </a: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내외부 문헌자료조사</a:t>
            </a: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내외부 전문가 인터뷰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워크숍</a:t>
            </a: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수집자료 정성분석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통계분석</a:t>
            </a: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34"/>
          <p:cNvGrpSpPr/>
          <p:nvPr/>
        </p:nvGrpSpPr>
        <p:grpSpPr>
          <a:xfrm>
            <a:off x="709626" y="4882560"/>
            <a:ext cx="8604000" cy="1196478"/>
            <a:chOff x="593514" y="4809990"/>
            <a:chExt cx="8811821" cy="1196478"/>
          </a:xfrm>
        </p:grpSpPr>
        <p:sp>
          <p:nvSpPr>
            <p:cNvPr id="21" name="직사각형 20"/>
            <p:cNvSpPr/>
            <p:nvPr/>
          </p:nvSpPr>
          <p:spPr>
            <a:xfrm>
              <a:off x="625452" y="5596363"/>
              <a:ext cx="3456384" cy="4101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36000" tIns="36000" rIns="36000" bIns="36000" rtlCol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ko-KR" altLang="en-US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일상 수준진단</a:t>
              </a:r>
              <a:r>
                <a:rPr lang="en-US" altLang="ko-KR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,</a:t>
              </a:r>
              <a:r>
                <a:rPr lang="ko-KR" altLang="en-US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직원 </a:t>
              </a:r>
              <a:r>
                <a:rPr lang="en-US" altLang="ko-KR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Mind set </a:t>
              </a:r>
              <a:r>
                <a:rPr lang="ko-KR" altLang="en-US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교육 등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25452" y="5142357"/>
              <a:ext cx="3672408" cy="4101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36000" tIns="36000" rIns="36000" bIns="36000" rtlCol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altLang="ko-KR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5S/My Machine </a:t>
              </a:r>
              <a:r>
                <a:rPr lang="ko-KR" altLang="en-US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유지관리</a:t>
              </a:r>
              <a:r>
                <a:rPr lang="en-US" altLang="ko-KR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ko-KR" altLang="en-US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및 과제지도 등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660919" y="5142357"/>
              <a:ext cx="3744416" cy="4101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36000" tIns="36000" rIns="36000" bIns="36000" rtlCol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altLang="ko-KR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My M&amp;S </a:t>
              </a:r>
              <a:r>
                <a:rPr lang="ko-KR" altLang="en-US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및</a:t>
              </a:r>
              <a:r>
                <a:rPr lang="en-US" altLang="ko-KR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ko-KR" altLang="en-US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과제지도</a:t>
              </a:r>
              <a:r>
                <a:rPr lang="en-US" altLang="ko-KR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lang="ko-KR" altLang="en-US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선진기법 적용 등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660919" y="5596363"/>
              <a:ext cx="3744416" cy="4101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36000" tIns="36000" rIns="36000" bIns="36000" rtlCol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ko-KR" altLang="en-US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전문가 수준진단 및 직책자 </a:t>
              </a:r>
              <a:r>
                <a:rPr lang="en-US" altLang="ko-KR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Mind set </a:t>
              </a:r>
              <a:r>
                <a:rPr lang="ko-KR" altLang="en-US" sz="1400" b="1" kern="0" spc="-5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교육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247496" y="5142357"/>
              <a:ext cx="1244532" cy="410105"/>
            </a:xfrm>
            <a:prstGeom prst="roundRect">
              <a:avLst>
                <a:gd name="adj" fmla="val 50000"/>
              </a:avLst>
            </a:prstGeom>
            <a:solidFill>
              <a:srgbClr val="D7EAF5"/>
            </a:solidFill>
            <a:ln w="127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지  도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247496" y="5596363"/>
              <a:ext cx="1244532" cy="410105"/>
            </a:xfrm>
            <a:prstGeom prst="roundRect">
              <a:avLst>
                <a:gd name="adj" fmla="val 50000"/>
              </a:avLst>
            </a:prstGeom>
            <a:solidFill>
              <a:srgbClr val="D7EAF5"/>
            </a:solidFill>
            <a:ln w="127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1" kern="0" spc="-1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변화관리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593514" y="5569946"/>
              <a:ext cx="8748000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rot="16200000" flipV="1">
              <a:off x="2391715" y="3315752"/>
              <a:ext cx="3600" cy="3600000"/>
            </a:xfrm>
            <a:prstGeom prst="bentConnector3">
              <a:avLst>
                <a:gd name="adj1" fmla="val 3731362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1828715" y="4809990"/>
              <a:ext cx="1129600" cy="36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no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【 QSS</a:t>
              </a:r>
              <a:r>
                <a:rPr lang="en-US" altLang="ko-KR" sz="1400" b="1" kern="0" baseline="3000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+</a:t>
              </a:r>
              <a:r>
                <a:rPr lang="en-US" altLang="ko-KR" sz="1400" b="1" kern="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 FT 】</a:t>
              </a:r>
              <a:endPara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1" name="꺾인 연결선 30"/>
            <p:cNvCxnSpPr/>
            <p:nvPr/>
          </p:nvCxnSpPr>
          <p:spPr>
            <a:xfrm rot="16200000" flipV="1">
              <a:off x="7431216" y="3225752"/>
              <a:ext cx="3600" cy="3780000"/>
            </a:xfrm>
            <a:prstGeom prst="bentConnector3">
              <a:avLst>
                <a:gd name="adj1" fmla="val 3731362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586712" y="4809990"/>
              <a:ext cx="1692608" cy="36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no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dirty="0">
                  <a:solidFill>
                    <a:prstClr val="black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【 QSS</a:t>
              </a:r>
              <a:r>
                <a:rPr lang="en-US" altLang="ko-KR" sz="1400" b="1" baseline="30000" dirty="0">
                  <a:solidFill>
                    <a:prstClr val="black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+</a:t>
              </a:r>
              <a:r>
                <a:rPr lang="en-US" altLang="ko-KR" sz="1400" b="1" dirty="0">
                  <a:solidFill>
                    <a:prstClr val="black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 </a:t>
              </a:r>
              <a:r>
                <a:rPr lang="ko-KR" altLang="en-US" sz="1400" b="1" kern="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컨설턴트 </a:t>
              </a:r>
              <a:r>
                <a:rPr lang="en-US" altLang="ko-KR" sz="1400" b="1" kern="0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  <a:sym typeface="Wingdings"/>
                </a:rPr>
                <a:t>】</a:t>
              </a:r>
              <a:endPara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endParaRPr>
            </a:p>
          </p:txBody>
        </p:sp>
      </p:grpSp>
      <p:sp>
        <p:nvSpPr>
          <p:cNvPr id="34" name="제목 29"/>
          <p:cNvSpPr txBox="1">
            <a:spLocks/>
          </p:cNvSpPr>
          <p:nvPr/>
        </p:nvSpPr>
        <p:spPr>
          <a:xfrm>
            <a:off x="463552" y="4373565"/>
            <a:ext cx="7376670" cy="3326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'As-Was / As-Is'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또는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현황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/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이슈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또는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이슈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/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개선방향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사례</a:t>
            </a:r>
            <a:endParaRPr kumimoji="1" lang="en-US" altLang="ko-KR" sz="1500" b="1" kern="0" spc="-100" dirty="0">
              <a:solidFill>
                <a:srgbClr val="FF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8128" y="4795136"/>
            <a:ext cx="8856000" cy="1416978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4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9" name="직선 연결선 38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직선 연결선 40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43" name="직선 연결선 4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직선 연결선 4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직선 연결선 4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8" name="TextBox 37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777316"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본 문</a:t>
            </a:r>
          </a:p>
        </p:txBody>
      </p:sp>
      <p:sp>
        <p:nvSpPr>
          <p:cNvPr id="37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</p:spTree>
    <p:extLst>
      <p:ext uri="{BB962C8B-B14F-4D97-AF65-F5344CB8AC3E}">
        <p14:creationId xmlns:p14="http://schemas.microsoft.com/office/powerpoint/2010/main" val="907678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41" name="직선 연결선 4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직선 연결선 4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연결선 4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45" name="직선 연결선 4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직선 연결선 4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직선 연결선 4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9" name="TextBox 38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4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44" name="제목 29"/>
          <p:cNvSpPr txBox="1">
            <a:spLocks/>
          </p:cNvSpPr>
          <p:nvPr/>
        </p:nvSpPr>
        <p:spPr>
          <a:xfrm>
            <a:off x="458313" y="1178700"/>
            <a:ext cx="8995250" cy="3596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③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Takeaway Box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631825" y="1628760"/>
            <a:ext cx="8776340" cy="4230564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 defTabSz="777316" eaLnBrk="1" latinLnBrk="1" hangingPunct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Takeaway Box</a:t>
            </a: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는 본문에서 명백하게 나타나지 않았을 수도 있는 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2</a:t>
            </a:r>
            <a:r>
              <a:rPr lang="ko-KR" altLang="en-US" sz="1400" b="1">
                <a:solidFill>
                  <a:srgbClr val="000000"/>
                </a:solidFill>
                <a:ea typeface="맑은 고딕" panose="020B0503020000020004" pitchFamily="50" charset="-127"/>
              </a:rPr>
              <a:t>차적 사실을 표현하는 장소다</a:t>
            </a:r>
            <a:r>
              <a:rPr lang="en-US" altLang="ko-KR" sz="1400" b="1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lvl="1" defTabSz="777316" eaLnBrk="1" latin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슬라이드의 주요 결론을 나타내 주는 것은 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Takeaway box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가 아니라 헤드라인 메시지임</a:t>
            </a: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lvl="1" defTabSz="777316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다음 슬라이드의 </a:t>
            </a:r>
            <a:r>
              <a:rPr lang="ko-KR" altLang="en-US" sz="1400" b="1">
                <a:solidFill>
                  <a:srgbClr val="000000"/>
                </a:solidFill>
                <a:ea typeface="맑은 고딕" panose="020B0503020000020004" pitchFamily="50" charset="-127"/>
              </a:rPr>
              <a:t>전환을 도와주는 역할을 한다</a:t>
            </a:r>
            <a:r>
              <a:rPr lang="en-US" altLang="ko-KR" sz="1400" b="1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lang="en-US" altLang="ko-KR" sz="14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lvl="1" defTabSz="777316" eaLnBrk="1" latin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다음 슬라이드에서 개념의 발전이 이루어지는 경우</a:t>
            </a: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, Takeaway box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는 현 슬라이드와 다음 슬라이드를</a:t>
            </a:r>
            <a:b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     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연결해 주는 역할을 함</a:t>
            </a: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lvl="1" defTabSz="777316" eaLnBrk="1" latinLnBrk="1" hangingPunct="1">
              <a:spcBef>
                <a:spcPts val="600"/>
              </a:spcBef>
              <a:defRPr/>
            </a:pPr>
            <a:endParaRPr lang="en-US" altLang="ko-KR" sz="14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lvl="1" defTabSz="777316" eaLnBrk="1" latin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※</a:t>
            </a: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Takeaway Box </a:t>
            </a:r>
            <a:r>
              <a:rPr lang="ko-KR" altLang="en-US" sz="1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를 잘못 사용하는 경우</a:t>
            </a:r>
            <a:endParaRPr lang="en-US" altLang="ko-KR" sz="14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363538" lvl="1" indent="-188913" defTabSz="777316" latinLnBrk="1">
              <a:lnSpc>
                <a:spcPts val="2200"/>
              </a:lnSpc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kumimoji="1" lang="ko-KR" altLang="en-US" sz="14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또는 추가적인 아이디어를 적음 </a:t>
            </a:r>
          </a:p>
          <a:p>
            <a:pPr marL="363538" lvl="1" indent="-188913" defTabSz="777316" latinLnBrk="1">
              <a:lnSpc>
                <a:spcPts val="2200"/>
              </a:lnSpc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kumimoji="1" lang="ko-KR" altLang="en-US" sz="14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본문의 내용을 강조하기 위해 반복하는 용도 </a:t>
            </a:r>
          </a:p>
          <a:p>
            <a:pPr marL="363538" lvl="1" indent="-188913" defTabSz="777316" latinLnBrk="1">
              <a:lnSpc>
                <a:spcPts val="2200"/>
              </a:lnSpc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kumimoji="1" lang="ko-KR" altLang="en-US" sz="14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부분에 자리가 없어서 쓰지 못한 내용을 적는 공간으로 활용</a:t>
            </a:r>
          </a:p>
          <a:p>
            <a:pPr marL="363538" lvl="1" indent="-188913" defTabSz="777316" latinLnBrk="1">
              <a:lnSpc>
                <a:spcPts val="2200"/>
              </a:lnSpc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kumimoji="1" lang="ko-KR" altLang="en-US" sz="14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여유 공간이 너무 넓어 무언가 적어야 할 것 같아 불필요한 내용을 기록</a:t>
            </a:r>
            <a:endParaRPr lang="ko-KR" altLang="en-US" sz="14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24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36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25" name="Rectangle 92"/>
          <p:cNvSpPr>
            <a:spLocks noChangeArrowheads="1"/>
          </p:cNvSpPr>
          <p:nvPr/>
        </p:nvSpPr>
        <p:spPr bwMode="auto">
          <a:xfrm>
            <a:off x="565151" y="1878169"/>
            <a:ext cx="8867774" cy="4262465"/>
          </a:xfrm>
          <a:prstGeom prst="rect">
            <a:avLst/>
          </a:prstGeom>
        </p:spPr>
        <p:txBody>
          <a:bodyPr wrap="square" lIns="91211" tIns="45601" rIns="91211" bIns="45601">
            <a:spAutoFit/>
          </a:bodyPr>
          <a:lstStyle/>
          <a:p>
            <a:pPr defTabSz="1069726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tabLst>
                <a:tab pos="177358" algn="l"/>
              </a:tabLst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채권금리 전망</a:t>
            </a:r>
            <a:endParaRPr lang="en-US" altLang="ko-KR" sz="1600" b="1" dirty="0">
              <a:solidFill>
                <a:srgbClr val="C00000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  <a:p>
            <a:pPr defTabSz="1069726" eaLnBrk="1" fontAlgn="auto" hangingPunct="1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v"/>
              <a:tabLst>
                <a:tab pos="177358" algn="l"/>
              </a:tabLst>
              <a:defRPr/>
            </a:pPr>
            <a:r>
              <a:rPr lang="ko-KR" altLang="en-US" sz="1400" b="1" dirty="0">
                <a:solidFill>
                  <a:srgbClr val="0000CC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세계 금융시장 흐름</a:t>
            </a:r>
            <a:b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</a:b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미국의 경기 호조세 및 양적 완화 축소전망으로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금리가 상승하려는 흐름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과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  <a:p>
            <a:pPr defTabSz="1069726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tabLst>
                <a:tab pos="177358" algn="l"/>
              </a:tabLst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경기 부양을 위한 양적 완화 기조를 지속하기 위하여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저금리를 유지하려는 흐름이 맞서고 있음</a:t>
            </a:r>
            <a:endParaRPr lang="en-US" altLang="ko-KR" sz="1400" b="1" dirty="0">
              <a:solidFill>
                <a:srgbClr val="C00000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  <a:p>
            <a:pPr defTabSz="1069726" eaLnBrk="1" fontAlgn="auto" hangingPunct="1">
              <a:spcBef>
                <a:spcPts val="0"/>
              </a:spcBef>
              <a:spcAft>
                <a:spcPts val="0"/>
              </a:spcAft>
              <a:tabLst>
                <a:tab pos="177358" algn="l"/>
              </a:tabLst>
              <a:defRPr/>
            </a:pP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  <a:p>
            <a:pPr defTabSz="1069726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tabLst>
                <a:tab pos="177358" algn="l"/>
              </a:tabLst>
              <a:defRPr/>
            </a:pPr>
            <a:r>
              <a:rPr lang="en-US" altLang="ko-KR" sz="1400" b="1" dirty="0">
                <a:solidFill>
                  <a:srgbClr val="0000CC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</a:t>
            </a:r>
            <a:r>
              <a:rPr lang="ko-KR" altLang="en-US" sz="1400" b="1" dirty="0">
                <a:solidFill>
                  <a:srgbClr val="0000CC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해외 금리의 주요한 흐름</a:t>
            </a:r>
            <a:endParaRPr lang="en-US" altLang="ko-KR" sz="1400" b="1" dirty="0">
              <a:solidFill>
                <a:srgbClr val="0000CC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  <a:p>
            <a:pPr defTabSz="1069726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77358" algn="l"/>
              </a:tabLst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미국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의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금리 인상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이 현실화 되면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세계 금융시장에서 달러의 부족 예상</a:t>
            </a:r>
            <a:endParaRPr lang="en-US" altLang="ko-KR" sz="1400" b="1" dirty="0">
              <a:solidFill>
                <a:srgbClr val="C00000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  <a:p>
            <a:pPr defTabSz="1069726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77358" algn="l"/>
              </a:tabLst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유럽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은 브렉시트 리스크 증대로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유동성이 필요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한 상황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  <a:p>
            <a:pPr defTabSz="1069726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77358" algn="l"/>
              </a:tabLst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중국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은 금융시장 경색을 해소하기 위해 지급준비율 및 금리를 내려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유동성 확대 정책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을 사용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  <a:p>
            <a:pPr defTabSz="1069726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77358" algn="l"/>
              </a:tabLst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일본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의 경우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양적 완화 기조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를 유지하고 있음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  <a:p>
            <a:pPr defTabSz="1069726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177358" algn="l"/>
              </a:tabLst>
              <a:defRPr/>
            </a:pP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  <a:p>
            <a:pPr defTabSz="1069726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tabLst>
                <a:tab pos="177358" algn="l"/>
              </a:tabLst>
              <a:defRPr/>
            </a:pPr>
            <a:r>
              <a:rPr lang="en-US" altLang="ko-KR" sz="1400" b="1" dirty="0">
                <a:solidFill>
                  <a:srgbClr val="0000CC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 </a:t>
            </a:r>
            <a:r>
              <a:rPr lang="ko-KR" altLang="en-US" sz="1400" b="1" dirty="0">
                <a:solidFill>
                  <a:srgbClr val="0000CC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결론</a:t>
            </a:r>
            <a:b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</a:b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우리 나라는 물가가 안정적이고 가계부채 비율이 높은 상황과 경기부진이 이어지고 있으므로 금리인상 요인이 부족함</a:t>
            </a:r>
            <a: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. 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따라서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낮은 금리와 저물가 기조가 지속 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/>
              </a:rPr>
              <a:t>될 것으로 예상됨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0637" y="1895922"/>
            <a:ext cx="8856000" cy="4301671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8" name="직선 연결선 2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직선 연결선 2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직선 연결선 30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33" name="직선 연결선 3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직선 연결선 4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직선 연결선 4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3" name="제목 29"/>
          <p:cNvSpPr txBox="1">
            <a:spLocks/>
          </p:cNvSpPr>
          <p:nvPr/>
        </p:nvSpPr>
        <p:spPr>
          <a:xfrm>
            <a:off x="365841" y="1172678"/>
            <a:ext cx="3246401" cy="35966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spc="-1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&gt;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Easy &amp; Visual up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사례</a:t>
            </a:r>
            <a:r>
              <a:rPr kumimoji="1" lang="ko-KR" altLang="en-US" sz="15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500" b="1" kern="0" spc="-1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&lt;</a:t>
            </a:r>
          </a:p>
        </p:txBody>
      </p:sp>
      <p:sp>
        <p:nvSpPr>
          <p:cNvPr id="19" name="제목 29"/>
          <p:cNvSpPr txBox="1">
            <a:spLocks/>
          </p:cNvSpPr>
          <p:nvPr/>
        </p:nvSpPr>
        <p:spPr>
          <a:xfrm>
            <a:off x="453687" y="1584460"/>
            <a:ext cx="2775287" cy="28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kumimoji="1" lang="en-US" altLang="ko-KR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(</a:t>
            </a:r>
            <a:r>
              <a:rPr kumimoji="1" lang="ko-KR" altLang="en-US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레벨 </a:t>
            </a:r>
            <a:r>
              <a:rPr kumimoji="1" lang="en-US" altLang="ko-KR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1 : key word )</a:t>
            </a:r>
            <a:endParaRPr kumimoji="1" lang="en-US" altLang="ko-KR" sz="1400" b="1" i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49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36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0" name="직선 연결선 1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32" name="직선 연결선 3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직선 연결선 36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직선 연결선 3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9" name="제목 29"/>
          <p:cNvSpPr txBox="1">
            <a:spLocks/>
          </p:cNvSpPr>
          <p:nvPr/>
        </p:nvSpPr>
        <p:spPr>
          <a:xfrm>
            <a:off x="453687" y="1221610"/>
            <a:ext cx="2775287" cy="28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kumimoji="1" lang="en-US" altLang="ko-KR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(</a:t>
            </a:r>
            <a:r>
              <a:rPr kumimoji="1" lang="ko-KR" altLang="en-US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레벨 </a:t>
            </a:r>
            <a:r>
              <a:rPr kumimoji="1" lang="en-US" altLang="ko-KR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2 : Grouping )</a:t>
            </a:r>
            <a:endParaRPr kumimoji="1" lang="en-US" altLang="ko-KR" sz="1400" b="1" i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454025" y="1513884"/>
            <a:ext cx="4156075" cy="27446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266700" indent="-266700" algn="ctr" eaLnBrk="1" latinLnBrk="1" hangingPunct="1">
              <a:spcBef>
                <a:spcPts val="600"/>
              </a:spcBef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제목 </a:t>
            </a:r>
            <a:r>
              <a:rPr kumimoji="1" lang="en-US" altLang="ko-KR" sz="14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  <a:ea typeface="맑은 고딕" panose="020B0503020000020004" pitchFamily="50" charset="-127"/>
                <a:sym typeface="Wingdings"/>
              </a:rPr>
              <a:t>채권금리 전망</a:t>
            </a:r>
            <a:endParaRPr lang="en-US" altLang="ko-KR" sz="1400" b="1" dirty="0">
              <a:solidFill>
                <a:prstClr val="black"/>
              </a:solidFill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454025" y="1841133"/>
            <a:ext cx="4156075" cy="27446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266700" indent="-266700" algn="ctr" eaLnBrk="1" latinLnBrk="1" hangingPunct="1">
              <a:spcBef>
                <a:spcPts val="0"/>
              </a:spcBef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세계 금융시장 흐름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454025" y="2240957"/>
            <a:ext cx="4156075" cy="27446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266700" indent="-266700" algn="ctr" eaLnBrk="1" latinLnBrk="1" hangingPunct="1">
              <a:spcBef>
                <a:spcPts val="0"/>
              </a:spcBef>
              <a:defRPr/>
            </a:pPr>
            <a:r>
              <a:rPr lang="ko-KR" altLang="en-US" sz="1400" b="1" dirty="0">
                <a:solidFill>
                  <a:prstClr val="black"/>
                </a:solidFill>
                <a:ea typeface="맑은 고딕" panose="020B0503020000020004" pitchFamily="50" charset="-127"/>
                <a:sym typeface="Wingdings"/>
              </a:rPr>
              <a:t>해외 금리의 주요한 흐름</a:t>
            </a:r>
            <a:endParaRPr kumimoji="1" lang="ko-KR" altLang="en-US" sz="14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454025" y="2643418"/>
            <a:ext cx="4156075" cy="27446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266700" indent="-266700" algn="ctr" eaLnBrk="1" latinLnBrk="1" hangingPunct="1">
              <a:spcBef>
                <a:spcPts val="0"/>
              </a:spcBef>
              <a:defRPr/>
            </a:pPr>
            <a:r>
              <a:rPr lang="ko-KR" altLang="en-US" sz="1400" b="1" dirty="0">
                <a:solidFill>
                  <a:prstClr val="black"/>
                </a:solidFill>
                <a:ea typeface="맑은 고딕" panose="020B0503020000020004" pitchFamily="50" charset="-127"/>
                <a:sym typeface="Wingdings"/>
              </a:rPr>
              <a:t>대한민국 채권금리 전망</a:t>
            </a:r>
            <a:endParaRPr kumimoji="1" lang="ko-KR" altLang="en-US" sz="14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5302250" y="1513884"/>
            <a:ext cx="4156075" cy="27446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266700" indent="-266700" algn="ctr" eaLnBrk="1" latinLnBrk="1" hangingPunct="1">
              <a:spcBef>
                <a:spcPts val="600"/>
              </a:spcBef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제목 </a:t>
            </a:r>
            <a:r>
              <a:rPr kumimoji="1" lang="en-US" altLang="ko-KR" sz="14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  <a:ea typeface="맑은 고딕" panose="020B0503020000020004" pitchFamily="50" charset="-127"/>
                <a:sym typeface="Wingdings"/>
              </a:rPr>
              <a:t>채권금리 전망</a:t>
            </a:r>
            <a:endParaRPr lang="en-US" altLang="ko-KR" sz="1400" b="1" dirty="0">
              <a:solidFill>
                <a:prstClr val="black"/>
              </a:solidFill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5302251" y="1841133"/>
            <a:ext cx="2051050" cy="69038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266700" indent="-266700" algn="ctr" eaLnBrk="1" latinLnBrk="1" hangingPunct="1">
              <a:spcBef>
                <a:spcPts val="0"/>
              </a:spcBef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세계 금융시장 흐름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5302250" y="2643418"/>
            <a:ext cx="4156075" cy="27446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266700" indent="-266700" algn="ctr" eaLnBrk="1" latinLnBrk="1" hangingPunct="1">
              <a:spcBef>
                <a:spcPts val="0"/>
              </a:spcBef>
              <a:defRPr/>
            </a:pPr>
            <a:r>
              <a:rPr lang="ko-KR" altLang="en-US" sz="1400" b="1" dirty="0">
                <a:solidFill>
                  <a:prstClr val="black"/>
                </a:solidFill>
                <a:ea typeface="맑은 고딕" panose="020B0503020000020004" pitchFamily="50" charset="-127"/>
                <a:sym typeface="Wingdings"/>
              </a:rPr>
              <a:t>대한민국 채권금리 전망</a:t>
            </a:r>
            <a:endParaRPr kumimoji="1" lang="ko-KR" altLang="en-US" sz="14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7407275" y="1841133"/>
            <a:ext cx="2051050" cy="69038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266700" indent="-266700" algn="ctr" eaLnBrk="1" latinLnBrk="1" hangingPunct="1">
              <a:spcBef>
                <a:spcPts val="0"/>
              </a:spcBef>
              <a:defRPr/>
            </a:pPr>
            <a:r>
              <a:rPr lang="ko-KR" altLang="en-US" sz="1400" b="1" dirty="0">
                <a:solidFill>
                  <a:prstClr val="black"/>
                </a:solidFill>
                <a:ea typeface="맑은 고딕" panose="020B0503020000020004" pitchFamily="50" charset="-127"/>
                <a:sym typeface="Wingdings"/>
              </a:rPr>
              <a:t>해외 금리의 주요한 흐름</a:t>
            </a:r>
            <a:endParaRPr kumimoji="1" lang="ko-KR" altLang="en-US" sz="14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3" name="이등변 삼각형 52"/>
          <p:cNvSpPr/>
          <p:nvPr/>
        </p:nvSpPr>
        <p:spPr bwMode="auto">
          <a:xfrm flipV="1">
            <a:off x="6774180" y="2529674"/>
            <a:ext cx="1219200" cy="9500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endParaRPr kumimoji="1" lang="ko-KR" altLang="en-US" sz="1800" b="1" dirty="0">
              <a:solidFill>
                <a:srgbClr val="EEECE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제목 29"/>
          <p:cNvSpPr txBox="1">
            <a:spLocks/>
          </p:cNvSpPr>
          <p:nvPr/>
        </p:nvSpPr>
        <p:spPr>
          <a:xfrm>
            <a:off x="453689" y="3268368"/>
            <a:ext cx="2289511" cy="28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kumimoji="1" lang="en-US" altLang="ko-KR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(</a:t>
            </a:r>
            <a:r>
              <a:rPr kumimoji="1" lang="ko-KR" altLang="en-US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레벨 </a:t>
            </a:r>
            <a:r>
              <a:rPr kumimoji="1" lang="en-US" altLang="ko-KR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3 : Easy up</a:t>
            </a:r>
            <a:r>
              <a:rPr kumimoji="1" lang="ko-KR" altLang="en-US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en-US" altLang="ko-KR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)</a:t>
            </a:r>
            <a:endParaRPr kumimoji="1" lang="en-US" altLang="ko-KR" sz="1400" b="1" i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454025" y="3843031"/>
            <a:ext cx="4156075" cy="288000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266700" indent="-266700" algn="ctr" eaLnBrk="1" latinLnBrk="1" hangingPunct="1">
              <a:spcBef>
                <a:spcPts val="0"/>
              </a:spcBef>
              <a:defRPr/>
            </a:pPr>
            <a:r>
              <a:rPr kumimoji="1" lang="ko-KR" altLang="en-US" sz="1400" kern="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세계 금융시장 흐름</a:t>
            </a:r>
          </a:p>
        </p:txBody>
      </p:sp>
      <p:sp>
        <p:nvSpPr>
          <p:cNvPr id="56" name="직사각형 55"/>
          <p:cNvSpPr/>
          <p:nvPr/>
        </p:nvSpPr>
        <p:spPr bwMode="auto">
          <a:xfrm>
            <a:off x="5302250" y="3843031"/>
            <a:ext cx="4156075" cy="288000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266700" indent="-266700" algn="ctr" eaLnBrk="1" latinLnBrk="1" hangingPunct="1">
              <a:spcBef>
                <a:spcPts val="0"/>
              </a:spcBef>
              <a:defRPr/>
            </a:pPr>
            <a:r>
              <a:rPr lang="ko-KR" altLang="en-US" sz="14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sym typeface="Wingdings"/>
              </a:rPr>
              <a:t>해외 금리의 주요한 흐름</a:t>
            </a:r>
            <a:endParaRPr kumimoji="1" lang="ko-KR" altLang="en-US" sz="1400" kern="0" dirty="0">
              <a:solidFill>
                <a:srgbClr val="00006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제목 29"/>
          <p:cNvSpPr txBox="1">
            <a:spLocks/>
          </p:cNvSpPr>
          <p:nvPr/>
        </p:nvSpPr>
        <p:spPr>
          <a:xfrm>
            <a:off x="351327" y="3542994"/>
            <a:ext cx="2173251" cy="35966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500" b="1" kern="0" spc="-100" dirty="0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채권금리 전망</a:t>
            </a:r>
            <a:endParaRPr kumimoji="1" lang="en-US" altLang="ko-KR" sz="1500" b="1" kern="0" spc="-100" dirty="0">
              <a:solidFill>
                <a:srgbClr val="0000CC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454025" y="5227781"/>
            <a:ext cx="9004300" cy="288000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266700" indent="-266700" algn="ctr" eaLnBrk="1" latinLnBrk="1" hangingPunct="1">
              <a:spcBef>
                <a:spcPts val="0"/>
              </a:spcBef>
              <a:defRPr/>
            </a:pPr>
            <a:r>
              <a:rPr kumimoji="1" lang="ko-KR" altLang="en-US" sz="1400" kern="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대한민국 채권금리 전망</a:t>
            </a:r>
          </a:p>
        </p:txBody>
      </p:sp>
      <p:sp>
        <p:nvSpPr>
          <p:cNvPr id="59" name="오른쪽 화살표 58"/>
          <p:cNvSpPr/>
          <p:nvPr/>
        </p:nvSpPr>
        <p:spPr bwMode="auto">
          <a:xfrm>
            <a:off x="454025" y="4150094"/>
            <a:ext cx="2035175" cy="1016000"/>
          </a:xfrm>
          <a:prstGeom prst="rightArrow">
            <a:avLst>
              <a:gd name="adj1" fmla="val 83333"/>
              <a:gd name="adj2" fmla="val 18519"/>
            </a:avLst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endParaRPr kumimoji="1" lang="ko-KR" altLang="en-US" sz="1800" b="1" dirty="0">
              <a:solidFill>
                <a:srgbClr val="EEECE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오른쪽 화살표 59"/>
          <p:cNvSpPr/>
          <p:nvPr/>
        </p:nvSpPr>
        <p:spPr bwMode="auto">
          <a:xfrm flipH="1">
            <a:off x="2574925" y="4150094"/>
            <a:ext cx="2035175" cy="1016000"/>
          </a:xfrm>
          <a:prstGeom prst="rightArrow">
            <a:avLst>
              <a:gd name="adj1" fmla="val 83333"/>
              <a:gd name="adj2" fmla="val 18519"/>
            </a:avLst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endParaRPr kumimoji="1" lang="ko-KR" altLang="en-US" sz="1800" b="1" dirty="0">
              <a:solidFill>
                <a:srgbClr val="EEECE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제목 29"/>
          <p:cNvSpPr txBox="1">
            <a:spLocks/>
          </p:cNvSpPr>
          <p:nvPr/>
        </p:nvSpPr>
        <p:spPr>
          <a:xfrm>
            <a:off x="453689" y="4253789"/>
            <a:ext cx="1889461" cy="28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kumimoji="1" lang="ko-KR" altLang="en-US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금리상승 흐름</a:t>
            </a:r>
            <a:endParaRPr kumimoji="1" lang="en-US" altLang="ko-KR" sz="1400" b="1" i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제목 29"/>
          <p:cNvSpPr txBox="1">
            <a:spLocks/>
          </p:cNvSpPr>
          <p:nvPr/>
        </p:nvSpPr>
        <p:spPr>
          <a:xfrm>
            <a:off x="2692064" y="4253789"/>
            <a:ext cx="1889461" cy="28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kumimoji="1" lang="ko-KR" altLang="en-US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저금리 유지 흐름</a:t>
            </a:r>
            <a:endParaRPr kumimoji="1" lang="en-US" altLang="ko-KR" sz="1400" b="1" i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제목 29"/>
          <p:cNvSpPr txBox="1">
            <a:spLocks/>
          </p:cNvSpPr>
          <p:nvPr/>
        </p:nvSpPr>
        <p:spPr>
          <a:xfrm>
            <a:off x="453689" y="4596688"/>
            <a:ext cx="2099011" cy="49320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82563" indent="-182563" eaLnBrk="1" fontAlgn="auto" latinLnBrk="1" hangingPunct="1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1" lang="ko-KR" altLang="en-US" sz="12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미국의 경기 호조 세</a:t>
            </a:r>
            <a:endParaRPr kumimoji="1" lang="en-US" altLang="ko-KR" sz="1200" kern="0" spc="-5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82563" indent="-182563" eaLnBrk="1" fontAlgn="auto" latinLnBrk="1" hangingPunct="1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1" lang="ko-KR" altLang="en-US" sz="12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미국의 양적 완화 축소전망</a:t>
            </a:r>
            <a:endParaRPr kumimoji="1" lang="en-US" altLang="ko-KR" sz="1200" kern="0" spc="-5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제목 29"/>
          <p:cNvSpPr txBox="1">
            <a:spLocks/>
          </p:cNvSpPr>
          <p:nvPr/>
        </p:nvSpPr>
        <p:spPr>
          <a:xfrm>
            <a:off x="2739689" y="4596688"/>
            <a:ext cx="1870411" cy="49320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82563" indent="-182563" eaLnBrk="1" fontAlgn="auto" latinLnBrk="1" hangingPunct="1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1" lang="ko-KR" altLang="en-US" sz="12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경기부양을 위한 양적</a:t>
            </a:r>
            <a:br>
              <a:rPr kumimoji="1" lang="en-US" altLang="ko-KR" sz="12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ko-KR" altLang="en-US" sz="12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완화 기조 지속</a:t>
            </a:r>
            <a:endParaRPr kumimoji="1" lang="en-US" altLang="ko-KR" sz="1200" kern="0" spc="-5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5302250" y="4231650"/>
            <a:ext cx="4156075" cy="84300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Ins="72000" rtlCol="0" anchor="ctr" anchorCtr="0"/>
          <a:lstStyle/>
          <a:p>
            <a:pPr marL="92075" indent="-92075" eaLnBrk="1" latinLnBrk="1" hangingPunct="1">
              <a:lnSpc>
                <a:spcPct val="1300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kumimoji="1" lang="ko-KR" altLang="en-US" sz="1200" kern="0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금리인상 현실화 시 </a:t>
            </a:r>
            <a:r>
              <a:rPr kumimoji="1" lang="en-US" altLang="ko-KR" sz="1200" kern="0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 </a:t>
            </a:r>
            <a:r>
              <a:rPr kumimoji="1" lang="ko-KR" altLang="en-US" sz="1200" kern="0" spc="-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세계 금융시장 달러부족 예상</a:t>
            </a:r>
            <a:endParaRPr kumimoji="1" lang="en-US" altLang="ko-KR" sz="1200" kern="0" spc="-5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  <a:sym typeface="Wingdings" pitchFamily="2" charset="2"/>
            </a:endParaRPr>
          </a:p>
          <a:p>
            <a:pPr marL="92075" indent="-92075" eaLnBrk="1" latinLnBrk="1" hangingPunct="1">
              <a:lnSpc>
                <a:spcPct val="1300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kumimoji="1" lang="ko-KR" altLang="en-US" sz="1200" kern="0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그리스 재무 불이행 시    </a:t>
            </a:r>
            <a:r>
              <a:rPr kumimoji="1" lang="en-US" altLang="ko-KR" sz="1200" kern="0" spc="-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 </a:t>
            </a:r>
            <a:r>
              <a:rPr kumimoji="1" lang="ko-KR" altLang="en-US" sz="1200" kern="0" spc="-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유럽 유동성 필요</a:t>
            </a:r>
            <a:endParaRPr kumimoji="1" lang="en-US" altLang="ko-KR" sz="1200" kern="0" spc="-5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  <a:sym typeface="Wingdings" pitchFamily="2" charset="2"/>
            </a:endParaRPr>
          </a:p>
          <a:p>
            <a:pPr marL="92075" indent="-92075" eaLnBrk="1" latinLnBrk="1" hangingPunct="1">
              <a:lnSpc>
                <a:spcPct val="1300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kumimoji="1" lang="ko-KR" altLang="en-US" sz="1200" kern="0" spc="-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지급준비율과 금리인하   </a:t>
            </a:r>
            <a:r>
              <a:rPr kumimoji="1" lang="en-US" altLang="ko-KR" sz="1200" kern="0" spc="-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 </a:t>
            </a:r>
            <a:r>
              <a:rPr kumimoji="1" lang="ko-KR" altLang="en-US" sz="1200" kern="0" spc="-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중국 유동성 확대정책 사용</a:t>
            </a:r>
            <a:endParaRPr kumimoji="1" lang="en-US" altLang="ko-KR" sz="1200" kern="0" spc="-5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  <a:sym typeface="Wingdings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454025" y="5524959"/>
            <a:ext cx="9004300" cy="64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0" rtlCol="0" anchor="t" anchorCtr="0"/>
          <a:lstStyle/>
          <a:p>
            <a:pPr marL="266700" indent="-266700" algn="ctr" eaLnBrk="1" latinLnBrk="1" hangingPunct="1">
              <a:spcBef>
                <a:spcPts val="0"/>
              </a:spcBef>
              <a:defRPr/>
            </a:pPr>
            <a:r>
              <a:rPr kumimoji="1" lang="ko-KR" altLang="en-US" sz="14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금리 인상요인 부족 </a:t>
            </a:r>
            <a:r>
              <a:rPr kumimoji="1" lang="en-US" altLang="ko-KR" sz="14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 </a:t>
            </a:r>
            <a:r>
              <a:rPr kumimoji="1" lang="ko-KR" altLang="en-US" sz="14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낮은 금리와 저물가 기조 지속</a:t>
            </a:r>
            <a:endParaRPr kumimoji="1" lang="ko-KR" altLang="en-US" sz="14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63"/>
          <p:cNvGrpSpPr/>
          <p:nvPr/>
        </p:nvGrpSpPr>
        <p:grpSpPr>
          <a:xfrm>
            <a:off x="1265714" y="5883101"/>
            <a:ext cx="7380922" cy="235494"/>
            <a:chOff x="644525" y="6012907"/>
            <a:chExt cx="7380922" cy="235494"/>
          </a:xfrm>
        </p:grpSpPr>
        <p:sp>
          <p:nvSpPr>
            <p:cNvPr id="68" name="직사각형 67"/>
            <p:cNvSpPr/>
            <p:nvPr/>
          </p:nvSpPr>
          <p:spPr bwMode="auto">
            <a:xfrm>
              <a:off x="644525" y="6012907"/>
              <a:ext cx="2167255" cy="2354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46800" rIns="72000" rtlCol="0" anchor="ctr" anchorCtr="0"/>
            <a:lstStyle/>
            <a:p>
              <a:pPr marL="266700" indent="-266700" algn="ctr" eaLnBrk="1" latinLnBrk="1" hangingPunct="1">
                <a:spcBef>
                  <a:spcPts val="0"/>
                </a:spcBef>
                <a:defRPr/>
              </a:pPr>
              <a:r>
                <a:rPr kumimoji="1" lang="ko-KR" altLang="en-US" sz="14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안정적 물가</a:t>
              </a:r>
            </a:p>
          </p:txBody>
        </p:sp>
        <p:sp>
          <p:nvSpPr>
            <p:cNvPr id="69" name="직사각형 68"/>
            <p:cNvSpPr/>
            <p:nvPr/>
          </p:nvSpPr>
          <p:spPr bwMode="auto">
            <a:xfrm>
              <a:off x="3251359" y="6012907"/>
              <a:ext cx="2167255" cy="2354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46800" rIns="72000" rtlCol="0" anchor="ctr" anchorCtr="0"/>
            <a:lstStyle/>
            <a:p>
              <a:pPr marL="266700" indent="-266700" algn="ctr" eaLnBrk="1" latinLnBrk="1" hangingPunct="1">
                <a:spcBef>
                  <a:spcPts val="0"/>
                </a:spcBef>
                <a:defRPr/>
              </a:pPr>
              <a:r>
                <a:rPr kumimoji="1" lang="ko-KR" altLang="en-US" sz="14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높은 가계부채 비율</a:t>
              </a:r>
            </a:p>
          </p:txBody>
        </p:sp>
        <p:sp>
          <p:nvSpPr>
            <p:cNvPr id="70" name="직사각형 69"/>
            <p:cNvSpPr/>
            <p:nvPr/>
          </p:nvSpPr>
          <p:spPr bwMode="auto">
            <a:xfrm>
              <a:off x="5858192" y="6012907"/>
              <a:ext cx="2167255" cy="2354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46800" rIns="72000" rtlCol="0" anchor="ctr" anchorCtr="0"/>
            <a:lstStyle/>
            <a:p>
              <a:pPr marL="266700" indent="-266700" algn="ctr" eaLnBrk="1" latinLnBrk="1" hangingPunct="1">
                <a:spcBef>
                  <a:spcPts val="0"/>
                </a:spcBef>
                <a:defRPr/>
              </a:pPr>
              <a:r>
                <a:rPr kumimoji="1" lang="ko-KR" altLang="en-US" sz="14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경기부진 지속</a:t>
              </a:r>
            </a:p>
          </p:txBody>
        </p:sp>
      </p:grpSp>
      <p:sp>
        <p:nvSpPr>
          <p:cNvPr id="41" name="이등변 삼각형 40"/>
          <p:cNvSpPr/>
          <p:nvPr/>
        </p:nvSpPr>
        <p:spPr bwMode="auto">
          <a:xfrm rot="16200000" flipV="1">
            <a:off x="4425742" y="2147643"/>
            <a:ext cx="1219200" cy="164683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endParaRPr kumimoji="1" lang="ko-KR" altLang="en-US" sz="1800" b="1" dirty="0">
              <a:solidFill>
                <a:srgbClr val="EEECE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533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른쪽 화살표 7"/>
          <p:cNvSpPr/>
          <p:nvPr/>
        </p:nvSpPr>
        <p:spPr bwMode="gray">
          <a:xfrm rot="5400000">
            <a:off x="4511292" y="3207916"/>
            <a:ext cx="873628" cy="1320428"/>
          </a:xfrm>
          <a:prstGeom prst="rightArrow">
            <a:avLst>
              <a:gd name="adj1" fmla="val 58439"/>
              <a:gd name="adj2" fmla="val 36868"/>
            </a:avLst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50000">
                <a:schemeClr val="bg2"/>
              </a:gs>
              <a:gs pos="100000">
                <a:schemeClr val="bg1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25" tIns="35925" rIns="35925" bIns="35925" rtlCol="0" anchor="t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40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36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0" name="직선 연결선 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직선 연결선 1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직선 연결선 1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4" name="직선 연결선 1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직사각형 16"/>
          <p:cNvSpPr/>
          <p:nvPr/>
        </p:nvSpPr>
        <p:spPr>
          <a:xfrm>
            <a:off x="454025" y="2207668"/>
            <a:ext cx="4148455" cy="18111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09870" y="2207668"/>
            <a:ext cx="4148455" cy="18111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4025" y="4507999"/>
            <a:ext cx="9004300" cy="165600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4" name="그룹 99"/>
          <p:cNvGrpSpPr/>
          <p:nvPr/>
        </p:nvGrpSpPr>
        <p:grpSpPr>
          <a:xfrm>
            <a:off x="3426175" y="4354544"/>
            <a:ext cx="3060000" cy="319267"/>
            <a:chOff x="8669323" y="1674737"/>
            <a:chExt cx="3742101" cy="371685"/>
          </a:xfrm>
        </p:grpSpPr>
        <p:sp>
          <p:nvSpPr>
            <p:cNvPr id="21" name="이등변 삼각형 20"/>
            <p:cNvSpPr/>
            <p:nvPr/>
          </p:nvSpPr>
          <p:spPr>
            <a:xfrm>
              <a:off x="8669323" y="1684933"/>
              <a:ext cx="311810" cy="18000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>
              <a:off x="12099614" y="1684933"/>
              <a:ext cx="311810" cy="18000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" name="사다리꼴 24"/>
            <p:cNvSpPr/>
            <p:nvPr/>
          </p:nvSpPr>
          <p:spPr>
            <a:xfrm flipV="1">
              <a:off x="8825636" y="1686422"/>
              <a:ext cx="3429910" cy="360000"/>
            </a:xfrm>
            <a:prstGeom prst="trapezoid">
              <a:avLst>
                <a:gd name="adj" fmla="val 33246"/>
              </a:avLst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6" name="TextBox 16"/>
            <p:cNvSpPr txBox="1"/>
            <p:nvPr/>
          </p:nvSpPr>
          <p:spPr>
            <a:xfrm>
              <a:off x="8825255" y="1674737"/>
              <a:ext cx="3429909" cy="3583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>
                  <a:solidFill>
                    <a:srgbClr val="FFFFFF">
                      <a:lumMod val="95000"/>
                    </a:srgbClr>
                  </a:solidFill>
                  <a:latin typeface="맑은 고딕"/>
                  <a:ea typeface="맑은 고딕"/>
                </a:rPr>
                <a:t>대한민국의 채권금리 전망</a:t>
              </a:r>
            </a:p>
          </p:txBody>
        </p:sp>
      </p:grpSp>
      <p:grpSp>
        <p:nvGrpSpPr>
          <p:cNvPr id="5" name="그룹 99"/>
          <p:cNvGrpSpPr/>
          <p:nvPr/>
        </p:nvGrpSpPr>
        <p:grpSpPr>
          <a:xfrm>
            <a:off x="5854097" y="2044682"/>
            <a:ext cx="3060000" cy="319267"/>
            <a:chOff x="8669323" y="1674737"/>
            <a:chExt cx="3742101" cy="371685"/>
          </a:xfrm>
        </p:grpSpPr>
        <p:sp>
          <p:nvSpPr>
            <p:cNvPr id="28" name="이등변 삼각형 27"/>
            <p:cNvSpPr/>
            <p:nvPr/>
          </p:nvSpPr>
          <p:spPr>
            <a:xfrm>
              <a:off x="8669323" y="1684933"/>
              <a:ext cx="311810" cy="18000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9" name="이등변 삼각형 28"/>
            <p:cNvSpPr/>
            <p:nvPr/>
          </p:nvSpPr>
          <p:spPr>
            <a:xfrm>
              <a:off x="12099614" y="1684933"/>
              <a:ext cx="311810" cy="18000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1" name="사다리꼴 30"/>
            <p:cNvSpPr/>
            <p:nvPr/>
          </p:nvSpPr>
          <p:spPr>
            <a:xfrm flipV="1">
              <a:off x="8825636" y="1686422"/>
              <a:ext cx="3429910" cy="360000"/>
            </a:xfrm>
            <a:prstGeom prst="trapezoid">
              <a:avLst>
                <a:gd name="adj" fmla="val 33246"/>
              </a:avLst>
            </a:prstGeom>
            <a:solidFill>
              <a:srgbClr val="33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2" name="TextBox 16"/>
            <p:cNvSpPr txBox="1"/>
            <p:nvPr/>
          </p:nvSpPr>
          <p:spPr>
            <a:xfrm>
              <a:off x="8825255" y="1674737"/>
              <a:ext cx="3429909" cy="3583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>
                  <a:solidFill>
                    <a:srgbClr val="FFFFFF">
                      <a:lumMod val="95000"/>
                    </a:srgbClr>
                  </a:solidFill>
                  <a:latin typeface="맑은 고딕"/>
                  <a:ea typeface="맑은 고딕"/>
                </a:rPr>
                <a:t>세계 금융시장 흐름</a:t>
              </a:r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431165" y="1608979"/>
            <a:ext cx="45719" cy="294968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endParaRPr kumimoji="1" lang="ko-KR" altLang="en-US" sz="1800" b="1" dirty="0">
              <a:solidFill>
                <a:srgbClr val="EEECE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499275" y="1557542"/>
            <a:ext cx="2173251" cy="35966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800" b="1" kern="0" spc="-10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채권금리 전망</a:t>
            </a:r>
            <a:endParaRPr kumimoji="1" lang="en-US" altLang="ko-KR" sz="1800" b="1" kern="0" spc="-100" dirty="0">
              <a:solidFill>
                <a:srgbClr val="000066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079691" y="5212994"/>
            <a:ext cx="2160000" cy="42770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srgbClr val="000066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ko-KR" altLang="en-US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안정적인 물가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3876175" y="5212994"/>
            <a:ext cx="2196000" cy="42770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srgbClr val="000066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ko-KR" altLang="en-US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높은 가계부채 비율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6672660" y="5212994"/>
            <a:ext cx="2160000" cy="42770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srgbClr val="000066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ko-KR" altLang="en-US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지속되는 경기부진</a:t>
            </a:r>
          </a:p>
        </p:txBody>
      </p:sp>
      <p:grpSp>
        <p:nvGrpSpPr>
          <p:cNvPr id="6" name="Group 38"/>
          <p:cNvGrpSpPr/>
          <p:nvPr>
            <p:custDataLst>
              <p:tags r:id="rId1"/>
            </p:custDataLst>
          </p:nvPr>
        </p:nvGrpSpPr>
        <p:grpSpPr>
          <a:xfrm>
            <a:off x="3422230" y="5319990"/>
            <a:ext cx="254623" cy="254623"/>
            <a:chOff x="-1230569" y="804625"/>
            <a:chExt cx="612000" cy="612000"/>
          </a:xfrm>
        </p:grpSpPr>
        <p:sp>
          <p:nvSpPr>
            <p:cNvPr id="42" name="Oval 34"/>
            <p:cNvSpPr/>
            <p:nvPr/>
          </p:nvSpPr>
          <p:spPr bwMode="auto">
            <a:xfrm flipH="1">
              <a:off x="-1230569" y="804625"/>
              <a:ext cx="612000" cy="612000"/>
            </a:xfrm>
            <a:prstGeom prst="ellipse">
              <a:avLst/>
            </a:prstGeom>
            <a:solidFill>
              <a:srgbClr val="006393"/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600" b="1" kern="0" dirty="0">
                <a:solidFill>
                  <a:srgbClr val="FFFFFF"/>
                </a:solidFill>
                <a:latin typeface="Verdana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Plus 35"/>
            <p:cNvSpPr/>
            <p:nvPr/>
          </p:nvSpPr>
          <p:spPr>
            <a:xfrm flipH="1">
              <a:off x="-1209879" y="825315"/>
              <a:ext cx="570620" cy="570621"/>
            </a:xfrm>
            <a:prstGeom prst="mathPlus">
              <a:avLst>
                <a:gd name="adj1" fmla="val 17639"/>
              </a:avLst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lIns="72000" tIns="0" rIns="72000" b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b="1" kern="0" dirty="0">
                <a:solidFill>
                  <a:srgbClr val="FFFFFF"/>
                </a:solidFill>
                <a:latin typeface="Verdana"/>
                <a:ea typeface="Malgun Gothic"/>
                <a:cs typeface="+mn-cs"/>
              </a:endParaRPr>
            </a:p>
          </p:txBody>
        </p:sp>
      </p:grpSp>
      <p:grpSp>
        <p:nvGrpSpPr>
          <p:cNvPr id="7" name="Group 38"/>
          <p:cNvGrpSpPr/>
          <p:nvPr>
            <p:custDataLst>
              <p:tags r:id="rId2"/>
            </p:custDataLst>
          </p:nvPr>
        </p:nvGrpSpPr>
        <p:grpSpPr>
          <a:xfrm>
            <a:off x="6212866" y="5319990"/>
            <a:ext cx="254623" cy="254623"/>
            <a:chOff x="-1230569" y="804625"/>
            <a:chExt cx="612000" cy="612000"/>
          </a:xfrm>
        </p:grpSpPr>
        <p:sp>
          <p:nvSpPr>
            <p:cNvPr id="45" name="Oval 34"/>
            <p:cNvSpPr/>
            <p:nvPr/>
          </p:nvSpPr>
          <p:spPr bwMode="auto">
            <a:xfrm flipH="1">
              <a:off x="-1230569" y="804625"/>
              <a:ext cx="612000" cy="612000"/>
            </a:xfrm>
            <a:prstGeom prst="ellipse">
              <a:avLst/>
            </a:prstGeom>
            <a:solidFill>
              <a:srgbClr val="006393"/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600" b="1" kern="0" dirty="0">
                <a:solidFill>
                  <a:srgbClr val="FFFFFF"/>
                </a:solidFill>
                <a:latin typeface="Verdana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Plus 35"/>
            <p:cNvSpPr/>
            <p:nvPr/>
          </p:nvSpPr>
          <p:spPr>
            <a:xfrm flipH="1">
              <a:off x="-1209879" y="825315"/>
              <a:ext cx="570620" cy="570621"/>
            </a:xfrm>
            <a:prstGeom prst="mathPlus">
              <a:avLst>
                <a:gd name="adj1" fmla="val 17639"/>
              </a:avLst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lIns="72000" tIns="0" rIns="72000" b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b="1" kern="0" dirty="0">
                <a:solidFill>
                  <a:srgbClr val="FFFFFF"/>
                </a:solidFill>
                <a:latin typeface="Verdana"/>
                <a:ea typeface="Malgun Gothic"/>
                <a:cs typeface="+mn-cs"/>
              </a:endParaRPr>
            </a:p>
          </p:txBody>
        </p:sp>
      </p:grpSp>
      <p:sp>
        <p:nvSpPr>
          <p:cNvPr id="47" name="제목 29"/>
          <p:cNvSpPr txBox="1">
            <a:spLocks/>
          </p:cNvSpPr>
          <p:nvPr/>
        </p:nvSpPr>
        <p:spPr>
          <a:xfrm>
            <a:off x="2850175" y="5718062"/>
            <a:ext cx="4212000" cy="35966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2000" b="1" kern="0" spc="-1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낮은 금리와 저물가 기조 지속</a:t>
            </a:r>
            <a:endParaRPr kumimoji="1" lang="en-US" altLang="ko-KR" sz="2000" b="1" kern="0" spc="-100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48" name="꺾인 연결선 47"/>
          <p:cNvCxnSpPr/>
          <p:nvPr/>
        </p:nvCxnSpPr>
        <p:spPr bwMode="auto">
          <a:xfrm rot="5400000" flipH="1" flipV="1">
            <a:off x="4956175" y="2416510"/>
            <a:ext cx="12700" cy="5592969"/>
          </a:xfrm>
          <a:prstGeom prst="bentConnector3">
            <a:avLst>
              <a:gd name="adj1" fmla="val 1800000"/>
            </a:avLst>
          </a:prstGeom>
          <a:solidFill>
            <a:srgbClr val="FF0000"/>
          </a:solidFill>
          <a:ln w="9525" cap="sq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9" name="제목 29"/>
          <p:cNvSpPr txBox="1">
            <a:spLocks/>
          </p:cNvSpPr>
          <p:nvPr/>
        </p:nvSpPr>
        <p:spPr>
          <a:xfrm>
            <a:off x="3882525" y="4803662"/>
            <a:ext cx="2160000" cy="3596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spc="-1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금리 인상요인 부족</a:t>
            </a:r>
            <a:endParaRPr kumimoji="1" lang="en-US" altLang="ko-KR" sz="1600" b="1" kern="0" spc="-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5201104" y="2506225"/>
            <a:ext cx="828000" cy="42770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ko-KR" altLang="en-US" sz="14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글로벌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5201104" y="2974538"/>
            <a:ext cx="828000" cy="42770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ko-KR" altLang="en-US" sz="14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 업</a:t>
            </a:r>
          </a:p>
        </p:txBody>
      </p:sp>
      <p:sp>
        <p:nvSpPr>
          <p:cNvPr id="52" name="직사각형 51"/>
          <p:cNvSpPr/>
          <p:nvPr/>
        </p:nvSpPr>
        <p:spPr bwMode="auto">
          <a:xfrm>
            <a:off x="5201104" y="3442850"/>
            <a:ext cx="828000" cy="42770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ko-KR" altLang="en-US" sz="14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 국</a:t>
            </a:r>
          </a:p>
        </p:txBody>
      </p:sp>
      <p:sp>
        <p:nvSpPr>
          <p:cNvPr id="53" name="직사각형 52"/>
          <p:cNvSpPr/>
          <p:nvPr/>
        </p:nvSpPr>
        <p:spPr bwMode="auto">
          <a:xfrm>
            <a:off x="5996243" y="2506225"/>
            <a:ext cx="2860913" cy="42770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92075" eaLnBrk="1" latinLnBrk="1" hangingPunct="1">
              <a:lnSpc>
                <a:spcPct val="130000"/>
              </a:lnSpc>
              <a:defRPr/>
            </a:pPr>
            <a:r>
              <a:rPr kumimoji="1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미국 </a:t>
            </a:r>
            <a:r>
              <a:rPr kumimoji="1" lang="ko-KR" altLang="en-US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금리인상 →</a:t>
            </a:r>
            <a:r>
              <a:rPr kumimoji="1"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  </a:t>
            </a:r>
            <a:r>
              <a:rPr kumimoji="1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달러부족 예상</a:t>
            </a:r>
            <a:endParaRPr kumimoji="1"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5996243" y="2974538"/>
            <a:ext cx="3446701" cy="42770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92075" eaLnBrk="1" latinLnBrk="1" hangingPunct="1">
              <a:lnSpc>
                <a:spcPct val="130000"/>
              </a:lnSpc>
              <a:defRPr/>
            </a:pPr>
            <a:r>
              <a:rPr kumimoji="1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브렉시트 </a:t>
            </a:r>
            <a:r>
              <a:rPr kumimoji="1" lang="ko-KR" altLang="en-US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현실화 </a:t>
            </a:r>
            <a:r>
              <a:rPr kumimoji="1" lang="ko-KR" altLang="en-US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유럽 유동성 필요</a:t>
            </a:r>
            <a:endParaRPr kumimoji="1"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5996243" y="3442850"/>
            <a:ext cx="3608506" cy="42770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latinLnBrk="1" hangingPunct="1"/>
            <a:r>
              <a:rPr kumimoji="1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지급준비율</a:t>
            </a:r>
            <a:r>
              <a:rPr kumimoji="1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금리인하 →</a:t>
            </a:r>
            <a:r>
              <a:rPr kumimoji="1"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유동성 확대정책</a:t>
            </a:r>
          </a:p>
        </p:txBody>
      </p:sp>
      <p:sp>
        <p:nvSpPr>
          <p:cNvPr id="56" name="직사각형 55"/>
          <p:cNvSpPr/>
          <p:nvPr/>
        </p:nvSpPr>
        <p:spPr bwMode="auto">
          <a:xfrm>
            <a:off x="5957626" y="2612077"/>
            <a:ext cx="46800" cy="21600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endParaRPr kumimoji="1" lang="ko-KR" altLang="en-US" sz="1800" b="1" dirty="0">
              <a:solidFill>
                <a:srgbClr val="EEECE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957626" y="3118490"/>
            <a:ext cx="46800" cy="21600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endParaRPr kumimoji="1" lang="ko-KR" altLang="en-US" sz="1800" b="1" dirty="0">
              <a:solidFill>
                <a:srgbClr val="EEECE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5957626" y="3548702"/>
            <a:ext cx="46800" cy="21600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endParaRPr kumimoji="1" lang="ko-KR" altLang="en-US" sz="1800" b="1" dirty="0">
              <a:solidFill>
                <a:srgbClr val="EEECE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122"/>
          <p:cNvGrpSpPr/>
          <p:nvPr/>
        </p:nvGrpSpPr>
        <p:grpSpPr>
          <a:xfrm>
            <a:off x="2003584" y="2182268"/>
            <a:ext cx="1062036" cy="1835150"/>
            <a:chOff x="1895634" y="2269352"/>
            <a:chExt cx="1062036" cy="1835150"/>
          </a:xfrm>
        </p:grpSpPr>
        <p:grpSp>
          <p:nvGrpSpPr>
            <p:cNvPr id="13" name="그룹 118"/>
            <p:cNvGrpSpPr/>
            <p:nvPr/>
          </p:nvGrpSpPr>
          <p:grpSpPr>
            <a:xfrm>
              <a:off x="1895634" y="2269352"/>
              <a:ext cx="515936" cy="1835150"/>
              <a:chOff x="1485900" y="2218552"/>
              <a:chExt cx="515936" cy="1835150"/>
            </a:xfrm>
          </p:grpSpPr>
          <p:sp>
            <p:nvSpPr>
              <p:cNvPr id="64" name="이등변 삼각형 63"/>
              <p:cNvSpPr/>
              <p:nvPr/>
            </p:nvSpPr>
            <p:spPr bwMode="auto">
              <a:xfrm rot="5400000">
                <a:off x="861218" y="2894033"/>
                <a:ext cx="1816100" cy="465137"/>
              </a:xfrm>
              <a:prstGeom prst="triangle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latinLnBrk="1" hangingPunct="1"/>
                <a:endParaRPr lang="ko-KR" altLang="en-US" sz="1200" dirty="0">
                  <a:solidFill>
                    <a:srgbClr val="002060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 bwMode="auto">
              <a:xfrm>
                <a:off x="1485900" y="2253702"/>
                <a:ext cx="72000" cy="1800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latinLnBrk="1" hangingPunct="1"/>
                <a:endParaRPr kumimoji="1" lang="ko-KR" altLang="en-US" sz="1800" b="1" dirty="0">
                  <a:solidFill>
                    <a:srgbClr val="EEECE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0" name="그룹 119"/>
            <p:cNvGrpSpPr/>
            <p:nvPr/>
          </p:nvGrpSpPr>
          <p:grpSpPr>
            <a:xfrm flipH="1">
              <a:off x="2429034" y="2269352"/>
              <a:ext cx="528636" cy="1828800"/>
              <a:chOff x="1473200" y="2218552"/>
              <a:chExt cx="528636" cy="1828800"/>
            </a:xfrm>
          </p:grpSpPr>
          <p:sp>
            <p:nvSpPr>
              <p:cNvPr id="62" name="이등변 삼각형 61"/>
              <p:cNvSpPr/>
              <p:nvPr/>
            </p:nvSpPr>
            <p:spPr bwMode="auto">
              <a:xfrm rot="5400000">
                <a:off x="861218" y="2894033"/>
                <a:ext cx="1816100" cy="465137"/>
              </a:xfrm>
              <a:prstGeom prst="triangle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latinLnBrk="1" hangingPunct="1"/>
                <a:endParaRPr lang="ko-KR" altLang="en-US" sz="1200" dirty="0">
                  <a:solidFill>
                    <a:srgbClr val="002060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 bwMode="auto">
              <a:xfrm>
                <a:off x="1473200" y="2247352"/>
                <a:ext cx="72000" cy="1800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latinLnBrk="1" hangingPunct="1"/>
                <a:endParaRPr kumimoji="1" lang="ko-KR" altLang="en-US" sz="1800" b="1" dirty="0">
                  <a:solidFill>
                    <a:srgbClr val="EEECE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22" name="그룹 99"/>
          <p:cNvGrpSpPr/>
          <p:nvPr/>
        </p:nvGrpSpPr>
        <p:grpSpPr>
          <a:xfrm>
            <a:off x="998252" y="2044682"/>
            <a:ext cx="3060000" cy="319267"/>
            <a:chOff x="8669323" y="1674737"/>
            <a:chExt cx="3742101" cy="371685"/>
          </a:xfrm>
        </p:grpSpPr>
        <p:sp>
          <p:nvSpPr>
            <p:cNvPr id="67" name="이등변 삼각형 66"/>
            <p:cNvSpPr/>
            <p:nvPr/>
          </p:nvSpPr>
          <p:spPr>
            <a:xfrm>
              <a:off x="8669323" y="1684933"/>
              <a:ext cx="311810" cy="18000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8" name="이등변 삼각형 67"/>
            <p:cNvSpPr/>
            <p:nvPr/>
          </p:nvSpPr>
          <p:spPr>
            <a:xfrm>
              <a:off x="12099614" y="1684933"/>
              <a:ext cx="311810" cy="18000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9" name="사다리꼴 68"/>
            <p:cNvSpPr/>
            <p:nvPr/>
          </p:nvSpPr>
          <p:spPr>
            <a:xfrm flipV="1">
              <a:off x="8825636" y="1686422"/>
              <a:ext cx="3429910" cy="360000"/>
            </a:xfrm>
            <a:prstGeom prst="trapezoid">
              <a:avLst>
                <a:gd name="adj" fmla="val 33246"/>
              </a:avLst>
            </a:prstGeom>
            <a:solidFill>
              <a:srgbClr val="33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0" name="TextBox 16"/>
            <p:cNvSpPr txBox="1"/>
            <p:nvPr/>
          </p:nvSpPr>
          <p:spPr>
            <a:xfrm>
              <a:off x="8825255" y="1674737"/>
              <a:ext cx="3429909" cy="3583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rgbClr val="333399"/>
                  </a:solidFill>
                  <a:latin typeface="Arial" pitchFamily="34" charset="0"/>
                  <a:ea typeface="돋움" pitchFamily="50" charset="-127"/>
                  <a:cs typeface="+mn-cs"/>
                  <a:sym typeface="Wingdings" pitchFamily="2" charset="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>
                  <a:solidFill>
                    <a:srgbClr val="FFFFFF">
                      <a:lumMod val="95000"/>
                    </a:srgbClr>
                  </a:solidFill>
                  <a:latin typeface="맑은 고딕"/>
                  <a:ea typeface="맑은 고딕"/>
                </a:rPr>
                <a:t>세계 금융시장 흐름</a:t>
              </a:r>
            </a:p>
          </p:txBody>
        </p:sp>
      </p:grpSp>
      <p:pic>
        <p:nvPicPr>
          <p:cNvPr id="71" name="Picture 2" descr="VS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365375" y="2973616"/>
            <a:ext cx="296352" cy="2905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72" name="제목 29"/>
          <p:cNvSpPr txBox="1">
            <a:spLocks/>
          </p:cNvSpPr>
          <p:nvPr/>
        </p:nvSpPr>
        <p:spPr>
          <a:xfrm>
            <a:off x="453689" y="2543911"/>
            <a:ext cx="1889461" cy="28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ctr" eaLnBrk="1" fontAlgn="auto" latinLnBrk="1" hangingPunct="1">
              <a:spcAft>
                <a:spcPts val="0"/>
              </a:spcAft>
              <a:defRPr/>
            </a:pPr>
            <a:r>
              <a:rPr kumimoji="1" lang="ko-KR" altLang="en-US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금리상승 흐름</a:t>
            </a:r>
            <a:endParaRPr kumimoji="1" lang="en-US" altLang="ko-KR" sz="1400" b="1" i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제목 29"/>
          <p:cNvSpPr txBox="1">
            <a:spLocks/>
          </p:cNvSpPr>
          <p:nvPr/>
        </p:nvSpPr>
        <p:spPr>
          <a:xfrm>
            <a:off x="2692064" y="2543911"/>
            <a:ext cx="1889461" cy="28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ctr" eaLnBrk="1" fontAlgn="auto" latinLnBrk="1" hangingPunct="1">
              <a:spcAft>
                <a:spcPts val="0"/>
              </a:spcAft>
              <a:defRPr/>
            </a:pPr>
            <a:r>
              <a:rPr kumimoji="1" lang="ko-KR" altLang="en-US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저금리 유지 흐름</a:t>
            </a:r>
            <a:endParaRPr kumimoji="1" lang="en-US" altLang="ko-KR" sz="1400" b="1" i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제목 29"/>
          <p:cNvSpPr txBox="1">
            <a:spLocks/>
          </p:cNvSpPr>
          <p:nvPr/>
        </p:nvSpPr>
        <p:spPr>
          <a:xfrm>
            <a:off x="453689" y="2874110"/>
            <a:ext cx="2278380" cy="49320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82563" indent="-182563" eaLnBrk="1" fontAlgn="auto" latinLnBrk="1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1" lang="ko-KR" altLang="en-US" sz="12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미국의 경기 호조세</a:t>
            </a:r>
            <a:endParaRPr kumimoji="1" lang="en-US" altLang="ko-KR" sz="1200" kern="0" spc="-5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82563" indent="-182563" eaLnBrk="1" fontAlgn="auto" latinLnBrk="1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1" lang="ko-KR" altLang="en-US" sz="12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미국의 양적완화 축소전망</a:t>
            </a:r>
            <a:endParaRPr kumimoji="1" lang="en-US" altLang="ko-KR" sz="1200" kern="0" spc="-5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제목 29"/>
          <p:cNvSpPr txBox="1">
            <a:spLocks/>
          </p:cNvSpPr>
          <p:nvPr/>
        </p:nvSpPr>
        <p:spPr>
          <a:xfrm>
            <a:off x="2739689" y="2874110"/>
            <a:ext cx="1870411" cy="49320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82563" indent="-182563" eaLnBrk="1" fontAlgn="auto" latinLnBrk="1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경기부양을 위한 양적</a:t>
            </a:r>
            <a:b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완화 기조 지속</a:t>
            </a:r>
            <a:endParaRPr kumimoji="1" lang="en-US" altLang="ko-KR" sz="12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제목 29"/>
          <p:cNvSpPr txBox="1">
            <a:spLocks/>
          </p:cNvSpPr>
          <p:nvPr/>
        </p:nvSpPr>
        <p:spPr>
          <a:xfrm>
            <a:off x="453688" y="1101582"/>
            <a:ext cx="2499061" cy="28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kumimoji="1" lang="en-US" altLang="ko-KR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(</a:t>
            </a:r>
            <a:r>
              <a:rPr kumimoji="1" lang="ko-KR" altLang="en-US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레벨 </a:t>
            </a:r>
            <a:r>
              <a:rPr kumimoji="1" lang="en-US" altLang="ko-KR" sz="1400" b="1" i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4 : Visual up )</a:t>
            </a:r>
            <a:endParaRPr kumimoji="1" lang="en-US" altLang="ko-KR" sz="1400" b="1" i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035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554186" y="1898795"/>
            <a:ext cx="8856000" cy="3437899"/>
          </a:xfrm>
          <a:prstGeom prst="roundRect">
            <a:avLst>
              <a:gd name="adj" fmla="val 1985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80000" rtlCol="0" anchor="ctr"/>
          <a:lstStyle/>
          <a:p>
            <a:pPr marL="266700" indent="-266700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보고서를 설명하는 나 자신과 보고를 받는 상대방을 떠올린다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  <a:p>
            <a:pPr marL="266700" indent="-266700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상대방의 지식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경험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가치관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성격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말투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표정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상황 등을 구체적으로 떠올려 본다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  <a:p>
            <a:pPr marL="266700" indent="-266700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내가 작성한 보고서를 한 줄 한 줄 정확히 읽어가면서 상대방이 어떤 느낌을 받을지 생각해본다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  <a:p>
            <a:pPr marL="266700" indent="-266700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읽으면서 논지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•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단어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•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문장 등이 불편하거나 어색했던 부분을 표시해 둔다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  <a:p>
            <a:pPr marL="266700" indent="-266700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 時 나올만한 질문이나 의견을 생각해보고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노트에 적는다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  <a:p>
            <a:pPr marL="266700" indent="-266700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④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~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⑤의 메모를 바탕으로 부족한 자료를 보완하고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보고서를 다시 교정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교열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윤문 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endParaRPr kumimoji="1" lang="ko-KR" altLang="en-US" sz="15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제목 29"/>
          <p:cNvSpPr txBox="1">
            <a:spLocks/>
          </p:cNvSpPr>
          <p:nvPr/>
        </p:nvSpPr>
        <p:spPr>
          <a:xfrm>
            <a:off x="353793" y="1082330"/>
            <a:ext cx="3971465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(3) </a:t>
            </a:r>
            <a:r>
              <a:rPr kumimoji="1" lang="ko-KR" altLang="en-US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易地思之 마음으로 보고서 수정</a:t>
            </a: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보완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4" name="직선 연결선 1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8" name="직선 연결선 1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03263" y="5484762"/>
            <a:ext cx="87550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*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교정 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명백하게 틀린 부분을 고치는 것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오탈자나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맞춤법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등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*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교열 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어색한 부분을 바로잡는 것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주술관계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수식관계 등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*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윤문 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쉽고 명료하게 다듬거나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더 잘 어울리는 단어와 표현을 찾고 문장과 문단 순서를 바꾸는 것</a:t>
            </a:r>
          </a:p>
        </p:txBody>
      </p:sp>
      <p:sp>
        <p:nvSpPr>
          <p:cNvPr id="17" name="제목 29"/>
          <p:cNvSpPr txBox="1">
            <a:spLocks/>
          </p:cNvSpPr>
          <p:nvPr/>
        </p:nvSpPr>
        <p:spPr>
          <a:xfrm>
            <a:off x="722436" y="1628760"/>
            <a:ext cx="2250300" cy="4848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/>
          <a:p>
            <a:pPr marL="90488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【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교정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교열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윤문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*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절차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4007132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4" name="직선 연결선 1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8" name="직선 연결선 1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21" name="제목 29"/>
          <p:cNvSpPr txBox="1">
            <a:spLocks/>
          </p:cNvSpPr>
          <p:nvPr/>
        </p:nvSpPr>
        <p:spPr>
          <a:xfrm>
            <a:off x="377369" y="1088688"/>
            <a:ext cx="8990558" cy="484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Macro and Micro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교정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교열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윤문</a:t>
            </a:r>
            <a:endParaRPr kumimoji="1" lang="en-US" altLang="ko-KR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4185" y="1693492"/>
            <a:ext cx="4213871" cy="432000"/>
          </a:xfrm>
          <a:prstGeom prst="roundRect">
            <a:avLst>
              <a:gd name="adj" fmla="val 1985"/>
            </a:avLst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266700" indent="-266700" algn="ctr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Macro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보완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953000" y="1693492"/>
            <a:ext cx="4472634" cy="432000"/>
          </a:xfrm>
          <a:prstGeom prst="roundRect">
            <a:avLst>
              <a:gd name="adj" fmla="val 1985"/>
            </a:avLst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266700" indent="-266700" algn="ctr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Micro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54185" y="2122362"/>
            <a:ext cx="4213871" cy="382697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보고서 전체의 논리적 오류 확인</a:t>
            </a:r>
            <a:endParaRPr kumimoji="1" lang="en-US" altLang="ko-KR" sz="15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내용의 누락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중복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점검</a:t>
            </a:r>
            <a:endParaRPr kumimoji="1" lang="en-US" altLang="ko-KR" sz="15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슬라이드間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문단間 균형과 흐름구조 리뷰</a:t>
            </a:r>
          </a:p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두괄식 슬라이드 구조 유지여부 확인</a:t>
            </a:r>
            <a:endParaRPr kumimoji="1" lang="en-US" altLang="ko-KR" sz="15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1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문장 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1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메시지를 다루고 있는지 체크</a:t>
            </a:r>
            <a:endParaRPr kumimoji="1" lang="en-US" altLang="ko-KR" sz="15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953000" y="2122362"/>
            <a:ext cx="4472634" cy="382697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정확한 용어의 사용과 통일성 유지</a:t>
            </a:r>
            <a:endParaRPr kumimoji="1" lang="en-US" altLang="ko-KR" sz="15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보고서 內 숫자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단위 재확인</a:t>
            </a:r>
            <a:endParaRPr kumimoji="1" lang="en-US" altLang="ko-KR" sz="15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선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색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도형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도표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그래프 스타일 일관성 확인</a:t>
            </a:r>
            <a:endParaRPr kumimoji="1" lang="en-US" altLang="ko-KR" sz="15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문장 표현 스타일 통일 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(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서술형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체언종지형 등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</a:t>
            </a:r>
          </a:p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인칭과 시제의 통일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문법 오류 점검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</a:p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오자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탈자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비속어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구두점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띄어쓰기 재확인</a:t>
            </a:r>
            <a:endParaRPr kumimoji="1" lang="en-US" altLang="ko-KR" sz="15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4625" indent="-174625" eaLnBrk="1" fontAlgn="auto" latinLnBrk="1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출처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각주 표기 방법 일관성 유지</a:t>
            </a:r>
          </a:p>
        </p:txBody>
      </p:sp>
    </p:spTree>
    <p:extLst>
      <p:ext uri="{BB962C8B-B14F-4D97-AF65-F5344CB8AC3E}">
        <p14:creationId xmlns:p14="http://schemas.microsoft.com/office/powerpoint/2010/main" val="1118113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4" name="직선 연결선 1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8" name="직선 연결선 1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27" name="제목 29"/>
          <p:cNvSpPr txBox="1">
            <a:spLocks/>
          </p:cNvSpPr>
          <p:nvPr/>
        </p:nvSpPr>
        <p:spPr>
          <a:xfrm>
            <a:off x="377369" y="1050041"/>
            <a:ext cx="2467431" cy="484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교정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교열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윤문 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TIPs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</a:p>
        </p:txBody>
      </p:sp>
      <p:pic>
        <p:nvPicPr>
          <p:cNvPr id="306178" name="Picture 2" descr="회의 일러스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90301" y="3044526"/>
            <a:ext cx="3213629" cy="3189587"/>
          </a:xfrm>
          <a:prstGeom prst="rect">
            <a:avLst/>
          </a:prstGeom>
          <a:noFill/>
        </p:spPr>
      </p:pic>
      <p:sp>
        <p:nvSpPr>
          <p:cNvPr id="28" name="모서리가 둥근 직사각형 27"/>
          <p:cNvSpPr/>
          <p:nvPr/>
        </p:nvSpPr>
        <p:spPr>
          <a:xfrm>
            <a:off x="554186" y="1628760"/>
            <a:ext cx="8856000" cy="4336611"/>
          </a:xfrm>
          <a:prstGeom prst="roundRect">
            <a:avLst>
              <a:gd name="adj" fmla="val 1985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tlCol="0" anchor="t" anchorCtr="0"/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팀원들과 함께 수정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/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보완 하라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! </a:t>
            </a:r>
            <a:r>
              <a:rPr lang="ko-KR" altLang="en-US" sz="1400" b="1" dirty="0">
                <a:solidFill>
                  <a:srgbClr val="0000CC"/>
                </a:solidFill>
                <a:ea typeface="맑은 고딕" panose="020B0503020000020004" pitchFamily="50" charset="-127"/>
              </a:rPr>
              <a:t>→ </a:t>
            </a:r>
            <a:r>
              <a:rPr lang="ko-KR" altLang="en-US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학습과정으로 활용한다</a:t>
            </a:r>
            <a:r>
              <a:rPr lang="en-US" altLang="ko-KR" sz="1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.</a:t>
            </a:r>
            <a:b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</a:b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개인이 보지 못했던 부분을 팀원들이 다른 시각과 전문성을 갖고 보완할 수 있다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.</a:t>
            </a:r>
            <a:b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</a:b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처음에는 시간이 많이 소요되지만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점차 시간을 단축하게 된다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. </a:t>
            </a:r>
            <a:b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</a:b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팀원 상호 학습하는 시간이 되어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전체의 보고서 작성역량이 상향 평준화 된다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리더가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‘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서로 지적질 해주는 게 예의다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’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라는 보고서 수정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/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보완 문화를 조성한다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.</a:t>
            </a:r>
            <a:b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</a:b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팀원이 서로 경쟁간계가 아닌 협업이 활성화 된다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b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</a:b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보고서 작성은 팀의 공통 작품이라고 생각하게 된다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.</a:t>
            </a:r>
            <a:endParaRPr lang="ko-KR" altLang="en-US" sz="1400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48756" y="3043565"/>
            <a:ext cx="1566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1" dirty="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지적을 위한</a:t>
            </a:r>
            <a:endParaRPr lang="en-US" altLang="ko-KR" sz="1400" b="1" i="1" dirty="0">
              <a:solidFill>
                <a:srgbClr val="0000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1" dirty="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지적을 하는 사람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56628" y="5300701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1" dirty="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취향이 달라</a:t>
            </a:r>
            <a:endParaRPr lang="en-US" altLang="ko-KR" sz="1400" b="1" i="1" dirty="0">
              <a:solidFill>
                <a:srgbClr val="0000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1" dirty="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혹평하는 사람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3677" y="4323090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1" dirty="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인사로</a:t>
            </a:r>
            <a:endParaRPr lang="en-US" altLang="ko-KR" sz="1400" b="1" i="1" dirty="0">
              <a:solidFill>
                <a:srgbClr val="0000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1" dirty="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칭찬하는 사람</a:t>
            </a:r>
          </a:p>
        </p:txBody>
      </p:sp>
    </p:spTree>
    <p:extLst>
      <p:ext uri="{BB962C8B-B14F-4D97-AF65-F5344CB8AC3E}">
        <p14:creationId xmlns:p14="http://schemas.microsoft.com/office/powerpoint/2010/main" val="65381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보고서란 무엇인가</a:t>
            </a:r>
            <a:r>
              <a:rPr kumimoji="1" lang="en-US" altLang="ko-KR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? </a:t>
            </a:r>
          </a:p>
        </p:txBody>
      </p:sp>
      <p:sp>
        <p:nvSpPr>
          <p:cNvPr id="48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보고서의 개념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88" y="922111"/>
            <a:ext cx="7338224" cy="5508000"/>
          </a:xfrm>
          <a:prstGeom prst="rect">
            <a:avLst/>
          </a:prstGeom>
        </p:spPr>
      </p:pic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49" name="직선 연결선 48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직선 연결선 49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직선 연결선 50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53" name="직선 연결선 5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직선 연결선 5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직선 연결선 5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2" name="TextBox 51"/>
          <p:cNvSpPr txBox="1"/>
          <p:nvPr/>
        </p:nvSpPr>
        <p:spPr>
          <a:xfrm>
            <a:off x="1622556" y="1088688"/>
            <a:ext cx="378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 S</a:t>
            </a:r>
            <a:r>
              <a:rPr lang="ko-KR" altLang="en-US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 부회장 </a:t>
            </a:r>
            <a:r>
              <a:rPr lang="en-US" altLang="ko-KR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  <a:endParaRPr lang="ko-KR" altLang="en-US" sz="18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8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22556" y="1628760"/>
            <a:ext cx="3780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“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시간낭비하며 기다리지 말고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결재문서를 두고 가세요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굳이 말로 설명 안 들어도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보고서를 읽어 보면 알 수 있겠지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?”</a:t>
            </a:r>
            <a:endParaRPr lang="ko-KR" altLang="en-US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000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776544" y="2838276"/>
            <a:ext cx="8640511" cy="2534945"/>
            <a:chOff x="1064568" y="2119126"/>
            <a:chExt cx="8095944" cy="2029954"/>
          </a:xfrm>
        </p:grpSpPr>
        <p:grpSp>
          <p:nvGrpSpPr>
            <p:cNvPr id="3" name="그룹 21"/>
            <p:cNvGrpSpPr/>
            <p:nvPr/>
          </p:nvGrpSpPr>
          <p:grpSpPr>
            <a:xfrm>
              <a:off x="1064568" y="2119126"/>
              <a:ext cx="8095944" cy="2029954"/>
              <a:chOff x="3491880" y="4279366"/>
              <a:chExt cx="8095944" cy="2029954"/>
            </a:xfr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" name="그룹 20"/>
              <p:cNvGrpSpPr/>
              <p:nvPr/>
            </p:nvGrpSpPr>
            <p:grpSpPr>
              <a:xfrm>
                <a:off x="3491880" y="4279366"/>
                <a:ext cx="8095944" cy="2029954"/>
                <a:chOff x="3491880" y="4279366"/>
                <a:chExt cx="8095944" cy="2029954"/>
              </a:xfrm>
            </p:grpSpPr>
            <p:grpSp>
              <p:nvGrpSpPr>
                <p:cNvPr id="5" name="그룹 9"/>
                <p:cNvGrpSpPr/>
                <p:nvPr/>
              </p:nvGrpSpPr>
              <p:grpSpPr>
                <a:xfrm>
                  <a:off x="3491880" y="4279366"/>
                  <a:ext cx="8095944" cy="2029954"/>
                  <a:chOff x="1619672" y="4283074"/>
                  <a:chExt cx="8095944" cy="2029954"/>
                </a:xfrm>
              </p:grpSpPr>
              <p:grpSp>
                <p:nvGrpSpPr>
                  <p:cNvPr id="6" name="그룹 13"/>
                  <p:cNvGrpSpPr/>
                  <p:nvPr/>
                </p:nvGrpSpPr>
                <p:grpSpPr>
                  <a:xfrm>
                    <a:off x="1619672" y="4283074"/>
                    <a:ext cx="2556000" cy="359839"/>
                    <a:chOff x="1619672" y="4339016"/>
                    <a:chExt cx="2556000" cy="359839"/>
                  </a:xfrm>
                </p:grpSpPr>
                <p:sp>
                  <p:nvSpPr>
                    <p:cNvPr id="27" name="직사각형 4"/>
                    <p:cNvSpPr/>
                    <p:nvPr/>
                  </p:nvSpPr>
                  <p:spPr>
                    <a:xfrm>
                      <a:off x="1619672" y="4339016"/>
                      <a:ext cx="1476000" cy="324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8" name="직각 삼각형 27"/>
                    <p:cNvSpPr/>
                    <p:nvPr/>
                  </p:nvSpPr>
                  <p:spPr>
                    <a:xfrm>
                      <a:off x="3090896" y="4339016"/>
                      <a:ext cx="324000" cy="324000"/>
                    </a:xfrm>
                    <a:prstGeom prst="rtTriangl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9" name="직사각형 28"/>
                    <p:cNvSpPr/>
                    <p:nvPr/>
                  </p:nvSpPr>
                  <p:spPr>
                    <a:xfrm>
                      <a:off x="1619672" y="4653136"/>
                      <a:ext cx="2556000" cy="45719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1619672" y="4640778"/>
                    <a:ext cx="8095944" cy="16722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dirty="0">
                      <a:solidFill>
                        <a:prstClr val="whit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3563887" y="4282263"/>
                  <a:ext cx="1120821" cy="320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i="1" spc="-50" dirty="0">
                      <a:solidFill>
                        <a:prstClr val="whit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학습목표</a:t>
                  </a:r>
                </a:p>
              </p:txBody>
            </p:sp>
            <p:pic>
              <p:nvPicPr>
                <p:cNvPr id="24" name="Picture 7" descr="C:\로컬 디스크\PPT\이미지\2012_이미지_1\필기도구\18_anwansoon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735192" y="5013176"/>
                  <a:ext cx="998240" cy="9982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1" name="TextBox 20"/>
              <p:cNvSpPr txBox="1"/>
              <p:nvPr/>
            </p:nvSpPr>
            <p:spPr>
              <a:xfrm>
                <a:off x="5037901" y="4677851"/>
                <a:ext cx="173087" cy="246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400" b="1" spc="-5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294363" y="2765160"/>
              <a:ext cx="6433513" cy="961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3050" indent="-273050">
                <a:lnSpc>
                  <a:spcPct val="200000"/>
                </a:lnSpc>
              </a:pPr>
              <a:r>
                <a:rPr kumimoji="1" lang="ko-KR" altLang="en-US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▶ </a:t>
              </a:r>
              <a:r>
                <a:rPr kumimoji="1" lang="en-US" altLang="ko-KR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간결하고</a:t>
              </a:r>
              <a:r>
                <a:rPr kumimoji="1" lang="en-US" altLang="ko-KR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1" lang="ko-KR" altLang="en-US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정확한 문장 작성 및 정리 기법을 익힌다</a:t>
              </a:r>
              <a:r>
                <a:rPr kumimoji="1" lang="en-US" altLang="ko-KR" sz="1800" b="1" spc="-100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.</a:t>
              </a:r>
              <a:endParaRPr kumimoji="1" lang="ko-KR" altLang="en-US" sz="1800" b="1" dirty="0">
                <a:ln>
                  <a:solidFill>
                    <a:prstClr val="black">
                      <a:alpha val="12000"/>
                    </a:prstClr>
                  </a:solidFill>
                </a:ln>
                <a:solidFill>
                  <a:srgbClr val="00206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  <a:p>
              <a:pPr marL="273050" indent="-273050">
                <a:lnSpc>
                  <a:spcPct val="200000"/>
                </a:lnSpc>
              </a:pPr>
              <a:r>
                <a:rPr kumimoji="1" lang="ko-KR" altLang="en-US" sz="1800" b="1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▶ </a:t>
              </a:r>
              <a:r>
                <a:rPr kumimoji="1" lang="en-US" altLang="ko-KR" sz="1800" b="1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1800" b="1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세련된 색</a:t>
              </a:r>
              <a:r>
                <a:rPr kumimoji="1" lang="en-US" altLang="ko-KR" sz="1800" b="1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1" lang="ko-KR" altLang="en-US" sz="1800" b="1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선</a:t>
              </a:r>
              <a:r>
                <a:rPr kumimoji="1" lang="en-US" altLang="ko-KR" sz="1800" b="1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1" lang="ko-KR" altLang="en-US" sz="1800" b="1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도형</a:t>
              </a:r>
              <a:r>
                <a:rPr kumimoji="1" lang="en-US" altLang="ko-KR" sz="1800" b="1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1" lang="ko-KR" altLang="en-US" sz="1800" b="1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도표 및 그래프 작성 방법을 체득한다</a:t>
              </a:r>
              <a:r>
                <a:rPr kumimoji="1" lang="en-US" altLang="ko-KR" sz="1800" b="1" dirty="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.</a:t>
              </a:r>
              <a:endParaRPr kumimoji="1" lang="ko-KR" altLang="en-US" sz="1800" b="1" dirty="0">
                <a:ln>
                  <a:solidFill>
                    <a:prstClr val="black">
                      <a:alpha val="12000"/>
                    </a:prstClr>
                  </a:solidFill>
                </a:ln>
                <a:solidFill>
                  <a:srgbClr val="00206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제목 1"/>
          <p:cNvSpPr txBox="1">
            <a:spLocks/>
          </p:cNvSpPr>
          <p:nvPr/>
        </p:nvSpPr>
        <p:spPr>
          <a:xfrm>
            <a:off x="777002" y="1484784"/>
            <a:ext cx="8640000" cy="722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eaLnBrk="1" fontAlgn="auto" latinLnBrk="1" hangingPunct="1">
              <a:spcAft>
                <a:spcPts val="0"/>
              </a:spcAft>
            </a:pPr>
            <a:r>
              <a:rPr kumimoji="1" lang="en-US" altLang="ko-KR" sz="4000" b="1">
                <a:solidFill>
                  <a:srgbClr val="16243E"/>
                </a:solidFill>
                <a:latin typeface="Arial"/>
                <a:ea typeface="맑은 고딕" panose="020B0503020000020004" pitchFamily="50" charset="-127"/>
                <a:cs typeface="+mn-cs"/>
              </a:rPr>
              <a:t>2. </a:t>
            </a:r>
            <a:r>
              <a:rPr kumimoji="1" lang="ko-KR" altLang="en-US" sz="4000" b="1">
                <a:solidFill>
                  <a:srgbClr val="16243E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 </a:t>
            </a:r>
            <a:r>
              <a:rPr kumimoji="1" lang="ko-KR" altLang="en-US" sz="4000" b="1" dirty="0">
                <a:solidFill>
                  <a:srgbClr val="16243E"/>
                </a:solidFill>
                <a:latin typeface="Arial"/>
                <a:ea typeface="맑은 고딕" panose="020B0503020000020004" pitchFamily="50" charset="-127"/>
                <a:cs typeface="+mn-cs"/>
              </a:rPr>
              <a:t>작성 실무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777002" y="1340768"/>
            <a:ext cx="8640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77002" y="2348880"/>
            <a:ext cx="8640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249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499091" y="2597483"/>
            <a:ext cx="6876000" cy="3600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‘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줄 정확히 맞추기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중복 배제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단문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’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원칙을 준수</a:t>
            </a:r>
            <a:endParaRPr kumimoji="1" lang="en-US" altLang="ko-KR" sz="15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54811" y="2597483"/>
            <a:ext cx="1943286" cy="360040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600" b="1" dirty="0">
                <a:solidFill>
                  <a:srgbClr val="002060"/>
                </a:solidFill>
                <a:ea typeface="맑은 고딕" panose="020B0503020000020004" pitchFamily="50" charset="-127"/>
              </a:rPr>
              <a:t>간결하게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5149" y="2120365"/>
            <a:ext cx="8856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algn="ctr" defTabSz="914296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① 간결하게 </a:t>
            </a:r>
            <a:r>
              <a:rPr lang="en-US" altLang="ko-KR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② </a:t>
            </a:r>
            <a:r>
              <a:rPr lang="ko-KR" altLang="en-US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정확하게</a:t>
            </a:r>
            <a:r>
              <a:rPr lang="en-US" altLang="ko-KR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③ </a:t>
            </a:r>
            <a:r>
              <a:rPr lang="ko-KR" altLang="en-US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읽기 쉽게</a:t>
            </a:r>
            <a:endParaRPr lang="en-US" altLang="ko-KR" sz="16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제목 29"/>
          <p:cNvSpPr txBox="1">
            <a:spLocks/>
          </p:cNvSpPr>
          <p:nvPr/>
        </p:nvSpPr>
        <p:spPr>
          <a:xfrm>
            <a:off x="252194" y="929090"/>
            <a:ext cx="3291106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문장 작성 원칙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0" name="직선 연결선 2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직선 연결선 3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446748"/>
            <a:ext cx="9216000" cy="72008"/>
            <a:chOff x="1712640" y="836712"/>
            <a:chExt cx="7416824" cy="144016"/>
          </a:xfrm>
        </p:grpSpPr>
        <p:cxnSp>
          <p:nvCxnSpPr>
            <p:cNvPr id="34" name="직선 연결선 3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직선 연결선 3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직선 연결선 3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</a:t>
            </a:r>
          </a:p>
        </p:txBody>
      </p:sp>
      <p:pic>
        <p:nvPicPr>
          <p:cNvPr id="168962" name="Picture 2" descr="어린왕자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06" b="16027"/>
          <a:stretch>
            <a:fillRect/>
          </a:stretch>
        </p:blipFill>
        <p:spPr bwMode="auto">
          <a:xfrm>
            <a:off x="452399" y="4122202"/>
            <a:ext cx="2588417" cy="2520336"/>
          </a:xfrm>
          <a:prstGeom prst="rect">
            <a:avLst/>
          </a:prstGeom>
          <a:noFill/>
        </p:spPr>
      </p:pic>
      <p:sp>
        <p:nvSpPr>
          <p:cNvPr id="37" name="제목 29"/>
          <p:cNvSpPr txBox="1">
            <a:spLocks/>
          </p:cNvSpPr>
          <p:nvPr/>
        </p:nvSpPr>
        <p:spPr>
          <a:xfrm>
            <a:off x="3152760" y="4481132"/>
            <a:ext cx="5198156" cy="1828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800" b="1" i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완벽함이란</a:t>
            </a:r>
            <a:r>
              <a:rPr lang="en-US" altLang="ko-KR" sz="1800" b="1" i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800" b="1" i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더 이상 더할 것이 없는 상태가 아니라 </a:t>
            </a:r>
            <a:endParaRPr lang="en-US" altLang="ko-KR" sz="1800" b="1" i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800" b="1" i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더 이상 뺄 것이 없는 상태다</a:t>
            </a:r>
            <a:r>
              <a:rPr lang="en-US" altLang="ko-KR" sz="1800" b="1" i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endParaRPr lang="ko-KR" altLang="en-US" sz="1800" b="1" i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제목 29"/>
          <p:cNvSpPr txBox="1">
            <a:spLocks/>
          </p:cNvSpPr>
          <p:nvPr/>
        </p:nvSpPr>
        <p:spPr>
          <a:xfrm>
            <a:off x="722436" y="3105176"/>
            <a:ext cx="8551044" cy="9001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4625" indent="-174625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필요한 말만 적혀 있어야 한다 →</a:t>
            </a:r>
            <a:r>
              <a:rPr lang="en-US" altLang="ko-KR" sz="1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lang="ko-KR" altLang="en-US" sz="1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문장은 수식어가 없는 단문이고 불필요한 문장도 없어야 한다</a:t>
            </a:r>
            <a:r>
              <a:rPr lang="en-US" altLang="ko-KR" sz="1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.</a:t>
            </a:r>
          </a:p>
          <a:p>
            <a:pPr marL="174625" indent="-174625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읽기 쉬워야 한다</a:t>
            </a:r>
            <a:r>
              <a:rPr lang="en-US" altLang="ko-KR" sz="15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. </a:t>
            </a:r>
            <a:r>
              <a:rPr lang="ko-KR" altLang="en-US" sz="1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lang="en-US" altLang="ko-KR" sz="1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lang="ko-KR" altLang="en-US" sz="1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단어나</a:t>
            </a:r>
            <a:r>
              <a:rPr lang="en-US" altLang="ko-KR" sz="1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, </a:t>
            </a:r>
            <a:r>
              <a:rPr lang="ko-KR" altLang="en-US" sz="1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말하려는 논지도 이해하기 쉬워야 한다</a:t>
            </a:r>
            <a:r>
              <a:rPr lang="en-US" altLang="ko-KR" sz="15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.</a:t>
            </a:r>
            <a:endParaRPr lang="ko-KR" altLang="en-US" sz="15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제목 29"/>
          <p:cNvSpPr txBox="1">
            <a:spLocks/>
          </p:cNvSpPr>
          <p:nvPr/>
        </p:nvSpPr>
        <p:spPr>
          <a:xfrm>
            <a:off x="722436" y="1331830"/>
            <a:ext cx="8281104" cy="9001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팔리지 않는 상품은 무가치하다</a:t>
            </a:r>
            <a:r>
              <a:rPr lang="en-US" altLang="ko-KR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읽히지 않는 보고서는 무의미하다</a:t>
            </a:r>
            <a:r>
              <a:rPr lang="en-US" altLang="ko-KR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읽혀지려면</a:t>
            </a:r>
            <a:r>
              <a:rPr lang="en-US" altLang="ko-KR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  <a:endParaRPr lang="ko-KR" altLang="en-US" sz="18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252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29"/>
          <p:cNvSpPr txBox="1">
            <a:spLocks/>
          </p:cNvSpPr>
          <p:nvPr/>
        </p:nvSpPr>
        <p:spPr>
          <a:xfrm>
            <a:off x="462530" y="1155507"/>
            <a:ext cx="529964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줄만 빈틈없이 맞춰도 간결해 보인다 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!</a:t>
            </a:r>
            <a:endParaRPr kumimoji="1" lang="ko-KR" altLang="en-US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5611" y="1901371"/>
            <a:ext cx="8820000" cy="987569"/>
          </a:xfrm>
          <a:prstGeom prst="roundRect">
            <a:avLst>
              <a:gd name="adj" fmla="val 195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t" anchorCtr="0"/>
          <a:lstStyle/>
          <a:p>
            <a:pPr marL="174625" indent="-174625" eaLnBrk="1" latin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수직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•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수평 줄은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'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서식 → 맞춤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'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으로 정리한다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.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(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감으로 정리하지 말 것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!) </a:t>
            </a:r>
            <a:b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- '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마우스 오른쪽 →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눈금자 선택후 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/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눈금 및 안내선 →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화면에 그리기 안내선 표시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'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를 활용</a:t>
            </a:r>
            <a:endParaRPr kumimoji="1" lang="en-US" altLang="ko-KR" sz="14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grpSp>
        <p:nvGrpSpPr>
          <p:cNvPr id="3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0" name="직선 연결선 2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직선 연결선 3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23"/>
          <p:cNvGrpSpPr/>
          <p:nvPr/>
        </p:nvGrpSpPr>
        <p:grpSpPr>
          <a:xfrm flipV="1">
            <a:off x="345001" y="6446748"/>
            <a:ext cx="9216000" cy="72008"/>
            <a:chOff x="1712640" y="836712"/>
            <a:chExt cx="7416824" cy="144016"/>
          </a:xfrm>
        </p:grpSpPr>
        <p:cxnSp>
          <p:nvCxnSpPr>
            <p:cNvPr id="34" name="직선 연결선 3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직선 연결선 3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직선 연결선 3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</a:t>
            </a:r>
          </a:p>
        </p:txBody>
      </p:sp>
      <p:sp>
        <p:nvSpPr>
          <p:cNvPr id="33" name="제목 29"/>
          <p:cNvSpPr txBox="1">
            <a:spLocks/>
          </p:cNvSpPr>
          <p:nvPr/>
        </p:nvSpPr>
        <p:spPr>
          <a:xfrm>
            <a:off x="5544457" y="1408434"/>
            <a:ext cx="3822534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400" b="1" i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단순함이란</a:t>
            </a:r>
            <a:r>
              <a:rPr lang="en-US" altLang="ko-KR" sz="1400" b="1" i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400" b="1" i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궁극의 정교함이다</a:t>
            </a:r>
            <a:r>
              <a:rPr lang="en-US" altLang="ko-KR" sz="1400" b="1" i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._</a:t>
            </a:r>
            <a:r>
              <a:rPr lang="ko-KR" altLang="en-US" sz="1400" b="1" i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스티브 잡스</a:t>
            </a:r>
            <a:endParaRPr kumimoji="1" lang="ko-KR" altLang="en-US" sz="1400" b="1" i="1" kern="0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462532" y="3771263"/>
            <a:ext cx="865788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lang="ko-KR" altLang="en-US" sz="16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가능하면 頭文을 사용하지 말자 </a:t>
            </a:r>
            <a:r>
              <a:rPr lang="en-US" altLang="ko-KR" sz="16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!</a:t>
            </a:r>
            <a:endParaRPr kumimoji="1" lang="ko-KR" altLang="en-US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55616" y="4299189"/>
            <a:ext cx="8856000" cy="1122332"/>
          </a:xfrm>
          <a:prstGeom prst="roundRect">
            <a:avLst>
              <a:gd name="adj" fmla="val 195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 anchorCtr="0"/>
          <a:lstStyle/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“</a:t>
            </a:r>
            <a:r>
              <a:rPr kumimoji="1" lang="ko-KR" altLang="en-US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다음과 같이 </a:t>
            </a:r>
            <a: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~~~~~</a:t>
            </a:r>
            <a:r>
              <a:rPr kumimoji="1" lang="ko-KR" altLang="en-US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을 추진하고자 합니다</a:t>
            </a:r>
            <a: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.”</a:t>
            </a:r>
            <a:r>
              <a:rPr kumimoji="1" lang="ko-KR" altLang="en-US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와 같은 두문을 사용하지 말고</a:t>
            </a:r>
            <a: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,</a:t>
            </a:r>
            <a:b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ko-KR" altLang="en-US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바로 핵심정보를 중심으로 보고서를 작성해야 한다</a:t>
            </a:r>
            <a: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endParaRPr kumimoji="1" lang="en-US" altLang="ko-KR" sz="14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111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29"/>
          <p:cNvSpPr txBox="1">
            <a:spLocks/>
          </p:cNvSpPr>
          <p:nvPr/>
        </p:nvSpPr>
        <p:spPr>
          <a:xfrm>
            <a:off x="462532" y="1058662"/>
            <a:ext cx="865788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(3)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중복 배제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압축 문장 사용 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! 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더 뺄게 없을 때 까지 빼라 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! </a:t>
            </a:r>
            <a:endParaRPr kumimoji="1" lang="ko-KR" altLang="en-US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5616" y="1586588"/>
            <a:ext cx="8856000" cy="4182724"/>
          </a:xfrm>
          <a:prstGeom prst="roundRect">
            <a:avLst>
              <a:gd name="adj" fmla="val 195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 anchorCtr="0"/>
          <a:lstStyle/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한 문장 내 중복어</a:t>
            </a:r>
            <a: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/</a:t>
            </a:r>
            <a:r>
              <a:rPr kumimoji="1" lang="ko-KR" altLang="en-US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동의어</a:t>
            </a:r>
            <a: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(</a:t>
            </a:r>
            <a:r>
              <a:rPr kumimoji="1" lang="ko-KR" altLang="en-US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문구</a:t>
            </a:r>
            <a: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) </a:t>
            </a:r>
            <a:r>
              <a:rPr kumimoji="1" lang="ko-KR" altLang="en-US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사용을 자제한다</a:t>
            </a:r>
            <a: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r>
              <a:rPr kumimoji="1" lang="ko-KR" altLang="en-US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kumimoji="1" lang="en-US" altLang="ko-KR" sz="1500" kern="0">
                <a:solidFill>
                  <a:prstClr val="black"/>
                </a:solidFill>
                <a:ea typeface="맑은 고딕" panose="020B0503020000020004" pitchFamily="50" charset="-127"/>
              </a:rPr>
              <a:t>(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강조를 위한 </a:t>
            </a:r>
            <a:r>
              <a:rPr kumimoji="1" lang="ko-KR" altLang="en-US" sz="1500" b="1" kern="0" dirty="0">
                <a:solidFill>
                  <a:srgbClr val="FF0000"/>
                </a:solidFill>
                <a:ea typeface="맑은 고딕" panose="020B0503020000020004" pitchFamily="50" charset="-127"/>
              </a:rPr>
              <a:t>의도적 반복의 경우는 제외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</a:t>
            </a:r>
            <a:b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-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우리말과 한자 중복 예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지나간 과거 → 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(             )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위기 상황 → 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(            ),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지나치게 과소평가 → 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(              )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endParaRPr kumimoji="1" lang="en-US" altLang="ko-KR" sz="14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7800" indent="-177800" eaLnBrk="1" latinLnBrk="1" hangingPunct="1">
              <a:spcBef>
                <a:spcPts val="600"/>
              </a:spcBef>
              <a:defRPr/>
            </a:pP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   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-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동의문구 예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경기침체기 동안 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심의 평가를 낮게 받아서 통과하지 못했다</a:t>
            </a:r>
            <a:endParaRPr kumimoji="1" lang="en-US" altLang="ko-KR" sz="14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하나의 슬라이드 내에 어쩔 수 없이 중복단어를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kumimoji="1" lang="ko-KR" altLang="en-US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사용할 경우는 </a:t>
            </a:r>
            <a:r>
              <a:rPr lang="ko-KR" altLang="en-US" sz="1500" b="1" dirty="0">
                <a:solidFill>
                  <a:srgbClr val="0000CC"/>
                </a:solidFill>
                <a:ea typeface="맑은 고딕" panose="020B0503020000020004" pitchFamily="50" charset="-127"/>
              </a:rPr>
              <a:t>→ </a:t>
            </a:r>
            <a:r>
              <a:rPr kumimoji="1" lang="ko-KR" altLang="en-US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유사단어로 대체한다</a:t>
            </a:r>
            <a: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b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ko-KR" altLang="en-US" sz="15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kumimoji="1" lang="en-US" altLang="ko-KR" sz="15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1" lang="ko-KR" altLang="en-US" sz="15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1" lang="ko-KR" altLang="en-US" sz="14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교재 </a:t>
            </a:r>
            <a:r>
              <a:rPr kumimoji="1" lang="ko-KR" altLang="en-US" sz="1400" u="sng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kumimoji="1" lang="ko-KR" altLang="en-US" sz="14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다른 </a:t>
            </a:r>
            <a:r>
              <a:rPr kumimoji="1" lang="ko-KR" altLang="en-US" sz="1400" u="sng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kumimoji="1" lang="ko-KR" altLang="en-US" sz="14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변경 </a:t>
            </a:r>
            <a:r>
              <a:rPr kumimoji="1" lang="en-US" altLang="ko-KR" sz="14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 (                                   </a:t>
            </a:r>
            <a:r>
              <a:rPr kumimoji="1" lang="en-US" altLang="ko-KR" sz="14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en-US" altLang="ko-KR" sz="15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체언 종지형을 사용하면 강한 임팩트를 줄 수 있다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br>
              <a:rPr kumimoji="1" lang="en-US" altLang="ko-KR" sz="1200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예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빨간색은 위험을 상징합니다 →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 (                                                  )</a:t>
            </a:r>
            <a:endParaRPr kumimoji="1" lang="en-US" altLang="ko-KR" sz="14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상대방의 입장에서 중요하지 않은 내용은 과감하게 줄이고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수식어 없이 사실만 기술한다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b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-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이해하지 못할 정도로 내용을 압축하거나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자신만 아는 약어나 전문용어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*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를 사용하지 않음</a:t>
            </a:r>
            <a:endParaRPr kumimoji="1" lang="en-US" altLang="ko-KR" sz="14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기호를 활용하여 압축효과를 높인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br>
              <a:rPr kumimoji="1" lang="en-US" altLang="ko-KR" sz="16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예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상승↗ 하락↘ 상승후 ↗↘ 하락 후 상승 ↘↗ 상승 후 유지 ↗→ 등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843547" y="5885424"/>
            <a:ext cx="5269391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rtlCol="0">
            <a:spAutoFit/>
          </a:bodyPr>
          <a:lstStyle/>
          <a:p>
            <a:pPr marL="88900" indent="-88900" eaLnBrk="1" fontAlgn="auto" latinLnBrk="1" hangingPunct="1">
              <a:spcBef>
                <a:spcPct val="2000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중복</a:t>
            </a:r>
            <a:r>
              <a:rPr lang="ko-KR" altLang="en-US" sz="2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은</a:t>
            </a:r>
            <a:r>
              <a:rPr lang="ko-KR" altLang="en-US" sz="2000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죄악</a:t>
            </a:r>
            <a:r>
              <a:rPr lang="ko-KR" altLang="en-US" sz="2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이다 </a:t>
            </a:r>
            <a:r>
              <a:rPr lang="en-US" altLang="ko-KR" sz="2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! </a:t>
            </a:r>
            <a:r>
              <a:rPr lang="ko-KR" altLang="en-US" sz="2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중복을 철저히 박멸하자 </a:t>
            </a:r>
            <a:r>
              <a:rPr lang="en-US" altLang="ko-KR" sz="2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!</a:t>
            </a:r>
            <a:endParaRPr lang="ko-KR" altLang="en-US" sz="2000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85342" y="4041068"/>
            <a:ext cx="1446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* Full spelling 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병기</a:t>
            </a:r>
            <a:endParaRPr lang="ko-KR" altLang="en-US" sz="18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2" name="직선 연결선 1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직선 연결선 1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7" name="직선 연결선 1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직선 연결선 1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1" name="TextBox 20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</a:t>
            </a:r>
          </a:p>
        </p:txBody>
      </p:sp>
    </p:spTree>
    <p:extLst>
      <p:ext uri="{BB962C8B-B14F-4D97-AF65-F5344CB8AC3E}">
        <p14:creationId xmlns:p14="http://schemas.microsoft.com/office/powerpoint/2010/main" val="501738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0" descr="MCPE02745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4647" y="3043392"/>
            <a:ext cx="248726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모서리가 둥근 직사각형 16"/>
          <p:cNvSpPr/>
          <p:nvPr/>
        </p:nvSpPr>
        <p:spPr>
          <a:xfrm>
            <a:off x="550637" y="2174865"/>
            <a:ext cx="8856000" cy="2316427"/>
          </a:xfrm>
          <a:prstGeom prst="roundRect">
            <a:avLst>
              <a:gd name="adj" fmla="val 437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구체적인 데이터와 직설적 표현을 통해 궁금함이 없게 문장을 작성 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 </a:t>
            </a:r>
            <a:b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-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곧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매우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상당히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약간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좋은 등의 형용사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부사 표현을 자제</a:t>
            </a:r>
            <a:endParaRPr kumimoji="1" lang="en-US" altLang="ko-KR" sz="15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비교와 판단 기준을 제시한다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 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(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주관적인 표현은 최소화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출처 제시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</a:t>
            </a:r>
          </a:p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“~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했음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” “~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진행 중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“ “~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할 예정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“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등 시제를 분명히 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en-US" altLang="ko-KR" sz="1500" b="1" kern="0">
                <a:solidFill>
                  <a:prstClr val="black"/>
                </a:solidFill>
                <a:ea typeface="맑은 고딕" panose="020B0503020000020004" pitchFamily="50" charset="-127"/>
              </a:rPr>
              <a:t>“~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해야 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 ~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할 것이다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”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와 같은 논평식 표현도 자제한다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9" name="제목 29"/>
          <p:cNvSpPr txBox="1">
            <a:spLocks/>
          </p:cNvSpPr>
          <p:nvPr/>
        </p:nvSpPr>
        <p:spPr>
          <a:xfrm>
            <a:off x="462532" y="1680112"/>
            <a:ext cx="8901056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구체적인 사실 중심의 문장을 작성 </a:t>
            </a: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! </a:t>
            </a:r>
            <a:r>
              <a:rPr kumimoji="1" lang="ko-KR" altLang="en-US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모호한 표현은 금물이다</a:t>
            </a:r>
            <a:r>
              <a:rPr kumimoji="1" lang="en-US" altLang="ko-KR" sz="16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endParaRPr kumimoji="1" lang="ko-KR" altLang="en-US" sz="16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3" name="직선 연결선 2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32" name="직선 연결선 3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직선 연결선 3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직선 연결선 3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TextBox 3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sp>
        <p:nvSpPr>
          <p:cNvPr id="36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99091" y="1074458"/>
            <a:ext cx="6912000" cy="3600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현장에서 사실과 데이터를 수집하고 이를 근거로 작성</a:t>
            </a:r>
            <a:endParaRPr kumimoji="1" lang="en-US" altLang="ko-KR" sz="14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54811" y="1074458"/>
            <a:ext cx="1943286" cy="36004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600" b="1" dirty="0">
                <a:solidFill>
                  <a:srgbClr val="002060"/>
                </a:solidFill>
                <a:ea typeface="맑은 고딕" panose="020B0503020000020004" pitchFamily="50" charset="-127"/>
              </a:rPr>
              <a:t>정확하게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393866" y="5410349"/>
            <a:ext cx="8037962" cy="3413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914299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연구계약직은 연구과제 수행에 필요한 전문인력과 행정업무 지원 인력으로 구성되어 있음 </a:t>
            </a:r>
          </a:p>
        </p:txBody>
      </p:sp>
      <p:sp>
        <p:nvSpPr>
          <p:cNvPr id="43" name="제목 29"/>
          <p:cNvSpPr txBox="1">
            <a:spLocks/>
          </p:cNvSpPr>
          <p:nvPr/>
        </p:nvSpPr>
        <p:spPr>
          <a:xfrm>
            <a:off x="463557" y="4853464"/>
            <a:ext cx="4309423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사례 </a:t>
            </a:r>
            <a:r>
              <a:rPr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1, 2 </a:t>
            </a:r>
            <a:r>
              <a:rPr lang="ko-KR" altLang="en-US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중 어느 문장을 선택하겠는가</a:t>
            </a:r>
            <a:r>
              <a:rPr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?)</a:t>
            </a:r>
            <a:endParaRPr kumimoji="1" lang="ko-KR" altLang="en-US" sz="1600" b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93865" y="5846962"/>
            <a:ext cx="8100000" cy="3413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914299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全 교직원의 </a:t>
            </a:r>
            <a:r>
              <a:rPr lang="en-US" altLang="ko-KR" sz="1400" b="1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42%</a:t>
            </a:r>
            <a:r>
              <a:rPr lang="ko-KR" altLang="en-US" sz="1400" b="1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인 연구계약직 </a:t>
            </a:r>
            <a:r>
              <a:rPr lang="en-US" altLang="ko-KR" sz="1400" b="1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600</a:t>
            </a:r>
            <a:r>
              <a:rPr lang="ko-KR" altLang="en-US" sz="1400" b="1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명이 연구과제 추진</a:t>
            </a:r>
            <a:r>
              <a:rPr lang="en-US" altLang="ko-KR" sz="1400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(450</a:t>
            </a:r>
            <a:r>
              <a:rPr lang="ko-KR" altLang="en-US" sz="1400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명</a:t>
            </a:r>
            <a:r>
              <a:rPr lang="en-US" altLang="ko-KR" sz="1400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1400" b="1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과 행정 지원</a:t>
            </a:r>
            <a:r>
              <a:rPr lang="en-US" altLang="ko-KR" sz="1400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(150</a:t>
            </a:r>
            <a:r>
              <a:rPr lang="ko-KR" altLang="en-US" sz="1400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명</a:t>
            </a:r>
            <a:r>
              <a:rPr lang="en-US" altLang="ko-KR" sz="1400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 </a:t>
            </a:r>
            <a:r>
              <a:rPr lang="ko-KR" altLang="en-US" sz="1400" b="1" i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역할을 수행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98801" y="5410349"/>
            <a:ext cx="720000" cy="34291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914299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사례 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1400" b="1" spc="-5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98800" y="5846962"/>
            <a:ext cx="720000" cy="34291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914299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사례 </a:t>
            </a:r>
            <a:r>
              <a:rPr lang="en-US" altLang="ko-KR" sz="1400" b="1" i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1400" b="1" i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408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29"/>
          <p:cNvSpPr txBox="1">
            <a:spLocks/>
          </p:cNvSpPr>
          <p:nvPr/>
        </p:nvSpPr>
        <p:spPr>
          <a:xfrm>
            <a:off x="450852" y="1084491"/>
            <a:ext cx="4500563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숫자가 갖는 임팩트를 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200%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살려보자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! </a:t>
            </a:r>
            <a:endParaRPr kumimoji="1" lang="ko-KR" altLang="en-US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57459" y="1533512"/>
          <a:ext cx="8856000" cy="442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6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구 분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사용법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7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통계자료 제시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51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숫자는 세계 공통언어로써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상대방에게 신뢰를 줄 수 있다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  -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통계자료의 신뢰성 확보를 위해 출처와 데이터 산출 시점을 기재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1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비교를 통한 강조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절대치만이 아니라 비교할 수 있는 비율</a:t>
                      </a: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차이로 설명한다</a:t>
                      </a: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400" b="1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</a:b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예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’16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억원 판매  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 ’15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80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억원 대비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억원 증가한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억원 판매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8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실감나는 비유</a:t>
                      </a:r>
                      <a:endParaRPr lang="en-US" altLang="ko-KR" sz="1500" b="1" dirty="0">
                        <a:solidFill>
                          <a:srgbClr val="000066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흥미를 자극</a:t>
                      </a:r>
                      <a:r>
                        <a:rPr lang="en-US" altLang="ko-KR" sz="1400" b="0" dirty="0">
                          <a:solidFill>
                            <a:srgbClr val="000066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rgbClr val="000066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51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  <a:sym typeface="Wingdings" pitchFamily="2" charset="2"/>
                        </a:rPr>
                        <a:t> 현장감 있는 내용으로 관심과 흥미를 자극한다</a:t>
                      </a: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  <a:sym typeface="Wingdings" pitchFamily="2" charset="2"/>
                        </a:rPr>
                        <a:t>.</a:t>
                      </a:r>
                      <a:br>
                        <a:rPr lang="en-US" altLang="ko-KR" sz="1400" b="1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</a:b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 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예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)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영화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‘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쥬라기 공원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’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으로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1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년에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8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억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500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만 달러의 흥행 수입을 올렸다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.</a:t>
                      </a:r>
                      <a:b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</a:b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        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영화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‘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쥬라기 공원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’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의 성공은 자동차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150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만대를 수출해서 얻는 수익과 같다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  <a:sym typeface="Wingdings" pitchFamily="2" charset="2"/>
                        </a:rPr>
                        <a:t>.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0" name="직선 연결선 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직선 연결선 1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직선 연결선 1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5" name="직선 연결선 1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직선 연결선 1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</a:t>
            </a:r>
          </a:p>
        </p:txBody>
      </p:sp>
    </p:spTree>
    <p:extLst>
      <p:ext uri="{BB962C8B-B14F-4D97-AF65-F5344CB8AC3E}">
        <p14:creationId xmlns:p14="http://schemas.microsoft.com/office/powerpoint/2010/main" val="3749340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3912728" y="1704960"/>
            <a:ext cx="2160000" cy="643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noAutofit/>
          </a:bodyPr>
          <a:lstStyle/>
          <a:p>
            <a:pPr algn="ctr" eaLnBrk="1" latinLnBrk="1" hangingPunct="1">
              <a:lnSpc>
                <a:spcPct val="120000"/>
              </a:lnSpc>
              <a:buFont typeface="Wingdings" pitchFamily="2" charset="2"/>
              <a:buNone/>
            </a:pPr>
            <a:r>
              <a:rPr kumimoji="1"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Issue</a:t>
            </a:r>
          </a:p>
          <a:p>
            <a:pPr algn="ctr" eaLnBrk="1" latinLnBrk="1" hangingPunct="1">
              <a:lnSpc>
                <a:spcPct val="120000"/>
              </a:lnSpc>
              <a:buFont typeface="Wingdings" pitchFamily="2" charset="2"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현상</a:t>
            </a:r>
            <a:r>
              <a:rPr kumimoji="1"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문제점</a:t>
            </a:r>
            <a:r>
              <a:rPr kumimoji="1"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분석결과</a:t>
            </a:r>
            <a:r>
              <a:rPr kumimoji="1"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24" name="Rectangle 32"/>
          <p:cNvSpPr>
            <a:spLocks noChangeArrowheads="1"/>
          </p:cNvSpPr>
          <p:nvPr/>
        </p:nvSpPr>
        <p:spPr bwMode="auto">
          <a:xfrm>
            <a:off x="6896544" y="1704960"/>
            <a:ext cx="2160000" cy="643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noAutofit/>
          </a:bodyPr>
          <a:lstStyle/>
          <a:p>
            <a:pPr algn="ctr" eaLnBrk="1" latin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Recommend</a:t>
            </a:r>
          </a:p>
          <a:p>
            <a:pPr algn="ctr" eaLnBrk="1" latinLnBrk="1" hangingPunct="1">
              <a:lnSpc>
                <a:spcPct val="120000"/>
              </a:lnSpc>
              <a:buFont typeface="Wingdings" pitchFamily="2" charset="2"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의견</a:t>
            </a:r>
            <a:r>
              <a:rPr kumimoji="1"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27" name="제목 29"/>
          <p:cNvSpPr txBox="1">
            <a:spLocks/>
          </p:cNvSpPr>
          <p:nvPr/>
        </p:nvSpPr>
        <p:spPr>
          <a:xfrm>
            <a:off x="462532" y="1178700"/>
            <a:ext cx="9261104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(2) Fact, Issue, Recommend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를 </a:t>
            </a:r>
            <a:r>
              <a:rPr kumimoji="1" lang="ko-KR" altLang="en-US" sz="16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명확히 구분한다</a:t>
            </a:r>
            <a:r>
              <a:rPr kumimoji="1" lang="en-US" altLang="ko-KR" sz="16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 (Fact</a:t>
            </a:r>
            <a:r>
              <a:rPr kumimoji="1" lang="ko-KR" altLang="en-US" sz="16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만 있는 슬라이드는 첨부물로 분류</a:t>
            </a:r>
            <a:r>
              <a:rPr kumimoji="1" lang="en-US" altLang="ko-KR" sz="16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928912" y="1704960"/>
            <a:ext cx="2160000" cy="643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noAutofit/>
          </a:bodyPr>
          <a:lstStyle/>
          <a:p>
            <a:pPr algn="ctr" eaLnBrk="1" latinLnBrk="1" hangingPunct="1">
              <a:lnSpc>
                <a:spcPct val="120000"/>
              </a:lnSpc>
            </a:pPr>
            <a:r>
              <a:rPr kumimoji="1"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Fact</a:t>
            </a:r>
            <a:br>
              <a:rPr kumimoji="1"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정보</a:t>
            </a:r>
            <a:r>
              <a:rPr kumimoji="1"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자료</a:t>
            </a:r>
            <a:r>
              <a:rPr kumimoji="1"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cxnSp>
        <p:nvCxnSpPr>
          <p:cNvPr id="38" name="직선 화살표 연결선 37"/>
          <p:cNvCxnSpPr>
            <a:stCxn id="30" idx="3"/>
            <a:endCxn id="22" idx="1"/>
          </p:cNvCxnSpPr>
          <p:nvPr/>
        </p:nvCxnSpPr>
        <p:spPr bwMode="auto">
          <a:xfrm>
            <a:off x="3088912" y="2026908"/>
            <a:ext cx="82381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med" len="med"/>
            <a:tailEnd type="stealth" w="lg" len="med"/>
          </a:ln>
          <a:effectLst/>
        </p:spPr>
      </p:cxnSp>
      <p:cxnSp>
        <p:nvCxnSpPr>
          <p:cNvPr id="39" name="직선 화살표 연결선 38"/>
          <p:cNvCxnSpPr>
            <a:stCxn id="22" idx="3"/>
            <a:endCxn id="24" idx="1"/>
          </p:cNvCxnSpPr>
          <p:nvPr/>
        </p:nvCxnSpPr>
        <p:spPr bwMode="auto">
          <a:xfrm>
            <a:off x="6072728" y="2026908"/>
            <a:ext cx="82381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med" len="med"/>
            <a:tailEnd type="stealth" w="lg" len="med"/>
          </a:ln>
          <a:effectLst/>
        </p:spPr>
      </p:cxnSp>
      <p:sp>
        <p:nvSpPr>
          <p:cNvPr id="44" name="Rectangle 19"/>
          <p:cNvSpPr>
            <a:spLocks noChangeArrowheads="1"/>
          </p:cNvSpPr>
          <p:nvPr/>
        </p:nvSpPr>
        <p:spPr bwMode="auto">
          <a:xfrm>
            <a:off x="869724" y="2477416"/>
            <a:ext cx="2553071" cy="2542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87313" indent="-87313" eaLnBrk="1" latinLnBrk="1" hangingPunct="1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사실 나열로 근거를 만든다</a:t>
            </a:r>
            <a:endParaRPr kumimoji="1" lang="en-US" altLang="ko-KR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Rectangle 19"/>
          <p:cNvSpPr>
            <a:spLocks noChangeArrowheads="1"/>
          </p:cNvSpPr>
          <p:nvPr/>
        </p:nvSpPr>
        <p:spPr bwMode="auto">
          <a:xfrm>
            <a:off x="3720440" y="2477416"/>
            <a:ext cx="2672751" cy="2542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87313" indent="-87313" eaLnBrk="1" latinLnBrk="1" hangingPunct="1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사실을 분석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이슈를 부각한다</a:t>
            </a:r>
            <a:endParaRPr kumimoji="1" lang="en-US" altLang="ko-KR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Rectangle 19"/>
          <p:cNvSpPr>
            <a:spLocks noChangeArrowheads="1"/>
          </p:cNvSpPr>
          <p:nvPr/>
        </p:nvSpPr>
        <p:spPr bwMode="auto">
          <a:xfrm>
            <a:off x="6768441" y="2477416"/>
            <a:ext cx="2638195" cy="2542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87313" indent="-87313" eaLnBrk="1" latinLnBrk="1" hangingPunct="1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토론을 통해 결론을 도출한다</a:t>
            </a:r>
            <a:endParaRPr kumimoji="1" lang="en-US" altLang="ko-KR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3" name="직선 연결선 2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32" name="직선 연결선 3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직선 연결선 3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직선 연결선 3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TextBox 3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sp>
        <p:nvSpPr>
          <p:cNvPr id="36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32424" y="4117224"/>
            <a:ext cx="2808272" cy="34291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285750" indent="-285750" defTabSz="914299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교원의 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Lab </a:t>
            </a: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비서 운영 현황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749330" y="4626318"/>
          <a:ext cx="3870420" cy="1102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7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1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전임교원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연구계약직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95000"/>
                        </a:lnSpc>
                      </a:pPr>
                      <a:r>
                        <a:rPr lang="ko-KR" altLang="en-US" sz="1300" b="0" u="none" strike="noStrike" spc="-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교원당 </a:t>
                      </a:r>
                      <a:r>
                        <a:rPr lang="en-US" altLang="ko-KR" sz="1300" b="0" u="none" strike="noStrike" spc="-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  <a:r>
                        <a:rPr lang="ko-KR" altLang="en-US" sz="1300" b="0" u="none" strike="noStrike" spc="-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비서</a:t>
                      </a:r>
                      <a:endParaRPr lang="ko-KR" altLang="en-US" sz="105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  <a:r>
                        <a:rPr lang="ko-KR" altLang="en-US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비서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893729"/>
                  </a:ext>
                </a:extLst>
              </a:tr>
              <a:tr h="621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</a:t>
                      </a:r>
                      <a:r>
                        <a:rPr lang="ko-KR" altLang="en-US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</a:t>
                      </a:r>
                      <a:r>
                        <a:rPr lang="ko-KR" altLang="en-US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  <a:r>
                        <a:rPr lang="ko-KR" altLang="en-US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</a:t>
                      </a:r>
                      <a:r>
                        <a:rPr lang="ko-KR" altLang="en-US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4989224" y="4117224"/>
            <a:ext cx="4518597" cy="6214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285750" indent="-285750" defTabSz="914299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전임교원 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280</a:t>
            </a: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명이 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Lab</a:t>
            </a: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비서 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115</a:t>
            </a: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명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운영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인당 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0.41</a:t>
            </a: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명으로 수도권 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4</a:t>
            </a: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년제 대학평균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(0.3</a:t>
            </a: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명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보다 多</a:t>
            </a:r>
            <a:endParaRPr lang="ko-KR" altLang="en-US" sz="1200" b="1" spc="-5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5349272" y="4779180"/>
          <a:ext cx="3870420" cy="1102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7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1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전임교원</a:t>
                      </a:r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연구계약직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95000"/>
                        </a:lnSpc>
                      </a:pPr>
                      <a:r>
                        <a:rPr lang="ko-KR" altLang="en-US" sz="1300" b="0" u="none" strike="noStrike" spc="-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교원당 </a:t>
                      </a:r>
                      <a:r>
                        <a:rPr lang="en-US" altLang="ko-KR" sz="1300" b="0" u="none" strike="noStrike" spc="-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  <a:r>
                        <a:rPr lang="ko-KR" altLang="en-US" sz="1300" b="0" u="none" strike="noStrike" spc="-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비서</a:t>
                      </a:r>
                      <a:endParaRPr lang="ko-KR" altLang="en-US" sz="105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  <a:r>
                        <a:rPr lang="ko-KR" altLang="en-US" sz="13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비서</a:t>
                      </a:r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893729"/>
                  </a:ext>
                </a:extLst>
              </a:tr>
              <a:tr h="621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u="none" strike="noStrike" dirty="0">
                          <a:solidFill>
                            <a:srgbClr val="00009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</a:t>
                      </a:r>
                      <a:r>
                        <a:rPr lang="ko-KR" altLang="en-US" sz="1300" b="1" u="none" strike="noStrike" dirty="0">
                          <a:solidFill>
                            <a:srgbClr val="00009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300" b="1" i="0" u="none" strike="noStrike" dirty="0">
                        <a:solidFill>
                          <a:srgbClr val="00009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</a:t>
                      </a:r>
                      <a:r>
                        <a:rPr lang="ko-KR" altLang="en-US" sz="13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u="none" strike="noStrike" dirty="0">
                          <a:solidFill>
                            <a:srgbClr val="00009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  <a:r>
                        <a:rPr lang="ko-KR" altLang="en-US" sz="1300" b="1" u="none" strike="noStrike" dirty="0">
                          <a:solidFill>
                            <a:srgbClr val="00009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300" b="1" i="0" u="none" strike="noStrike" dirty="0">
                        <a:solidFill>
                          <a:srgbClr val="00009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u="none" strike="noStrike" dirty="0">
                          <a:solidFill>
                            <a:srgbClr val="00009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</a:t>
                      </a:r>
                      <a:r>
                        <a:rPr lang="ko-KR" altLang="en-US" sz="1300" b="1" u="none" strike="noStrike" dirty="0">
                          <a:solidFill>
                            <a:srgbClr val="00009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300" b="1" i="0" u="none" strike="noStrike" dirty="0">
                        <a:solidFill>
                          <a:srgbClr val="00009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10" marR="9010" marT="9010" marB="0" anchor="ctr" anchorCtr="1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제목 29"/>
          <p:cNvSpPr txBox="1">
            <a:spLocks/>
          </p:cNvSpPr>
          <p:nvPr/>
        </p:nvSpPr>
        <p:spPr>
          <a:xfrm>
            <a:off x="632424" y="3609024"/>
            <a:ext cx="135018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(Fact </a:t>
            </a:r>
            <a:r>
              <a:rPr lang="ko-KR" altLang="en-US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예시</a:t>
            </a:r>
            <a:r>
              <a:rPr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600" b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제목 29"/>
          <p:cNvSpPr txBox="1">
            <a:spLocks/>
          </p:cNvSpPr>
          <p:nvPr/>
        </p:nvSpPr>
        <p:spPr>
          <a:xfrm>
            <a:off x="4930223" y="3609024"/>
            <a:ext cx="2790372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Issue</a:t>
            </a:r>
            <a:r>
              <a:rPr kumimoji="1" lang="ko-KR" altLang="en-US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와 </a:t>
            </a:r>
            <a:r>
              <a:rPr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Recommend </a:t>
            </a:r>
            <a:r>
              <a:rPr lang="ko-KR" altLang="en-US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예시</a:t>
            </a:r>
            <a:r>
              <a:rPr lang="en-US" altLang="ko-KR" sz="16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600" b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259261" y="5899665"/>
            <a:ext cx="4453064" cy="3724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914299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▷ </a:t>
            </a:r>
            <a:r>
              <a:rPr lang="en-US" altLang="ko-KR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Lab</a:t>
            </a:r>
            <a:r>
              <a:rPr lang="ko-KR" altLang="en-US" sz="1400" b="1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비서 업무표준 매뉴얼화를 통해 인력합리화 필요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6824" y="3054682"/>
            <a:ext cx="8568000" cy="338314"/>
          </a:xfrm>
          <a:prstGeom prst="rect">
            <a:avLst/>
          </a:prstGeom>
          <a:solidFill>
            <a:srgbClr val="0070C0"/>
          </a:solidFill>
        </p:spPr>
        <p:txBody>
          <a:bodyPr wrap="square" lIns="91211" tIns="45601" rIns="91211" bIns="45601" rtlCol="0">
            <a:spAutoFit/>
          </a:bodyPr>
          <a:lstStyle/>
          <a:p>
            <a:pPr marL="342042" indent="-342042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▷ 하나의 슬라이드 內에서는 </a:t>
            </a:r>
            <a:r>
              <a:rPr lang="en-US" altLang="ko-KR" sz="1600" b="1" dirty="0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en-US" altLang="ko-KR" sz="1600" b="1" dirty="0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Fact – Issue – </a:t>
            </a:r>
            <a:r>
              <a:rPr lang="en-US" altLang="ko-KR" sz="1600" b="1" dirty="0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Recommend’ </a:t>
            </a:r>
            <a:r>
              <a:rPr lang="ko-KR" altLang="en-US" sz="1600" b="1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조합 패턴</a:t>
            </a:r>
            <a:r>
              <a:rPr lang="en-US" altLang="ko-KR" sz="1600" b="1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600" b="1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구조</a:t>
            </a:r>
            <a:r>
              <a:rPr lang="en-US" altLang="ko-KR" sz="1600" b="1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b="1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꼴</a:t>
            </a:r>
            <a:r>
              <a:rPr lang="en-US" altLang="ko-KR" sz="1600" b="1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1600" b="1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을 </a:t>
            </a:r>
            <a:r>
              <a:rPr lang="ko-KR" altLang="en-US" sz="1600" b="1" dirty="0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통일한다</a:t>
            </a:r>
            <a:r>
              <a:rPr lang="en-US" altLang="ko-KR" sz="1600" b="1" dirty="0">
                <a:solidFill>
                  <a:prstClr val="white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lang="en-US" altLang="ko-KR" sz="1600" b="1" dirty="0">
              <a:solidFill>
                <a:prstClr val="white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47854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0" name="직선 연결선 1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4" name="직선 연결선 2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8" name="TextBox 27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sp>
        <p:nvSpPr>
          <p:cNvPr id="3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50637" y="1579792"/>
            <a:ext cx="8856000" cy="4530722"/>
          </a:xfrm>
          <a:prstGeom prst="roundRect">
            <a:avLst>
              <a:gd name="adj" fmla="val 245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인터넷 서점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(YES24,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교보문고 등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 :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보고서 작성 주제 관련분야의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책 제목과 목차를 둘러본다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 </a:t>
            </a:r>
            <a:b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- 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kumimoji="1" lang="ko-KR" altLang="en-US" sz="1400" kern="0" spc="-5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목차를 보면 보고서 작성 구조에 대한 힌트를 얻을 수 있다</a:t>
            </a:r>
            <a:r>
              <a:rPr kumimoji="1" lang="en-US" altLang="ko-KR" sz="1400" kern="0" spc="-5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. </a:t>
            </a:r>
            <a:r>
              <a:rPr kumimoji="1" lang="ko-KR" altLang="en-US" sz="1400" kern="0" spc="-5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특히 </a:t>
            </a:r>
            <a:r>
              <a:rPr kumimoji="1" lang="ko-KR" altLang="en-US" sz="1400" kern="0" spc="-50" dirty="0">
                <a:solidFill>
                  <a:prstClr val="black"/>
                </a:solidFill>
                <a:ea typeface="맑은 고딕" panose="020B0503020000020004" pitchFamily="50" charset="-127"/>
              </a:rPr>
              <a:t>신간을 보면 신조어</a:t>
            </a:r>
            <a:r>
              <a:rPr kumimoji="1" lang="en-US" altLang="ko-KR" sz="1400" kern="0" spc="-50" dirty="0">
                <a:solidFill>
                  <a:prstClr val="black"/>
                </a:solidFill>
                <a:ea typeface="맑은 고딕" panose="020B0503020000020004" pitchFamily="50" charset="-127"/>
              </a:rPr>
              <a:t>,</a:t>
            </a:r>
            <a:r>
              <a:rPr kumimoji="1" lang="ko-KR" altLang="en-US" sz="1400" kern="0" spc="-50" dirty="0">
                <a:solidFill>
                  <a:prstClr val="black"/>
                </a:solidFill>
                <a:ea typeface="맑은 고딕" panose="020B0503020000020004" pitchFamily="50" charset="-127"/>
              </a:rPr>
              <a:t> 신개념을 차용할 수 있다</a:t>
            </a:r>
            <a:r>
              <a:rPr kumimoji="1" lang="en-US" altLang="ko-KR" sz="1400" kern="0" spc="-5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endParaRPr kumimoji="1" lang="en-US" altLang="ko-KR" sz="1500" kern="0" spc="-5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구글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: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보고서 키워드로 이미지를 검색해보면 아이디어가 자극된다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유튜브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: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보고서 키워드로 동영상을 검색 → 시청하다 보면 아이디어가 자극된다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네이버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: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보고서 키워드로 컬럼을 검색 →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20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여 개 정도를 읽다 보면 아이디어가 자극된다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b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-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칼럼 안에는 새로운 관점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멋진 인용문구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최신 통계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구체적인 사례 등 다양한 컨텐츠가 들어있다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  <a:p>
            <a:pPr marL="174625" indent="-174625" eaLnBrk="1" latinLnBrk="1" hangingPunct="1"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네이버 국어사전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: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보고서 키워드에 대한 뜻풀이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동의어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반의어를 읽다 보면 아이디어 자극된다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b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endParaRPr kumimoji="1" lang="en-US" altLang="ko-KR" sz="15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※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보고서에 자주 쓰이는 동의어 집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(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엑셀파일 등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을 별도로 관리하여 활용한다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b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  -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다양한 동의어를 사용하면 잘 쓴 글처럼 보인다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 (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예 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: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확고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확실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명확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분명 등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)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b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   - </a:t>
            </a:r>
            <a:r>
              <a:rPr kumimoji="1" lang="ko-KR" altLang="en-US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보고서 작성시 어휘 탐색 시간을 절약할 수 있다</a:t>
            </a:r>
            <a:r>
              <a:rPr kumimoji="1" lang="en-US" altLang="ko-KR" sz="15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1" name="제목 29"/>
          <p:cNvSpPr txBox="1">
            <a:spLocks/>
          </p:cNvSpPr>
          <p:nvPr/>
        </p:nvSpPr>
        <p:spPr>
          <a:xfrm>
            <a:off x="462533" y="1085038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 작성 아이디어 </a:t>
            </a:r>
            <a:r>
              <a:rPr lang="ko-KR" altLang="en-US" sz="16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자극 </a:t>
            </a:r>
            <a:r>
              <a:rPr lang="en-US" altLang="ko-KR" sz="16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Tips 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369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32424" y="2708904"/>
            <a:ext cx="8776855" cy="20702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marL="177800" indent="-177800"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endParaRPr kumimoji="1" lang="ko-KR" altLang="en-US" sz="15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97279" y="1078634"/>
            <a:ext cx="6912000" cy="3600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별도 설명이 없어도 술술 읽혀지고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읽으면 그대로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‘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보고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’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가 되게 작성</a:t>
            </a:r>
            <a:endParaRPr kumimoji="1" lang="en-US" altLang="ko-KR" sz="15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52998" y="1078634"/>
            <a:ext cx="1943286" cy="36004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rgbClr val="002060"/>
                </a:solidFill>
                <a:ea typeface="맑은 고딕" panose="020B0503020000020004" pitchFamily="50" charset="-127"/>
              </a:rPr>
              <a:t>③ 읽기 쉽게</a:t>
            </a:r>
          </a:p>
        </p:txBody>
      </p:sp>
      <p:sp>
        <p:nvSpPr>
          <p:cNvPr id="14" name="제목 29"/>
          <p:cNvSpPr txBox="1">
            <a:spLocks/>
          </p:cNvSpPr>
          <p:nvPr/>
        </p:nvSpPr>
        <p:spPr>
          <a:xfrm>
            <a:off x="448039" y="1608366"/>
            <a:ext cx="8970619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“ ~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할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/ ~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수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/ ~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있는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/ ~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것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/ ~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의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” 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을 제거만 해도 문장이 시원해진다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2436" y="4901148"/>
            <a:ext cx="8641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51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예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낭비요소 중 없앨 </a:t>
            </a:r>
            <a:r>
              <a:rPr lang="ko-KR" altLang="en-US" sz="1400" u="sng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수 있는 것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을 모두 도출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/>
                <a:cs typeface="+mn-cs"/>
                <a:sym typeface="Wingdings" pitchFamily="2" charset="2"/>
              </a:rPr>
              <a:t>→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/>
                <a:cs typeface="+mn-cs"/>
                <a:sym typeface="Wingdings" pitchFamily="2" charset="2"/>
              </a:rPr>
              <a:t>(                                                                          )</a:t>
            </a:r>
          </a:p>
          <a:p>
            <a:pPr defTabSz="914251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예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신규 기술을 개발</a:t>
            </a:r>
            <a:r>
              <a:rPr lang="ko-KR" altLang="en-US" sz="1400" u="sng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할 것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이다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/>
                <a:cs typeface="+mn-cs"/>
                <a:sym typeface="Wingdings" pitchFamily="2" charset="2"/>
              </a:rPr>
              <a:t>→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/>
                <a:cs typeface="+mn-cs"/>
                <a:sym typeface="Wingdings" pitchFamily="2" charset="2"/>
              </a:rPr>
              <a:t>(                                                                             )</a:t>
            </a:r>
          </a:p>
          <a:p>
            <a:pPr defTabSz="914251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예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설비장애율에 변화가 </a:t>
            </a:r>
            <a:r>
              <a:rPr lang="ko-KR" altLang="en-US" sz="1400" u="sng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있었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다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/>
                <a:cs typeface="+mn-cs"/>
                <a:sym typeface="Wingdings" pitchFamily="2" charset="2"/>
              </a:rPr>
              <a:t>→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/>
                <a:cs typeface="+mn-cs"/>
                <a:sym typeface="Wingdings" pitchFamily="2" charset="2"/>
              </a:rPr>
              <a:t>(                                                                          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2449" y="2827944"/>
            <a:ext cx="8461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① 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문장 속에 있는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“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할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수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있는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것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의” 단어를 찾아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밑줄을 긋거나 색을 칠한다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  <a:p>
            <a:pPr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②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“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할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수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있는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것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의” 단어를 일단 삭제하고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다른 단어로 바꿔본다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  <a:p>
            <a:pPr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③ 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문장이 말이 되게 단어를 추가하거나 더 삭제하며</a:t>
            </a:r>
            <a: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재 구성한다</a:t>
            </a:r>
            <a: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</a:p>
          <a:p>
            <a:pPr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※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단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문장이 이해하기 어려워질 경우는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“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할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수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있는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것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~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의” 단어를 다시 삽입한다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32424" y="2258844"/>
            <a:ext cx="8776855" cy="450060"/>
          </a:xfrm>
          <a:prstGeom prst="roundRect">
            <a:avLst>
              <a:gd name="adj" fmla="val 0"/>
            </a:avLst>
          </a:prstGeom>
          <a:solidFill>
            <a:srgbClr val="E0E9F4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marL="177800" indent="-177800"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“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~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할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 ~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수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 ~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있는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 ~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것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/ ~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의”  단어를 없애는 방법</a:t>
            </a:r>
          </a:p>
        </p:txBody>
      </p:sp>
      <p:grpSp>
        <p:nvGrpSpPr>
          <p:cNvPr id="24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31" name="직선 연결선 3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직선 연결선 3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53443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29"/>
          <p:cNvSpPr txBox="1">
            <a:spLocks/>
          </p:cNvSpPr>
          <p:nvPr/>
        </p:nvSpPr>
        <p:spPr>
          <a:xfrm>
            <a:off x="448039" y="1088688"/>
            <a:ext cx="8970619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지시어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형용사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부사 사용을 최소화한다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sp>
        <p:nvSpPr>
          <p:cNvPr id="3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</a:t>
            </a:r>
          </a:p>
        </p:txBody>
      </p:sp>
      <p:grpSp>
        <p:nvGrpSpPr>
          <p:cNvPr id="24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31" name="직선 연결선 3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직선 연결선 3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4" name="TextBox 33"/>
          <p:cNvSpPr txBox="1"/>
          <p:nvPr/>
        </p:nvSpPr>
        <p:spPr>
          <a:xfrm>
            <a:off x="722436" y="1538748"/>
            <a:ext cx="864115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51" eaLnBrk="1" fontAlgn="auto" latinLnBrk="1" hangingPunct="1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예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) 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쾌적하고 깨끗하며 매우 </a:t>
            </a:r>
            <a:r>
              <a:rPr lang="ko-KR" altLang="en-US" sz="140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편안한 과제수행공간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/>
                <a:cs typeface="+mn-cs"/>
                <a:sym typeface="Wingdings" pitchFamily="2" charset="2"/>
              </a:rPr>
              <a:t>→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/>
                <a:cs typeface="+mn-cs"/>
                <a:sym typeface="Wingdings" pitchFamily="2" charset="2"/>
              </a:rPr>
              <a:t>(                                                 )</a:t>
            </a:r>
            <a:endParaRPr lang="ko-KR" altLang="en-US" sz="140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제목 29"/>
          <p:cNvSpPr txBox="1">
            <a:spLocks/>
          </p:cNvSpPr>
          <p:nvPr/>
        </p:nvSpPr>
        <p:spPr>
          <a:xfrm>
            <a:off x="448039" y="2139804"/>
            <a:ext cx="8970619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(3) 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명사는 동일 보고서 내에서는 일관되게 사용한다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  <a:endParaRPr lang="ko-KR" altLang="en-US" sz="16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2436" y="2575350"/>
            <a:ext cx="8371116" cy="137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51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고유 명사는 정확하고 </a:t>
            </a:r>
            <a:r>
              <a:rPr lang="ko-KR" altLang="en-US" sz="1400" b="1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일관되게 사용 </a:t>
            </a:r>
            <a:r>
              <a:rPr lang="ko-KR" altLang="en-US" sz="1400" b="1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→ 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인재창조원</a:t>
            </a:r>
            <a: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인창원을 혼용하지 않음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defTabSz="914251" eaLnBrk="1" fontAlgn="auto" latinLnBrk="1" hangingPunct="1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외래어는 영자 또는 한글로 사용규칙에 </a:t>
            </a:r>
            <a:r>
              <a:rPr lang="ko-KR" altLang="en-US" sz="1400" b="1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맞게 사용 → 과제</a:t>
            </a:r>
            <a:r>
              <a:rPr lang="en-US" altLang="ko-KR" sz="1400" b="1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프로젝트를 혼용하지 않음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4625" defTabSz="914251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기업명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인명은 한글로 적고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( )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안에 영문을 표기한다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4625" defTabSz="914251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영문 약어는 대문자로 쓰며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영문단위는 소문자로 쓴다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예 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cm, kg)</a:t>
            </a:r>
            <a:endParaRPr lang="ko-KR" altLang="en-US" sz="140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제목 29"/>
          <p:cNvSpPr txBox="1">
            <a:spLocks/>
          </p:cNvSpPr>
          <p:nvPr/>
        </p:nvSpPr>
        <p:spPr>
          <a:xfrm>
            <a:off x="448039" y="4167108"/>
            <a:ext cx="8970619" cy="446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(4) 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동사는 다양하게 사용해야 읽는데 </a:t>
            </a:r>
            <a:r>
              <a:rPr lang="ko-KR" altLang="en-US" sz="1600" b="1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흥미를 준다</a:t>
            </a:r>
            <a:r>
              <a:rPr lang="en-US" altLang="ko-KR" sz="1600" b="1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  <a:endParaRPr lang="ko-KR" altLang="en-US" sz="16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362388" y="5711256"/>
            <a:ext cx="8970619" cy="4500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     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☞ 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강조가 목적일 경우는 의도적으로 동사나 명사를 반복한다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12448" y="4744170"/>
          <a:ext cx="8461128" cy="769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0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0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0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악화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개선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파악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확고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정착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가중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개편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식별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확실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마련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가열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혁신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규명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명확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설치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심화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쇄신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인식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ea typeface="맑은 고딕" panose="020B0503020000020004" pitchFamily="50" charset="-127"/>
                        </a:rPr>
                        <a:t>명료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39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29"/>
          <p:cNvSpPr txBox="1">
            <a:spLocks/>
          </p:cNvSpPr>
          <p:nvPr/>
        </p:nvSpPr>
        <p:spPr>
          <a:xfrm>
            <a:off x="531195" y="2755399"/>
            <a:ext cx="3722288" cy="363175"/>
          </a:xfrm>
          <a:custGeom>
            <a:avLst/>
            <a:gdLst>
              <a:gd name="connsiteX0" fmla="*/ 0 w 3708000"/>
              <a:gd name="connsiteY0" fmla="*/ 0 h 360000"/>
              <a:gd name="connsiteX1" fmla="*/ 3708000 w 3708000"/>
              <a:gd name="connsiteY1" fmla="*/ 0 h 360000"/>
              <a:gd name="connsiteX2" fmla="*/ 3708000 w 3708000"/>
              <a:gd name="connsiteY2" fmla="*/ 360000 h 360000"/>
              <a:gd name="connsiteX3" fmla="*/ 0 w 3708000"/>
              <a:gd name="connsiteY3" fmla="*/ 360000 h 360000"/>
              <a:gd name="connsiteX4" fmla="*/ 0 w 3708000"/>
              <a:gd name="connsiteY4" fmla="*/ 0 h 360000"/>
              <a:gd name="connsiteX0" fmla="*/ 0 w 3708000"/>
              <a:gd name="connsiteY0" fmla="*/ 0 h 360000"/>
              <a:gd name="connsiteX1" fmla="*/ 3708000 w 3708000"/>
              <a:gd name="connsiteY1" fmla="*/ 0 h 360000"/>
              <a:gd name="connsiteX2" fmla="*/ 3708000 w 3708000"/>
              <a:gd name="connsiteY2" fmla="*/ 360000 h 360000"/>
              <a:gd name="connsiteX3" fmla="*/ 0 w 3708000"/>
              <a:gd name="connsiteY3" fmla="*/ 360000 h 360000"/>
              <a:gd name="connsiteX4" fmla="*/ 0 w 3708000"/>
              <a:gd name="connsiteY4" fmla="*/ 0 h 360000"/>
              <a:gd name="connsiteX0" fmla="*/ 0 w 3708000"/>
              <a:gd name="connsiteY0" fmla="*/ 3175 h 363175"/>
              <a:gd name="connsiteX1" fmla="*/ 3647675 w 3708000"/>
              <a:gd name="connsiteY1" fmla="*/ 0 h 363175"/>
              <a:gd name="connsiteX2" fmla="*/ 3708000 w 3708000"/>
              <a:gd name="connsiteY2" fmla="*/ 363175 h 363175"/>
              <a:gd name="connsiteX3" fmla="*/ 0 w 3708000"/>
              <a:gd name="connsiteY3" fmla="*/ 363175 h 363175"/>
              <a:gd name="connsiteX4" fmla="*/ 0 w 3708000"/>
              <a:gd name="connsiteY4" fmla="*/ 3175 h 363175"/>
              <a:gd name="connsiteX0" fmla="*/ 0 w 3708000"/>
              <a:gd name="connsiteY0" fmla="*/ 3175 h 363175"/>
              <a:gd name="connsiteX1" fmla="*/ 3647675 w 3708000"/>
              <a:gd name="connsiteY1" fmla="*/ 0 h 363175"/>
              <a:gd name="connsiteX2" fmla="*/ 3708000 w 3708000"/>
              <a:gd name="connsiteY2" fmla="*/ 363175 h 363175"/>
              <a:gd name="connsiteX3" fmla="*/ 0 w 3708000"/>
              <a:gd name="connsiteY3" fmla="*/ 363175 h 363175"/>
              <a:gd name="connsiteX4" fmla="*/ 0 w 3708000"/>
              <a:gd name="connsiteY4" fmla="*/ 3175 h 363175"/>
              <a:gd name="connsiteX0" fmla="*/ 0 w 3722288"/>
              <a:gd name="connsiteY0" fmla="*/ 3175 h 363175"/>
              <a:gd name="connsiteX1" fmla="*/ 3647675 w 3722288"/>
              <a:gd name="connsiteY1" fmla="*/ 0 h 363175"/>
              <a:gd name="connsiteX2" fmla="*/ 3722288 w 3722288"/>
              <a:gd name="connsiteY2" fmla="*/ 363175 h 363175"/>
              <a:gd name="connsiteX3" fmla="*/ 0 w 3722288"/>
              <a:gd name="connsiteY3" fmla="*/ 363175 h 363175"/>
              <a:gd name="connsiteX4" fmla="*/ 0 w 3722288"/>
              <a:gd name="connsiteY4" fmla="*/ 3175 h 363175"/>
              <a:gd name="connsiteX0" fmla="*/ 0 w 3722288"/>
              <a:gd name="connsiteY0" fmla="*/ 3175 h 363175"/>
              <a:gd name="connsiteX1" fmla="*/ 3647675 w 3722288"/>
              <a:gd name="connsiteY1" fmla="*/ 0 h 363175"/>
              <a:gd name="connsiteX2" fmla="*/ 3722288 w 3722288"/>
              <a:gd name="connsiteY2" fmla="*/ 363175 h 363175"/>
              <a:gd name="connsiteX3" fmla="*/ 0 w 3722288"/>
              <a:gd name="connsiteY3" fmla="*/ 363175 h 363175"/>
              <a:gd name="connsiteX4" fmla="*/ 0 w 3722288"/>
              <a:gd name="connsiteY4" fmla="*/ 3175 h 36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2288" h="363175">
                <a:moveTo>
                  <a:pt x="0" y="3175"/>
                </a:moveTo>
                <a:lnTo>
                  <a:pt x="3647675" y="0"/>
                </a:lnTo>
                <a:cubicBezTo>
                  <a:pt x="3511150" y="113650"/>
                  <a:pt x="3629420" y="250319"/>
                  <a:pt x="3722288" y="363175"/>
                </a:cubicBezTo>
                <a:lnTo>
                  <a:pt x="0" y="363175"/>
                </a:lnTo>
                <a:lnTo>
                  <a:pt x="0" y="3175"/>
                </a:lnTo>
                <a:close/>
              </a:path>
            </a:pathLst>
          </a:custGeom>
          <a:solidFill>
            <a:srgbClr val="2071A8"/>
          </a:solidFill>
        </p:spPr>
        <p:txBody>
          <a:bodyPr vert="horz" lIns="0" tIns="45720" rIns="0" bIns="45720" rtlCol="0" anchor="ctr" anchorCtr="0">
            <a:noAutofit/>
          </a:bodyPr>
          <a:lstStyle/>
          <a:p>
            <a:pPr marL="265113" indent="-1746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0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내용</a:t>
            </a:r>
            <a:r>
              <a:rPr kumimoji="1" lang="ko-KR" altLang="en-US" sz="16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이다</a:t>
            </a:r>
            <a:endParaRPr kumimoji="1" lang="ko-KR" altLang="en-US" sz="1200" kern="0" dirty="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52" name="제목 29"/>
          <p:cNvSpPr txBox="1">
            <a:spLocks/>
          </p:cNvSpPr>
          <p:nvPr/>
        </p:nvSpPr>
        <p:spPr>
          <a:xfrm>
            <a:off x="5568796" y="2758575"/>
            <a:ext cx="3722288" cy="364762"/>
          </a:xfrm>
          <a:custGeom>
            <a:avLst/>
            <a:gdLst>
              <a:gd name="connsiteX0" fmla="*/ 0 w 3708000"/>
              <a:gd name="connsiteY0" fmla="*/ 0 h 360000"/>
              <a:gd name="connsiteX1" fmla="*/ 3708000 w 3708000"/>
              <a:gd name="connsiteY1" fmla="*/ 0 h 360000"/>
              <a:gd name="connsiteX2" fmla="*/ 3708000 w 3708000"/>
              <a:gd name="connsiteY2" fmla="*/ 360000 h 360000"/>
              <a:gd name="connsiteX3" fmla="*/ 0 w 3708000"/>
              <a:gd name="connsiteY3" fmla="*/ 360000 h 360000"/>
              <a:gd name="connsiteX4" fmla="*/ 0 w 3708000"/>
              <a:gd name="connsiteY4" fmla="*/ 0 h 360000"/>
              <a:gd name="connsiteX0" fmla="*/ 0 w 3722288"/>
              <a:gd name="connsiteY0" fmla="*/ 2381 h 360000"/>
              <a:gd name="connsiteX1" fmla="*/ 3722288 w 3722288"/>
              <a:gd name="connsiteY1" fmla="*/ 0 h 360000"/>
              <a:gd name="connsiteX2" fmla="*/ 3722288 w 3722288"/>
              <a:gd name="connsiteY2" fmla="*/ 360000 h 360000"/>
              <a:gd name="connsiteX3" fmla="*/ 14288 w 3722288"/>
              <a:gd name="connsiteY3" fmla="*/ 360000 h 360000"/>
              <a:gd name="connsiteX4" fmla="*/ 0 w 3722288"/>
              <a:gd name="connsiteY4" fmla="*/ 2381 h 360000"/>
              <a:gd name="connsiteX0" fmla="*/ 0 w 3722288"/>
              <a:gd name="connsiteY0" fmla="*/ 2381 h 360000"/>
              <a:gd name="connsiteX1" fmla="*/ 3722288 w 3722288"/>
              <a:gd name="connsiteY1" fmla="*/ 0 h 360000"/>
              <a:gd name="connsiteX2" fmla="*/ 3722288 w 3722288"/>
              <a:gd name="connsiteY2" fmla="*/ 360000 h 360000"/>
              <a:gd name="connsiteX3" fmla="*/ 14288 w 3722288"/>
              <a:gd name="connsiteY3" fmla="*/ 360000 h 360000"/>
              <a:gd name="connsiteX4" fmla="*/ 0 w 3722288"/>
              <a:gd name="connsiteY4" fmla="*/ 2381 h 360000"/>
              <a:gd name="connsiteX0" fmla="*/ 0 w 3722288"/>
              <a:gd name="connsiteY0" fmla="*/ 2381 h 364762"/>
              <a:gd name="connsiteX1" fmla="*/ 3722288 w 3722288"/>
              <a:gd name="connsiteY1" fmla="*/ 0 h 364762"/>
              <a:gd name="connsiteX2" fmla="*/ 3722288 w 3722288"/>
              <a:gd name="connsiteY2" fmla="*/ 360000 h 364762"/>
              <a:gd name="connsiteX3" fmla="*/ 59532 w 3722288"/>
              <a:gd name="connsiteY3" fmla="*/ 364762 h 364762"/>
              <a:gd name="connsiteX4" fmla="*/ 0 w 3722288"/>
              <a:gd name="connsiteY4" fmla="*/ 2381 h 364762"/>
              <a:gd name="connsiteX0" fmla="*/ 0 w 3722288"/>
              <a:gd name="connsiteY0" fmla="*/ 2381 h 364762"/>
              <a:gd name="connsiteX1" fmla="*/ 3722288 w 3722288"/>
              <a:gd name="connsiteY1" fmla="*/ 0 h 364762"/>
              <a:gd name="connsiteX2" fmla="*/ 3722288 w 3722288"/>
              <a:gd name="connsiteY2" fmla="*/ 360000 h 364762"/>
              <a:gd name="connsiteX3" fmla="*/ 59532 w 3722288"/>
              <a:gd name="connsiteY3" fmla="*/ 364762 h 364762"/>
              <a:gd name="connsiteX4" fmla="*/ 0 w 3722288"/>
              <a:gd name="connsiteY4" fmla="*/ 2381 h 364762"/>
              <a:gd name="connsiteX0" fmla="*/ 0 w 3722288"/>
              <a:gd name="connsiteY0" fmla="*/ 2381 h 364762"/>
              <a:gd name="connsiteX1" fmla="*/ 3722288 w 3722288"/>
              <a:gd name="connsiteY1" fmla="*/ 0 h 364762"/>
              <a:gd name="connsiteX2" fmla="*/ 3722288 w 3722288"/>
              <a:gd name="connsiteY2" fmla="*/ 360000 h 364762"/>
              <a:gd name="connsiteX3" fmla="*/ 59532 w 3722288"/>
              <a:gd name="connsiteY3" fmla="*/ 364762 h 364762"/>
              <a:gd name="connsiteX4" fmla="*/ 0 w 3722288"/>
              <a:gd name="connsiteY4" fmla="*/ 2381 h 364762"/>
              <a:gd name="connsiteX0" fmla="*/ 0 w 3722288"/>
              <a:gd name="connsiteY0" fmla="*/ 2381 h 364762"/>
              <a:gd name="connsiteX1" fmla="*/ 3722288 w 3722288"/>
              <a:gd name="connsiteY1" fmla="*/ 0 h 364762"/>
              <a:gd name="connsiteX2" fmla="*/ 3722288 w 3722288"/>
              <a:gd name="connsiteY2" fmla="*/ 360000 h 364762"/>
              <a:gd name="connsiteX3" fmla="*/ 59532 w 3722288"/>
              <a:gd name="connsiteY3" fmla="*/ 364762 h 364762"/>
              <a:gd name="connsiteX4" fmla="*/ 0 w 3722288"/>
              <a:gd name="connsiteY4" fmla="*/ 2381 h 364762"/>
              <a:gd name="connsiteX0" fmla="*/ 0 w 3722288"/>
              <a:gd name="connsiteY0" fmla="*/ 2381 h 364762"/>
              <a:gd name="connsiteX1" fmla="*/ 3722288 w 3722288"/>
              <a:gd name="connsiteY1" fmla="*/ 0 h 364762"/>
              <a:gd name="connsiteX2" fmla="*/ 3722288 w 3722288"/>
              <a:gd name="connsiteY2" fmla="*/ 360000 h 364762"/>
              <a:gd name="connsiteX3" fmla="*/ 59532 w 3722288"/>
              <a:gd name="connsiteY3" fmla="*/ 364762 h 364762"/>
              <a:gd name="connsiteX4" fmla="*/ 0 w 3722288"/>
              <a:gd name="connsiteY4" fmla="*/ 2381 h 364762"/>
              <a:gd name="connsiteX0" fmla="*/ 0 w 3722288"/>
              <a:gd name="connsiteY0" fmla="*/ 2381 h 364762"/>
              <a:gd name="connsiteX1" fmla="*/ 3722288 w 3722288"/>
              <a:gd name="connsiteY1" fmla="*/ 0 h 364762"/>
              <a:gd name="connsiteX2" fmla="*/ 3722288 w 3722288"/>
              <a:gd name="connsiteY2" fmla="*/ 360000 h 364762"/>
              <a:gd name="connsiteX3" fmla="*/ 59532 w 3722288"/>
              <a:gd name="connsiteY3" fmla="*/ 364762 h 364762"/>
              <a:gd name="connsiteX4" fmla="*/ 0 w 3722288"/>
              <a:gd name="connsiteY4" fmla="*/ 2381 h 36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2288" h="364762">
                <a:moveTo>
                  <a:pt x="0" y="2381"/>
                </a:moveTo>
                <a:lnTo>
                  <a:pt x="3722288" y="0"/>
                </a:lnTo>
                <a:lnTo>
                  <a:pt x="3722288" y="360000"/>
                </a:lnTo>
                <a:lnTo>
                  <a:pt x="59532" y="364762"/>
                </a:lnTo>
                <a:cubicBezTo>
                  <a:pt x="226219" y="109825"/>
                  <a:pt x="21431" y="52532"/>
                  <a:pt x="0" y="2381"/>
                </a:cubicBezTo>
                <a:close/>
              </a:path>
            </a:pathLst>
          </a:custGeom>
          <a:solidFill>
            <a:srgbClr val="C00000"/>
          </a:solidFill>
        </p:spPr>
        <p:txBody>
          <a:bodyPr vert="horz" lIns="0" tIns="45720" rIns="0" bIns="45720" rtlCol="0" anchor="ctr" anchorCtr="0">
            <a:noAutofit/>
          </a:bodyPr>
          <a:lstStyle/>
          <a:p>
            <a:pPr marL="265113" indent="-1746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0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형식</a:t>
            </a:r>
            <a:r>
              <a:rPr kumimoji="1" lang="ko-KR" altLang="en-US" sz="1600" kern="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이다</a:t>
            </a:r>
            <a:endParaRPr kumimoji="1" lang="ko-KR" altLang="en-US" sz="1200" kern="0" dirty="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57" name="제목 29"/>
          <p:cNvSpPr txBox="1">
            <a:spLocks/>
          </p:cNvSpPr>
          <p:nvPr/>
        </p:nvSpPr>
        <p:spPr>
          <a:xfrm>
            <a:off x="260583" y="1127298"/>
            <a:ext cx="9223144" cy="5581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ko-KR"/>
            </a:defPPr>
            <a:lvl1pPr marL="265113" indent="-174625" algn="ctr" defTabSz="914400">
              <a:lnSpc>
                <a:spcPct val="150000"/>
              </a:lnSpc>
              <a:defRPr kumimoji="1" sz="2400" b="1" kern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200">
                <a:cs typeface="+mn-cs"/>
              </a:rPr>
              <a:t>‘보고서’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</a:t>
            </a:r>
            <a:r>
              <a:rPr lang="ko-KR" altLang="en-US" sz="2200">
                <a:cs typeface="+mn-cs"/>
              </a:rPr>
              <a:t>‘</a:t>
            </a:r>
            <a:r>
              <a:rPr lang="ko-KR" altLang="en-US" sz="2200" dirty="0">
                <a:cs typeface="+mn-cs"/>
              </a:rPr>
              <a:t>척  </a:t>
            </a:r>
            <a:r>
              <a:rPr lang="ko-KR" altLang="en-US" sz="2200">
                <a:cs typeface="+mn-cs"/>
              </a:rPr>
              <a:t>보고서</a:t>
            </a:r>
            <a:r>
              <a:rPr lang="ko-KR" altLang="en-US" sz="2200">
                <a:latin typeface="Arial"/>
                <a:cs typeface="+mn-cs"/>
              </a:rPr>
              <a:t>’</a:t>
            </a:r>
            <a:r>
              <a:rPr lang="ko-KR" altLang="en-US" sz="22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바로 알아 보게 작성해야</a:t>
            </a:r>
            <a:r>
              <a:rPr lang="en-US" altLang="ko-KR" sz="22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…Reader First! 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 bwMode="auto">
          <a:xfrm flipV="1">
            <a:off x="722436" y="1300010"/>
            <a:ext cx="72000" cy="108000"/>
          </a:xfrm>
          <a:prstGeom prst="triangle">
            <a:avLst>
              <a:gd name="adj" fmla="val 0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이등변 삼각형 58"/>
          <p:cNvSpPr/>
          <p:nvPr/>
        </p:nvSpPr>
        <p:spPr bwMode="auto">
          <a:xfrm flipH="1">
            <a:off x="9224353" y="1439710"/>
            <a:ext cx="72000" cy="108000"/>
          </a:xfrm>
          <a:prstGeom prst="triangle">
            <a:avLst>
              <a:gd name="adj" fmla="val 0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0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61" name="직선 연결선 6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직선 연결선 6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직선 연결선 6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4" name="그룹 23"/>
          <p:cNvGrpSpPr/>
          <p:nvPr/>
        </p:nvGrpSpPr>
        <p:grpSpPr>
          <a:xfrm flipV="1">
            <a:off x="345001" y="6296620"/>
            <a:ext cx="9216000" cy="72008"/>
            <a:chOff x="1712640" y="836712"/>
            <a:chExt cx="7416824" cy="144016"/>
          </a:xfrm>
        </p:grpSpPr>
        <p:cxnSp>
          <p:nvCxnSpPr>
            <p:cNvPr id="65" name="직선 연결선 6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직선 연결선 6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직선 연결선 6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9" name="제목 29"/>
          <p:cNvSpPr txBox="1">
            <a:spLocks/>
          </p:cNvSpPr>
          <p:nvPr/>
        </p:nvSpPr>
        <p:spPr>
          <a:xfrm>
            <a:off x="563611" y="3519012"/>
            <a:ext cx="8709966" cy="16154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보고서는 읽는 게 아니라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600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읽혀져야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한다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65113" indent="-174625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읽혀지려면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보고서를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600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봤을 때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눈에 </a:t>
            </a:r>
            <a:r>
              <a:rPr kumimoji="1" lang="ko-KR" altLang="en-US" sz="1600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확 들어와야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(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특히 첫 장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65113" indent="-174625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눈에 확 들어오게 하려면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600" b="1" ker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슬라이드가 </a:t>
            </a:r>
            <a:r>
              <a:rPr kumimoji="1" lang="en-US" altLang="ko-KR" sz="1600" b="1" ker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600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그럴 듯</a:t>
            </a:r>
            <a:r>
              <a:rPr kumimoji="1" lang="en-US" altLang="ko-KR" sz="1600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’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하게 </a:t>
            </a:r>
            <a:r>
              <a:rPr kumimoji="1" lang="ko-KR" altLang="en-US" sz="1600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보여야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한다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b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그래야 비로서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보고서 안에 있는 내용에 눈이 간다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65113" indent="-174625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보고서는 </a:t>
            </a:r>
            <a:r>
              <a:rPr kumimoji="1" lang="ko-KR" altLang="en-US" sz="2200" b="1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글</a:t>
            </a:r>
            <a:r>
              <a:rPr kumimoji="1" lang="en-US" altLang="ko-KR" sz="2200" b="1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(</a:t>
            </a:r>
            <a:r>
              <a:rPr kumimoji="1" lang="ko-KR" altLang="en-US" sz="2200" b="1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내용</a:t>
            </a:r>
            <a:r>
              <a:rPr kumimoji="1" lang="en-US" altLang="ko-KR" sz="2200" b="1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)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인가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 </a:t>
            </a:r>
            <a:r>
              <a:rPr kumimoji="1" lang="ko-KR" altLang="en-US" sz="2200" b="1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그림</a:t>
            </a:r>
            <a:r>
              <a:rPr kumimoji="1" lang="en-US" altLang="ko-KR" sz="2200" b="1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(</a:t>
            </a:r>
            <a:r>
              <a:rPr kumimoji="1" lang="ko-KR" altLang="en-US" sz="2200" b="1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형식</a:t>
            </a:r>
            <a:r>
              <a:rPr kumimoji="1" lang="en-US" altLang="ko-KR" sz="2200" b="1" kern="0" dirty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)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인가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</a:p>
          <a:p>
            <a:pPr marL="265113" indent="-174625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제목 29"/>
          <p:cNvSpPr txBox="1">
            <a:spLocks/>
          </p:cNvSpPr>
          <p:nvPr/>
        </p:nvSpPr>
        <p:spPr>
          <a:xfrm>
            <a:off x="3116869" y="1767374"/>
            <a:ext cx="3420456" cy="5581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265113" indent="-174625"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1800" ker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보고서  </a:t>
            </a:r>
            <a:r>
              <a:rPr kumimoji="1" lang="en-US" altLang="ko-KR" sz="1800" ker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 </a:t>
            </a:r>
            <a:r>
              <a:rPr kumimoji="1" lang="ko-KR" altLang="en-US" sz="1800" ker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뭣이 중요한디</a:t>
            </a:r>
            <a:r>
              <a:rPr kumimoji="1" lang="en-US" altLang="ko-KR" sz="1800" ker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  <a:endParaRPr kumimoji="1" lang="ko-KR" altLang="en-US" sz="14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7" y="2300281"/>
            <a:ext cx="1631699" cy="900000"/>
          </a:xfrm>
          <a:prstGeom prst="rect">
            <a:avLst/>
          </a:prstGeom>
          <a:noFill/>
        </p:spPr>
      </p:pic>
      <p:sp>
        <p:nvSpPr>
          <p:cNvPr id="72" name="TextBox 7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보고서란 무엇인가</a:t>
            </a:r>
            <a:r>
              <a:rPr kumimoji="1" lang="en-US" altLang="ko-KR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? 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보고서의 개념</a:t>
            </a:r>
          </a:p>
        </p:txBody>
      </p:sp>
    </p:spTree>
    <p:extLst>
      <p:ext uri="{BB962C8B-B14F-4D97-AF65-F5344CB8AC3E}">
        <p14:creationId xmlns:p14="http://schemas.microsoft.com/office/powerpoint/2010/main" val="2669652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29"/>
          <p:cNvSpPr txBox="1">
            <a:spLocks/>
          </p:cNvSpPr>
          <p:nvPr/>
        </p:nvSpPr>
        <p:spPr>
          <a:xfrm>
            <a:off x="448039" y="1463226"/>
            <a:ext cx="8970619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(5)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능동형으로 써야 쉽다 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!(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수동문 뒤에 숨지 마라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 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5" name="직선 연결선 2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직선 연결선 2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sp>
        <p:nvSpPr>
          <p:cNvPr id="3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0398" y="1891076"/>
            <a:ext cx="8689975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누가 무엇을 했는지 정확히 알리려면 능동문을 써야 한다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b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 ~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를 향상시킨 결과를 초래하였다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→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                              ) 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계획이 수립되었다 →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                            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0398" y="2718390"/>
            <a:ext cx="8689975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출처가 불분명한 경우는 수동문을 쓴다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b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 GE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Fastworks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방법론을 통해 신제품 개발기간을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30%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정도 단축한 것으로 보인다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35" name="제목 29"/>
          <p:cNvSpPr txBox="1">
            <a:spLocks/>
          </p:cNvSpPr>
          <p:nvPr/>
        </p:nvSpPr>
        <p:spPr>
          <a:xfrm>
            <a:off x="448039" y="4090300"/>
            <a:ext cx="8970619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(6)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항상 긍정문으로 표현해야 쉽다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 (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부정의 부정으로 긍정을 표현하지 않는다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9426" y="4494668"/>
            <a:ext cx="868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 12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월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23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일 전에는 요청한 제품을 보낼 수 없다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→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                                                                              )</a:t>
            </a:r>
          </a:p>
          <a:p>
            <a:pPr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lang="en-US" altLang="ko-KR" sz="140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과제제안서에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대한 검토의견을 아직 받지 못했다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→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                                                                               )</a:t>
            </a:r>
          </a:p>
          <a:p>
            <a:pPr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중요한 이슈가 아니라고는 못할 것이다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→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                                                            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3368893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9"/>
          <p:cNvSpPr txBox="1">
            <a:spLocks/>
          </p:cNvSpPr>
          <p:nvPr/>
        </p:nvSpPr>
        <p:spPr>
          <a:xfrm>
            <a:off x="454025" y="3212976"/>
            <a:ext cx="890446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(8)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쉬운 단어와 우리말의 운율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(3-4-3-4/3-5-4-3)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을 사용하면 읽기 쉬워진다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565" y="3626312"/>
            <a:ext cx="864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단문으로 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‘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탁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탁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’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치고 나가는 글을 쓰면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읽는 재미가 살아난다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b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불 </a:t>
            </a:r>
            <a:r>
              <a:rPr lang="ko-KR" altLang="en-US" sz="140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필요한 과제</a:t>
            </a:r>
            <a:r>
              <a:rPr lang="en-US" altLang="ko-KR" sz="140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수행기간을 과감히 축소하고 → 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                                                                              )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lang="en-US" altLang="ko-KR" sz="140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 </a:t>
            </a:r>
            <a:r>
              <a:rPr lang="ko-KR" altLang="en-US" sz="140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과제</a:t>
            </a:r>
            <a:r>
              <a:rPr lang="en-US" altLang="ko-KR" sz="140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성과창출은 향상시키고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 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                                                                              )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갑의식은 완전 제거하고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 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                                                                              )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감사나눔은 지속적으로 확산시키고</a:t>
            </a:r>
            <a: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 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                                                                              )</a:t>
            </a:r>
            <a:endParaRPr lang="en-US" altLang="ko-KR" sz="1400" b="1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5" name="직선 연결선 2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직선 연결선 2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sp>
        <p:nvSpPr>
          <p:cNvPr id="3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</a:t>
            </a:r>
          </a:p>
        </p:txBody>
      </p:sp>
      <p:sp>
        <p:nvSpPr>
          <p:cNvPr id="14" name="제목 29"/>
          <p:cNvSpPr txBox="1">
            <a:spLocks/>
          </p:cNvSpPr>
          <p:nvPr/>
        </p:nvSpPr>
        <p:spPr>
          <a:xfrm>
            <a:off x="454025" y="1196752"/>
            <a:ext cx="890446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(7) </a:t>
            </a:r>
            <a:r>
              <a:rPr lang="ko-KR" altLang="en-US" sz="16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수식어를 피수식어 바로 앞에 두면 읽기 쉬워진다</a:t>
            </a:r>
            <a:r>
              <a:rPr lang="en-US" altLang="ko-KR" sz="16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812540" y="1830872"/>
            <a:ext cx="4284476" cy="648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ko-KR" altLang="en-US" sz="15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최소 </a:t>
            </a:r>
            <a:r>
              <a:rPr kumimoji="1" lang="en-US" altLang="ko-KR" sz="15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My Machine</a:t>
            </a:r>
            <a:r>
              <a:rPr kumimoji="1" lang="ko-KR" altLang="en-US" sz="15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활동구역 단위당 </a:t>
            </a:r>
            <a:r>
              <a:rPr kumimoji="1" lang="en-US" altLang="ko-KR" sz="15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</a:t>
            </a:r>
            <a:r>
              <a:rPr kumimoji="1" lang="ko-KR" altLang="en-US" sz="15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설비</a:t>
            </a:r>
            <a:endParaRPr kumimoji="1" lang="ko-KR" altLang="en-US" sz="15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349044" y="1830872"/>
            <a:ext cx="4032000" cy="648072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en-US" altLang="ko-KR" sz="15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My Machine</a:t>
            </a:r>
            <a:r>
              <a:rPr kumimoji="1" lang="ko-KR" altLang="en-US" sz="15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활동구역당 최소 </a:t>
            </a:r>
            <a:r>
              <a:rPr kumimoji="1" lang="en-US" altLang="ko-KR" sz="15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</a:t>
            </a:r>
            <a:r>
              <a:rPr kumimoji="1" lang="ko-KR" altLang="en-US" sz="15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설비</a:t>
            </a:r>
            <a:endParaRPr kumimoji="1" lang="ko-KR" altLang="en-US" sz="15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화살표 연결선 5"/>
          <p:cNvCxnSpPr>
            <a:stCxn id="4" idx="3"/>
            <a:endCxn id="16" idx="1"/>
          </p:cNvCxnSpPr>
          <p:nvPr/>
        </p:nvCxnSpPr>
        <p:spPr bwMode="auto">
          <a:xfrm>
            <a:off x="5097016" y="2154908"/>
            <a:ext cx="252028" cy="0"/>
          </a:xfrm>
          <a:prstGeom prst="straightConnector1">
            <a:avLst/>
          </a:prstGeom>
          <a:solidFill>
            <a:srgbClr val="FF0000"/>
          </a:solidFill>
          <a:ln w="9525" cap="sq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41342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54633" y="1585531"/>
          <a:ext cx="8856000" cy="4543825"/>
        </p:xfrm>
        <a:graphic>
          <a:graphicData uri="http://schemas.openxmlformats.org/drawingml/2006/table">
            <a:tbl>
              <a:tblPr/>
              <a:tblGrid>
                <a:gridCol w="50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7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출하제품은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일 도착할 것이다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올해는 반드시 표면불량률을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3%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낮출 것이다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C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Smart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기술은 생산성향상에 크게 영향을 미칠 것이다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올해는</a:t>
                      </a:r>
                      <a:r>
                        <a:rPr lang="ko-KR" altLang="en-US" sz="14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4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강종 판매액이 </a:t>
                      </a:r>
                      <a:r>
                        <a:rPr lang="en-US" altLang="ko-KR" sz="14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백만 달러가 될 것으로 기대하고 있다</a:t>
                      </a:r>
                      <a:r>
                        <a:rPr lang="en-US" altLang="ko-KR" sz="14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판매액이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년 연속 증가하고 있는 강종이다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생산가동 중인</a:t>
                      </a:r>
                      <a:r>
                        <a:rPr lang="ko-KR" altLang="en-US" sz="14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 제품이다</a:t>
                      </a:r>
                      <a:r>
                        <a:rPr lang="en-US" altLang="ko-KR" sz="1400" b="1" i="0" u="none" strike="noStrike" baseline="0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크기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형태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색 등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가지로 </a:t>
                      </a: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C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가동 시간은 </a:t>
                      </a: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‘16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년부터 공장을 가동하기 시작했고 </a:t>
                      </a: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추가적인 장비는 </a:t>
                      </a: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~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과의 협업을 통해 </a:t>
                      </a: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제품의 성능에 있어서</a:t>
                      </a: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품질 불량으로 인해 </a:t>
                      </a: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 panose="020B0503020000020004" pitchFamily="50" charset="-127"/>
                      </a:endParaRPr>
                    </a:p>
                  </a:txBody>
                  <a:tcPr marL="7890" marR="7890" marT="846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527069" y="1084527"/>
            <a:ext cx="5416063" cy="373885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&gt;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실습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: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다음 문장을 교정해 보세요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(5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분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)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&lt;</a:t>
            </a:r>
            <a:endParaRPr kumimoji="1" lang="ko-KR" altLang="en-US" sz="1600" b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2" name="직선 연결선 1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직선 연결선 1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직선 연결선 1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6" name="직선 연결선 15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직선 연결선 16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직선 연결선 1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</p:spTree>
    <p:extLst>
      <p:ext uri="{BB962C8B-B14F-4D97-AF65-F5344CB8AC3E}">
        <p14:creationId xmlns:p14="http://schemas.microsoft.com/office/powerpoint/2010/main" val="2845510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29"/>
          <p:cNvSpPr txBox="1">
            <a:spLocks/>
          </p:cNvSpPr>
          <p:nvPr/>
        </p:nvSpPr>
        <p:spPr>
          <a:xfrm>
            <a:off x="447674" y="1024660"/>
            <a:ext cx="890446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(9)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세련된 글꼴을 사용 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! 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→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글꼴은 가독성을 높이는 중요한 요소다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0637" y="1537548"/>
            <a:ext cx="8856000" cy="1116000"/>
          </a:xfrm>
          <a:prstGeom prst="roundRect">
            <a:avLst>
              <a:gd name="adj" fmla="val 12363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0" bIns="36000" rtlCol="0" anchor="t" anchorCtr="0"/>
          <a:lstStyle/>
          <a:p>
            <a:pPr marL="177800" indent="-177800" eaLnBrk="1" latin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상대방이 선호하는 글꼴을 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2~3</a:t>
            </a: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개 이내로 사용한다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 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</a:rPr>
              <a:t>(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맑은 고딕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, HY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견고딕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나눔명조 등</a:t>
            </a:r>
            <a:r>
              <a:rPr kumimoji="1" lang="en-US" altLang="ko-KR" sz="1400" kern="0" dirty="0">
                <a:solidFill>
                  <a:prstClr val="black"/>
                </a:solidFill>
                <a:ea typeface="맑은 고딕" panose="020B0503020000020004" pitchFamily="50" charset="-127"/>
                <a:sym typeface="Wingdings" pitchFamily="2" charset="2"/>
              </a:rPr>
              <a:t>)</a:t>
            </a:r>
            <a:endParaRPr kumimoji="1" lang="en-US" altLang="ko-KR" sz="1500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L="177800" indent="-177800" eaLnBrk="1" latin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각 슬라이드의 폰트 패턴이 일정해야 한다</a:t>
            </a:r>
            <a: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  <a:br>
              <a:rPr kumimoji="1" lang="en-US" altLang="ko-KR" sz="1500" b="1" kern="0" dirty="0">
                <a:solidFill>
                  <a:prstClr val="black"/>
                </a:solidFill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예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제목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: HY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견고딕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헤드라인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맑은고딕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20pt,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본문내용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맑은 고딕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16pt </a:t>
            </a:r>
            <a:endParaRPr kumimoji="1" lang="en-US" altLang="ko-KR" sz="14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60556" y="3348496"/>
          <a:ext cx="8856000" cy="2906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5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576">
                <a:tc>
                  <a:txBody>
                    <a:bodyPr/>
                    <a:lstStyle/>
                    <a:p>
                      <a:pPr marL="228600" indent="-228600" algn="ctr" latinLnBrk="1">
                        <a:buFont typeface="+mj-lt"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기본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Font typeface="+mj-lt"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강조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Font typeface="+mj-lt"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177800" indent="-177800" algn="ctr" latinLnBrk="1">
                        <a:buFont typeface="Arial" pitchFamily="34" charset="0"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글씨크기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(14pt)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indent="-177800" algn="ctr" latinLnBrk="1">
                        <a:buFont typeface="Arial" pitchFamily="34" charset="0"/>
                        <a:buNone/>
                      </a:pPr>
                      <a:r>
                        <a:rPr lang="ko-KR" altLang="en-US" sz="1800" b="1" u="sng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글씨크기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(18pt,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밑줄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글씨 크기를 변경 또는 밑줄을 친다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72001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177800" marR="0" indent="-1778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색상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검정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indent="-1778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  <a:ea typeface="맑은 고딕" panose="020B0503020000020004" pitchFamily="50" charset="-127"/>
                        </a:rPr>
                        <a:t>색상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  <a:ea typeface="맑은 고딕" panose="020B0503020000020004" pitchFamily="50" charset="-127"/>
                        </a:rPr>
                        <a:t>빨강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rgbClr val="C00000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indent="-1778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빨강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파랑 등 눈에 잘 뛰는 색을 사용한다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72001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177800" marR="0" indent="-1778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글꼴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맑은고딕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indent="-1778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글꼴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(HY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견고딕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indent="-1778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헤드라인 메시지 등에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HY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견고딕을 적용해본다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72001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177800" marR="0" indent="-1778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기울임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없음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indent="-1778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b="1" i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기울임 </a:t>
                      </a:r>
                      <a:r>
                        <a:rPr lang="en-US" altLang="ko-KR" sz="1400" b="1" i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i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굵게</a:t>
                      </a:r>
                      <a:r>
                        <a:rPr lang="en-US" altLang="ko-KR" sz="1400" b="1" i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i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indent="-1778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기울임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(Ctrl+I)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과 굵게하기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(Ctrl+B)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로 강조해본다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72001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도형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연한회색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선굵기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0.25pt)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도형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빨강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선굵기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2.25pt)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B3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indent="-1778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색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테두리 선을 조절하여 강조한다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72001" marR="36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874">
                <a:tc>
                  <a:txBody>
                    <a:bodyPr/>
                    <a:lstStyle/>
                    <a:p>
                      <a:pPr marL="177800" marR="0" indent="-1778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텍스트 상자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색없음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indent="-1778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a typeface="맑은 고딕" panose="020B0503020000020004" pitchFamily="50" charset="-127"/>
                        </a:rPr>
                        <a:t>텍스트상자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a typeface="맑은 고딕" panose="020B0503020000020004" pitchFamily="50" charset="-127"/>
                        </a:rPr>
                        <a:t>파랑색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a typeface="맑은 고딕" panose="020B0503020000020004" pitchFamily="50" charset="-127"/>
                        </a:rPr>
                        <a:t>흰글씨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indent="-1778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텍스트 상자에 배경색을 지정해본다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72001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제목 29"/>
          <p:cNvSpPr txBox="1">
            <a:spLocks/>
          </p:cNvSpPr>
          <p:nvPr/>
        </p:nvSpPr>
        <p:spPr>
          <a:xfrm>
            <a:off x="433648" y="2944256"/>
            <a:ext cx="2221570" cy="3596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265113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5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kumimoji="1" lang="ko-KR" altLang="en-US" sz="1500" b="1" kern="0" spc="-1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글꼴 활용 사례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3" name="직선 연결선 1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9" name="직선 연결선 18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작성원칙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문장 작성</a:t>
            </a:r>
          </a:p>
        </p:txBody>
      </p:sp>
    </p:spTree>
    <p:extLst>
      <p:ext uri="{BB962C8B-B14F-4D97-AF65-F5344CB8AC3E}">
        <p14:creationId xmlns:p14="http://schemas.microsoft.com/office/powerpoint/2010/main" val="3983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B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890254" y="5767860"/>
            <a:ext cx="839336" cy="587956"/>
          </a:xfrm>
          <a:prstGeom prst="rect">
            <a:avLst/>
          </a:prstGeom>
          <a:noFill/>
        </p:spPr>
      </p:pic>
      <p:pic>
        <p:nvPicPr>
          <p:cNvPr id="20" name="Picture 2" descr="B3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890254" y="5179838"/>
            <a:ext cx="839336" cy="587956"/>
          </a:xfrm>
          <a:prstGeom prst="rect">
            <a:avLst/>
          </a:prstGeom>
          <a:noFill/>
        </p:spPr>
      </p:pic>
      <p:pic>
        <p:nvPicPr>
          <p:cNvPr id="21" name="Picture 2" descr="B3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890254" y="4591816"/>
            <a:ext cx="839336" cy="587956"/>
          </a:xfrm>
          <a:prstGeom prst="rect">
            <a:avLst/>
          </a:prstGeom>
          <a:noFill/>
        </p:spPr>
      </p:pic>
      <p:grpSp>
        <p:nvGrpSpPr>
          <p:cNvPr id="2" name="그룹 46"/>
          <p:cNvGrpSpPr/>
          <p:nvPr/>
        </p:nvGrpSpPr>
        <p:grpSpPr>
          <a:xfrm rot="5400000">
            <a:off x="3007858" y="5260400"/>
            <a:ext cx="1764662" cy="426245"/>
            <a:chOff x="713394" y="901212"/>
            <a:chExt cx="1260000" cy="360000"/>
          </a:xfrm>
        </p:grpSpPr>
        <p:sp>
          <p:nvSpPr>
            <p:cNvPr id="140" name="직사각형 139"/>
            <p:cNvSpPr/>
            <p:nvPr/>
          </p:nvSpPr>
          <p:spPr>
            <a:xfrm>
              <a:off x="713394" y="901212"/>
              <a:ext cx="1260000" cy="360000"/>
            </a:xfrm>
            <a:prstGeom prst="rect">
              <a:avLst/>
            </a:prstGeom>
            <a:solidFill>
              <a:srgbClr val="F32B0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073394" y="901212"/>
              <a:ext cx="180000" cy="1800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1073394" y="1081212"/>
              <a:ext cx="180000" cy="180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253394" y="901212"/>
              <a:ext cx="180000" cy="180000"/>
            </a:xfrm>
            <a:prstGeom prst="rect">
              <a:avLst/>
            </a:prstGeom>
            <a:solidFill>
              <a:srgbClr val="00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1253394" y="1081212"/>
              <a:ext cx="180000" cy="1800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1433394" y="901212"/>
              <a:ext cx="180000" cy="1800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1433394" y="1081212"/>
              <a:ext cx="180000" cy="18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613394" y="901212"/>
              <a:ext cx="180000" cy="180000"/>
            </a:xfrm>
            <a:prstGeom prst="rect">
              <a:avLst/>
            </a:prstGeom>
            <a:solidFill>
              <a:srgbClr val="00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613394" y="1081212"/>
              <a:ext cx="180000" cy="1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793394" y="901212"/>
              <a:ext cx="180000" cy="18000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793394" y="1081212"/>
              <a:ext cx="180000" cy="180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58"/>
          <p:cNvGrpSpPr/>
          <p:nvPr/>
        </p:nvGrpSpPr>
        <p:grpSpPr>
          <a:xfrm rot="5400000">
            <a:off x="3759482" y="5260400"/>
            <a:ext cx="1764662" cy="426245"/>
            <a:chOff x="713394" y="901212"/>
            <a:chExt cx="1260000" cy="360000"/>
          </a:xfrm>
        </p:grpSpPr>
        <p:sp>
          <p:nvSpPr>
            <p:cNvPr id="129" name="직사각형 128"/>
            <p:cNvSpPr/>
            <p:nvPr/>
          </p:nvSpPr>
          <p:spPr>
            <a:xfrm>
              <a:off x="713394" y="901212"/>
              <a:ext cx="1260000" cy="360000"/>
            </a:xfrm>
            <a:prstGeom prst="rect">
              <a:avLst/>
            </a:prstGeom>
            <a:solidFill>
              <a:srgbClr val="F4CE0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1073394" y="901212"/>
              <a:ext cx="180000" cy="1800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1073394" y="1081212"/>
              <a:ext cx="180000" cy="180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53394" y="901212"/>
              <a:ext cx="180000" cy="180000"/>
            </a:xfrm>
            <a:prstGeom prst="rect">
              <a:avLst/>
            </a:prstGeom>
            <a:solidFill>
              <a:srgbClr val="00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253394" y="1081212"/>
              <a:ext cx="180000" cy="1800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1433394" y="901212"/>
              <a:ext cx="180000" cy="1800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433394" y="1081212"/>
              <a:ext cx="180000" cy="18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613394" y="901212"/>
              <a:ext cx="180000" cy="180000"/>
            </a:xfrm>
            <a:prstGeom prst="rect">
              <a:avLst/>
            </a:prstGeom>
            <a:solidFill>
              <a:srgbClr val="00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1613394" y="1081212"/>
              <a:ext cx="180000" cy="1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793394" y="901212"/>
              <a:ext cx="180000" cy="18000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1793394" y="1081212"/>
              <a:ext cx="180000" cy="180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70"/>
          <p:cNvGrpSpPr/>
          <p:nvPr/>
        </p:nvGrpSpPr>
        <p:grpSpPr>
          <a:xfrm rot="5400000">
            <a:off x="4511104" y="5260400"/>
            <a:ext cx="1764662" cy="426245"/>
            <a:chOff x="713394" y="901212"/>
            <a:chExt cx="1260000" cy="360000"/>
          </a:xfrm>
        </p:grpSpPr>
        <p:sp>
          <p:nvSpPr>
            <p:cNvPr id="118" name="직사각형 117"/>
            <p:cNvSpPr/>
            <p:nvPr/>
          </p:nvSpPr>
          <p:spPr>
            <a:xfrm>
              <a:off x="713394" y="901212"/>
              <a:ext cx="1260000" cy="360000"/>
            </a:xfrm>
            <a:prstGeom prst="rect">
              <a:avLst/>
            </a:prstGeom>
            <a:solidFill>
              <a:srgbClr val="D4F40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1073394" y="901212"/>
              <a:ext cx="180000" cy="1800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1073394" y="1081212"/>
              <a:ext cx="180000" cy="180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1253394" y="901212"/>
              <a:ext cx="180000" cy="180000"/>
            </a:xfrm>
            <a:prstGeom prst="rect">
              <a:avLst/>
            </a:prstGeom>
            <a:solidFill>
              <a:srgbClr val="00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1253394" y="1081212"/>
              <a:ext cx="180000" cy="1800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433394" y="901212"/>
              <a:ext cx="180000" cy="1800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1433394" y="1081212"/>
              <a:ext cx="180000" cy="18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613394" y="901212"/>
              <a:ext cx="180000" cy="180000"/>
            </a:xfrm>
            <a:prstGeom prst="rect">
              <a:avLst/>
            </a:prstGeom>
            <a:solidFill>
              <a:srgbClr val="00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1613394" y="1081212"/>
              <a:ext cx="180000" cy="1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1793394" y="901212"/>
              <a:ext cx="180000" cy="18000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1793394" y="1081212"/>
              <a:ext cx="180000" cy="180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82"/>
          <p:cNvGrpSpPr/>
          <p:nvPr/>
        </p:nvGrpSpPr>
        <p:grpSpPr>
          <a:xfrm rot="5400000">
            <a:off x="5262727" y="5260400"/>
            <a:ext cx="1764662" cy="426245"/>
            <a:chOff x="713394" y="901212"/>
            <a:chExt cx="1260000" cy="360000"/>
          </a:xfrm>
        </p:grpSpPr>
        <p:sp>
          <p:nvSpPr>
            <p:cNvPr id="107" name="직사각형 106"/>
            <p:cNvSpPr/>
            <p:nvPr/>
          </p:nvSpPr>
          <p:spPr>
            <a:xfrm>
              <a:off x="713394" y="901212"/>
              <a:ext cx="1260000" cy="360000"/>
            </a:xfrm>
            <a:prstGeom prst="rect">
              <a:avLst/>
            </a:prstGeom>
            <a:solidFill>
              <a:srgbClr val="0CF4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073394" y="901212"/>
              <a:ext cx="180000" cy="1800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073394" y="1081212"/>
              <a:ext cx="180000" cy="180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253394" y="901212"/>
              <a:ext cx="180000" cy="180000"/>
            </a:xfrm>
            <a:prstGeom prst="rect">
              <a:avLst/>
            </a:prstGeom>
            <a:solidFill>
              <a:srgbClr val="00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253394" y="1081212"/>
              <a:ext cx="180000" cy="1800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433394" y="901212"/>
              <a:ext cx="180000" cy="1800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1433394" y="1081212"/>
              <a:ext cx="180000" cy="18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613394" y="901212"/>
              <a:ext cx="180000" cy="180000"/>
            </a:xfrm>
            <a:prstGeom prst="rect">
              <a:avLst/>
            </a:prstGeom>
            <a:solidFill>
              <a:srgbClr val="00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613394" y="1081212"/>
              <a:ext cx="180000" cy="1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793394" y="901212"/>
              <a:ext cx="180000" cy="18000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793394" y="1081212"/>
              <a:ext cx="180000" cy="180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94"/>
          <p:cNvGrpSpPr/>
          <p:nvPr/>
        </p:nvGrpSpPr>
        <p:grpSpPr>
          <a:xfrm rot="5400000">
            <a:off x="6014350" y="5260400"/>
            <a:ext cx="1764662" cy="426245"/>
            <a:chOff x="713394" y="901212"/>
            <a:chExt cx="1260000" cy="360000"/>
          </a:xfrm>
        </p:grpSpPr>
        <p:sp>
          <p:nvSpPr>
            <p:cNvPr id="96" name="직사각형 95"/>
            <p:cNvSpPr/>
            <p:nvPr/>
          </p:nvSpPr>
          <p:spPr>
            <a:xfrm>
              <a:off x="713394" y="901212"/>
              <a:ext cx="1260000" cy="360000"/>
            </a:xfrm>
            <a:prstGeom prst="rect">
              <a:avLst/>
            </a:prstGeom>
            <a:solidFill>
              <a:srgbClr val="0DE5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073394" y="901212"/>
              <a:ext cx="180000" cy="1800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073394" y="1081212"/>
              <a:ext cx="180000" cy="180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1253394" y="901212"/>
              <a:ext cx="180000" cy="180000"/>
            </a:xfrm>
            <a:prstGeom prst="rect">
              <a:avLst/>
            </a:prstGeom>
            <a:solidFill>
              <a:srgbClr val="00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253394" y="1081212"/>
              <a:ext cx="180000" cy="1800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433394" y="901212"/>
              <a:ext cx="180000" cy="1800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433394" y="1081212"/>
              <a:ext cx="180000" cy="18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613394" y="901212"/>
              <a:ext cx="180000" cy="180000"/>
            </a:xfrm>
            <a:prstGeom prst="rect">
              <a:avLst/>
            </a:prstGeom>
            <a:solidFill>
              <a:srgbClr val="00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613394" y="1081212"/>
              <a:ext cx="180000" cy="1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93394" y="901212"/>
              <a:ext cx="180000" cy="18000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793394" y="1081212"/>
              <a:ext cx="180000" cy="180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106"/>
          <p:cNvGrpSpPr/>
          <p:nvPr/>
        </p:nvGrpSpPr>
        <p:grpSpPr>
          <a:xfrm rot="5400000">
            <a:off x="6765973" y="5260400"/>
            <a:ext cx="1764662" cy="426245"/>
            <a:chOff x="713394" y="901212"/>
            <a:chExt cx="1260000" cy="360000"/>
          </a:xfrm>
        </p:grpSpPr>
        <p:sp>
          <p:nvSpPr>
            <p:cNvPr id="85" name="직사각형 84"/>
            <p:cNvSpPr/>
            <p:nvPr/>
          </p:nvSpPr>
          <p:spPr>
            <a:xfrm>
              <a:off x="713394" y="901212"/>
              <a:ext cx="1260000" cy="360000"/>
            </a:xfrm>
            <a:prstGeom prst="rect">
              <a:avLst/>
            </a:prstGeom>
            <a:solidFill>
              <a:srgbClr val="07D5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073394" y="901212"/>
              <a:ext cx="180000" cy="1800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073394" y="1081212"/>
              <a:ext cx="180000" cy="180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253394" y="901212"/>
              <a:ext cx="180000" cy="180000"/>
            </a:xfrm>
            <a:prstGeom prst="rect">
              <a:avLst/>
            </a:prstGeom>
            <a:solidFill>
              <a:srgbClr val="00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253394" y="1081212"/>
              <a:ext cx="180000" cy="1800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433394" y="901212"/>
              <a:ext cx="180000" cy="1800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433394" y="1081212"/>
              <a:ext cx="180000" cy="18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613394" y="901212"/>
              <a:ext cx="180000" cy="180000"/>
            </a:xfrm>
            <a:prstGeom prst="rect">
              <a:avLst/>
            </a:prstGeom>
            <a:solidFill>
              <a:srgbClr val="00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1613394" y="1081212"/>
              <a:ext cx="180000" cy="1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793394" y="901212"/>
              <a:ext cx="180000" cy="18000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793394" y="1081212"/>
              <a:ext cx="180000" cy="180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130"/>
          <p:cNvGrpSpPr/>
          <p:nvPr/>
        </p:nvGrpSpPr>
        <p:grpSpPr>
          <a:xfrm rot="5400000">
            <a:off x="7517596" y="5260400"/>
            <a:ext cx="1764662" cy="426245"/>
            <a:chOff x="713394" y="901212"/>
            <a:chExt cx="1260000" cy="360000"/>
          </a:xfrm>
        </p:grpSpPr>
        <p:sp>
          <p:nvSpPr>
            <p:cNvPr id="63" name="직사각형 62"/>
            <p:cNvSpPr/>
            <p:nvPr/>
          </p:nvSpPr>
          <p:spPr>
            <a:xfrm>
              <a:off x="713394" y="901212"/>
              <a:ext cx="1260000" cy="360000"/>
            </a:xfrm>
            <a:prstGeom prst="rect">
              <a:avLst/>
            </a:prstGeom>
            <a:solidFill>
              <a:srgbClr val="0B77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73394" y="901212"/>
              <a:ext cx="180000" cy="1800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073394" y="1081212"/>
              <a:ext cx="180000" cy="180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253394" y="901212"/>
              <a:ext cx="180000" cy="180000"/>
            </a:xfrm>
            <a:prstGeom prst="rect">
              <a:avLst/>
            </a:prstGeom>
            <a:solidFill>
              <a:srgbClr val="00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53394" y="1081212"/>
              <a:ext cx="180000" cy="1800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433394" y="901212"/>
              <a:ext cx="180000" cy="1800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433394" y="1081212"/>
              <a:ext cx="180000" cy="18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613394" y="901212"/>
              <a:ext cx="180000" cy="180000"/>
            </a:xfrm>
            <a:prstGeom prst="rect">
              <a:avLst/>
            </a:prstGeom>
            <a:solidFill>
              <a:srgbClr val="00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613394" y="1081212"/>
              <a:ext cx="180000" cy="1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793394" y="901212"/>
              <a:ext cx="180000" cy="18000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793394" y="1081212"/>
              <a:ext cx="180000" cy="180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154"/>
          <p:cNvGrpSpPr/>
          <p:nvPr/>
        </p:nvGrpSpPr>
        <p:grpSpPr>
          <a:xfrm rot="5400000">
            <a:off x="8269218" y="5260400"/>
            <a:ext cx="1764662" cy="426245"/>
            <a:chOff x="713394" y="901212"/>
            <a:chExt cx="1260000" cy="360000"/>
          </a:xfrm>
        </p:grpSpPr>
        <p:sp>
          <p:nvSpPr>
            <p:cNvPr id="41" name="직사각형 40"/>
            <p:cNvSpPr/>
            <p:nvPr/>
          </p:nvSpPr>
          <p:spPr>
            <a:xfrm>
              <a:off x="713394" y="901212"/>
              <a:ext cx="1260000" cy="360000"/>
            </a:xfrm>
            <a:prstGeom prst="rect">
              <a:avLst/>
            </a:prstGeom>
            <a:solidFill>
              <a:srgbClr val="F40B7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73394" y="901212"/>
              <a:ext cx="180000" cy="1800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073394" y="1081212"/>
              <a:ext cx="180000" cy="180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253394" y="901212"/>
              <a:ext cx="180000" cy="180000"/>
            </a:xfrm>
            <a:prstGeom prst="rect">
              <a:avLst/>
            </a:prstGeom>
            <a:solidFill>
              <a:srgbClr val="00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53394" y="1081212"/>
              <a:ext cx="180000" cy="1800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433394" y="901212"/>
              <a:ext cx="180000" cy="1800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433394" y="1081212"/>
              <a:ext cx="180000" cy="18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613394" y="901212"/>
              <a:ext cx="180000" cy="180000"/>
            </a:xfrm>
            <a:prstGeom prst="rect">
              <a:avLst/>
            </a:prstGeom>
            <a:solidFill>
              <a:srgbClr val="00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613394" y="1081212"/>
              <a:ext cx="180000" cy="1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793394" y="901212"/>
              <a:ext cx="180000" cy="18000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793394" y="1081212"/>
              <a:ext cx="180000" cy="180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800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151" name="제목 29"/>
          <p:cNvSpPr txBox="1">
            <a:spLocks/>
          </p:cNvSpPr>
          <p:nvPr/>
        </p:nvSpPr>
        <p:spPr>
          <a:xfrm>
            <a:off x="456187" y="2177222"/>
            <a:ext cx="9424417" cy="17918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CI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색을 활용하면 전체 보고서 색상의 통일감과 자연스러운 안정감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(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익숙함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)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을 줄 수있다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빨강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노랑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파랑 등 원색을 사용하지 않는다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파스텔 톤 사용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!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(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원색을 많이 사용할수록 촌스럽게 보임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)</a:t>
            </a:r>
            <a:b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-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색 선택 사이트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: </a:t>
            </a:r>
            <a:r>
              <a:rPr lang="en-US" altLang="ko-KR" sz="15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hlinkClick r:id="rId6"/>
              </a:rPr>
              <a:t>http</a:t>
            </a:r>
            <a:r>
              <a:rPr lang="en-US" altLang="ko-KR" sz="150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hlinkClick r:id="rId6"/>
              </a:rPr>
              <a:t>://www.colorschemedesigner.com/T</a:t>
            </a:r>
            <a:endParaRPr kumimoji="1" lang="en-US" altLang="ko-KR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주색상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보조색상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강조색상의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3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색 이내를 사용하고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각 도형이나 선의 색상과 질감이 일정한 패턴을 </a:t>
            </a:r>
            <a:b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</a:b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유지해야 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(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추가 색이 필요할 경우 기 사용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3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색과 유사한 색적용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)</a:t>
            </a:r>
            <a:endParaRPr kumimoji="1" lang="en-US" altLang="ko-KR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152" name="제목 29"/>
          <p:cNvSpPr txBox="1">
            <a:spLocks/>
          </p:cNvSpPr>
          <p:nvPr/>
        </p:nvSpPr>
        <p:spPr>
          <a:xfrm>
            <a:off x="1770855" y="4633794"/>
            <a:ext cx="637896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R : 21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G : 118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B : 163</a:t>
            </a:r>
          </a:p>
        </p:txBody>
      </p:sp>
      <p:sp>
        <p:nvSpPr>
          <p:cNvPr id="153" name="제목 29"/>
          <p:cNvSpPr txBox="1">
            <a:spLocks/>
          </p:cNvSpPr>
          <p:nvPr/>
        </p:nvSpPr>
        <p:spPr>
          <a:xfrm>
            <a:off x="1770855" y="5221816"/>
            <a:ext cx="637896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R : 113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G : 189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B : 223</a:t>
            </a:r>
          </a:p>
        </p:txBody>
      </p:sp>
      <p:sp>
        <p:nvSpPr>
          <p:cNvPr id="154" name="제목 29"/>
          <p:cNvSpPr txBox="1">
            <a:spLocks/>
          </p:cNvSpPr>
          <p:nvPr/>
        </p:nvSpPr>
        <p:spPr>
          <a:xfrm>
            <a:off x="1770855" y="5809838"/>
            <a:ext cx="637896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R : 230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G : 247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B : 254</a:t>
            </a:r>
          </a:p>
        </p:txBody>
      </p:sp>
      <p:sp>
        <p:nvSpPr>
          <p:cNvPr id="155" name="제목 29"/>
          <p:cNvSpPr txBox="1">
            <a:spLocks/>
          </p:cNvSpPr>
          <p:nvPr/>
        </p:nvSpPr>
        <p:spPr>
          <a:xfrm>
            <a:off x="789432" y="4123568"/>
            <a:ext cx="1283248" cy="432048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【POSCO CI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색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</a:p>
        </p:txBody>
      </p:sp>
      <p:sp>
        <p:nvSpPr>
          <p:cNvPr id="156" name="제목 29"/>
          <p:cNvSpPr txBox="1">
            <a:spLocks/>
          </p:cNvSpPr>
          <p:nvPr/>
        </p:nvSpPr>
        <p:spPr>
          <a:xfrm>
            <a:off x="5691719" y="4123568"/>
            <a:ext cx="2014631" cy="432048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【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자주 사용하는 색 저장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</a:p>
        </p:txBody>
      </p:sp>
      <p:sp>
        <p:nvSpPr>
          <p:cNvPr id="159" name="제목 29"/>
          <p:cNvSpPr txBox="1">
            <a:spLocks/>
          </p:cNvSpPr>
          <p:nvPr/>
        </p:nvSpPr>
        <p:spPr>
          <a:xfrm>
            <a:off x="252195" y="1045202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깔끔한 보고서를 위한 색 사용 원칙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565149" y="1595996"/>
            <a:ext cx="8856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algn="ctr" defTabSz="914296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CI</a:t>
            </a:r>
            <a:r>
              <a:rPr lang="ko-KR" altLang="en-US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색</a:t>
            </a:r>
            <a:r>
              <a:rPr lang="en-US" altLang="ko-KR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파스텔 톤 색</a:t>
            </a:r>
            <a:r>
              <a:rPr lang="en-US" altLang="ko-KR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원색 금물</a:t>
            </a:r>
            <a:r>
              <a:rPr lang="en-US" altLang="ko-KR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), 3</a:t>
            </a:r>
            <a:r>
              <a:rPr lang="ko-KR" altLang="en-US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색 이내 사용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색 넣기</a:t>
            </a:r>
          </a:p>
        </p:txBody>
      </p:sp>
      <p:grpSp>
        <p:nvGrpSpPr>
          <p:cNvPr id="10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63" name="직선 연결선 16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" name="직선 연결선 16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5" name="직선 연결선 16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67" name="직선 연결선 16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직선 연결선 16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직선 연결선 168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7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색 사용과 선 그리기</a:t>
            </a:r>
          </a:p>
        </p:txBody>
      </p:sp>
    </p:spTree>
    <p:extLst>
      <p:ext uri="{BB962C8B-B14F-4D97-AF65-F5344CB8AC3E}">
        <p14:creationId xmlns:p14="http://schemas.microsoft.com/office/powerpoint/2010/main" val="2813068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9"/>
          <p:cNvSpPr txBox="1">
            <a:spLocks/>
          </p:cNvSpPr>
          <p:nvPr/>
        </p:nvSpPr>
        <p:spPr>
          <a:xfrm>
            <a:off x="252195" y="1059716"/>
            <a:ext cx="7939306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2. 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색은 숫자다 </a:t>
            </a:r>
            <a:r>
              <a:rPr kumimoji="1" lang="en-US" altLang="ko-KR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!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(RGB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값으로 원하는 색상을 넣는다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en-US" altLang="ko-KR" sz="1400" kern="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*red, </a:t>
            </a:r>
            <a:r>
              <a:rPr kumimoji="1" lang="en-US" altLang="ko-KR" sz="1400" kern="0" dirty="0">
                <a:solidFill>
                  <a:srgbClr val="00B050"/>
                </a:solidFill>
                <a:latin typeface="Arial"/>
                <a:ea typeface="맑은 고딕" panose="020B0503020000020004" pitchFamily="50" charset="-127"/>
                <a:cs typeface="+mn-cs"/>
              </a:rPr>
              <a:t>green, </a:t>
            </a:r>
            <a:r>
              <a:rPr kumimoji="1" lang="en-US" altLang="ko-KR" sz="1400" kern="0" dirty="0">
                <a:solidFill>
                  <a:srgbClr val="0070C0"/>
                </a:solidFill>
                <a:latin typeface="Arial"/>
                <a:ea typeface="맑은 고딕" panose="020B0503020000020004" pitchFamily="50" charset="-127"/>
                <a:cs typeface="+mn-cs"/>
              </a:rPr>
              <a:t>blue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제목 29"/>
          <p:cNvSpPr txBox="1">
            <a:spLocks/>
          </p:cNvSpPr>
          <p:nvPr/>
        </p:nvSpPr>
        <p:spPr>
          <a:xfrm>
            <a:off x="456186" y="1551634"/>
            <a:ext cx="9105068" cy="4467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파워포인트에서는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RGB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값의 조합으로 색상을 표현한다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</a:p>
        </p:txBody>
      </p:sp>
      <p:sp>
        <p:nvSpPr>
          <p:cNvPr id="12" name="제목 29"/>
          <p:cNvSpPr txBox="1">
            <a:spLocks/>
          </p:cNvSpPr>
          <p:nvPr/>
        </p:nvSpPr>
        <p:spPr>
          <a:xfrm>
            <a:off x="590498" y="1899862"/>
            <a:ext cx="8835595" cy="7920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-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색 전문 사이트에서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RGB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값을 확인한다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 (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hlinkClick r:id="rId2"/>
              </a:rPr>
              <a:t>http://www.COLOURlovers.com/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-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파워포인트 →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그리기 →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도형 채우기 → 다른 채우기색 →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사용자 지정에서 빨강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녹색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파랑의 값을 입력 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14" name="제목 29"/>
          <p:cNvSpPr txBox="1">
            <a:spLocks/>
          </p:cNvSpPr>
          <p:nvPr/>
        </p:nvSpPr>
        <p:spPr>
          <a:xfrm>
            <a:off x="1038752" y="2746702"/>
            <a:ext cx="1678859" cy="432048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【2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가지 이상의 색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</a:p>
        </p:txBody>
      </p:sp>
      <p:sp>
        <p:nvSpPr>
          <p:cNvPr id="15" name="제목 29"/>
          <p:cNvSpPr txBox="1">
            <a:spLocks/>
          </p:cNvSpPr>
          <p:nvPr/>
        </p:nvSpPr>
        <p:spPr>
          <a:xfrm>
            <a:off x="4070405" y="2746702"/>
            <a:ext cx="1678859" cy="432048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【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명암 조절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</a:p>
        </p:txBody>
      </p:sp>
      <p:sp>
        <p:nvSpPr>
          <p:cNvPr id="16" name="제목 29"/>
          <p:cNvSpPr txBox="1">
            <a:spLocks/>
          </p:cNvSpPr>
          <p:nvPr/>
        </p:nvSpPr>
        <p:spPr>
          <a:xfrm>
            <a:off x="7254460" y="2746702"/>
            <a:ext cx="1678859" cy="432048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【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투명도 조절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】</a:t>
            </a:r>
          </a:p>
        </p:txBody>
      </p:sp>
      <p:pic>
        <p:nvPicPr>
          <p:cNvPr id="2053" name="Picture 5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812" y="3856372"/>
            <a:ext cx="2618730" cy="227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 bwMode="auto">
          <a:xfrm>
            <a:off x="730739" y="4614594"/>
            <a:ext cx="1309365" cy="216024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제목 29"/>
          <p:cNvSpPr txBox="1">
            <a:spLocks/>
          </p:cNvSpPr>
          <p:nvPr/>
        </p:nvSpPr>
        <p:spPr>
          <a:xfrm>
            <a:off x="519687" y="3206493"/>
            <a:ext cx="2680714" cy="446796"/>
          </a:xfrm>
          <a:prstGeom prst="rect">
            <a:avLst/>
          </a:prstGeom>
        </p:spPr>
        <p:txBody>
          <a:bodyPr vert="horz" lIns="36000" tIns="45720" rIns="3600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동일한 채도를 사용해야 </a:t>
            </a:r>
            <a:b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</a:b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이질감이 없음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pic>
        <p:nvPicPr>
          <p:cNvPr id="21" name="Picture 5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0476" y="3856372"/>
            <a:ext cx="2618730" cy="227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4527" y="3856372"/>
            <a:ext cx="2618730" cy="227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 bwMode="auto">
          <a:xfrm rot="5400000">
            <a:off x="4821482" y="4609303"/>
            <a:ext cx="864000" cy="201463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제목 29"/>
          <p:cNvSpPr txBox="1">
            <a:spLocks/>
          </p:cNvSpPr>
          <p:nvPr/>
        </p:nvSpPr>
        <p:spPr>
          <a:xfrm>
            <a:off x="3567579" y="3242250"/>
            <a:ext cx="2642727" cy="446796"/>
          </a:xfrm>
          <a:prstGeom prst="rect">
            <a:avLst/>
          </a:prstGeom>
        </p:spPr>
        <p:txBody>
          <a:bodyPr vert="horz" lIns="36000" tIns="45720" rIns="3600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상하위 레벨에서 명암을 조절하여 내용의 연관성을 표현 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25" name="제목 29"/>
          <p:cNvSpPr txBox="1">
            <a:spLocks/>
          </p:cNvSpPr>
          <p:nvPr/>
        </p:nvSpPr>
        <p:spPr>
          <a:xfrm>
            <a:off x="6736529" y="3242250"/>
            <a:ext cx="2682110" cy="446796"/>
          </a:xfrm>
          <a:prstGeom prst="rect">
            <a:avLst/>
          </a:prstGeom>
        </p:spPr>
        <p:txBody>
          <a:bodyPr vert="horz" lIns="36000" tIns="45720" rIns="3600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투명도를 조절하여 내용의</a:t>
            </a:r>
            <a:b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</a:b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연관성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순위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순서 등을 표현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26" name="직사각형 25"/>
          <p:cNvSpPr/>
          <p:nvPr/>
        </p:nvSpPr>
        <p:spPr bwMode="auto">
          <a:xfrm rot="10800000">
            <a:off x="6808058" y="5957345"/>
            <a:ext cx="1208644" cy="216024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색 넣기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1" name="직선 연결선 3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직선 연결선 3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35" name="직선 연결선 3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직선 연결선 3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직선 연결선 3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색 사용과 선 그리기</a:t>
            </a:r>
          </a:p>
        </p:txBody>
      </p:sp>
    </p:spTree>
    <p:extLst>
      <p:ext uri="{BB962C8B-B14F-4D97-AF65-F5344CB8AC3E}">
        <p14:creationId xmlns:p14="http://schemas.microsoft.com/office/powerpoint/2010/main" val="1436360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29"/>
          <p:cNvSpPr txBox="1">
            <a:spLocks/>
          </p:cNvSpPr>
          <p:nvPr/>
        </p:nvSpPr>
        <p:spPr>
          <a:xfrm>
            <a:off x="450850" y="3483951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선 色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제목 29"/>
          <p:cNvSpPr txBox="1">
            <a:spLocks/>
          </p:cNvSpPr>
          <p:nvPr/>
        </p:nvSpPr>
        <p:spPr>
          <a:xfrm>
            <a:off x="472842" y="3869391"/>
            <a:ext cx="5613633" cy="72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도형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표의 내부 선 색은 연한 회색을 사용하는 것이 무난하다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도형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표의 외부 선 색은 내부선과 같거나 조금 진하게 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9" name="제목 29"/>
          <p:cNvSpPr txBox="1">
            <a:spLocks/>
          </p:cNvSpPr>
          <p:nvPr/>
        </p:nvSpPr>
        <p:spPr>
          <a:xfrm>
            <a:off x="450850" y="4919107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(3)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실선과 점선의 의미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제목 29"/>
          <p:cNvSpPr txBox="1">
            <a:spLocks/>
          </p:cNvSpPr>
          <p:nvPr/>
        </p:nvSpPr>
        <p:spPr>
          <a:xfrm>
            <a:off x="472842" y="5347527"/>
            <a:ext cx="6916900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실선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실행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실체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직접적인 연결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 느낌을 준다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점선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미완성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준비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예비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가상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앞으로 연결될 것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 느낌을 준다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1" name="제목 29"/>
          <p:cNvSpPr txBox="1">
            <a:spLocks/>
          </p:cNvSpPr>
          <p:nvPr/>
        </p:nvSpPr>
        <p:spPr>
          <a:xfrm>
            <a:off x="450850" y="2154023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선의 두께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29"/>
          <p:cNvSpPr txBox="1">
            <a:spLocks/>
          </p:cNvSpPr>
          <p:nvPr/>
        </p:nvSpPr>
        <p:spPr>
          <a:xfrm>
            <a:off x="472842" y="2557043"/>
            <a:ext cx="6916900" cy="6050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도형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표의 내부는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0.25~0.5pt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를 적용하는 것이 깔끔해 보인다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강조할 부분은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1.5~2.5pt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정도를 적용한다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cxnSp>
        <p:nvCxnSpPr>
          <p:cNvPr id="18" name="직선 연결선 17"/>
          <p:cNvCxnSpPr/>
          <p:nvPr/>
        </p:nvCxnSpPr>
        <p:spPr bwMode="auto">
          <a:xfrm>
            <a:off x="7083911" y="5500051"/>
            <a:ext cx="228324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직선 연결선 27"/>
          <p:cNvCxnSpPr/>
          <p:nvPr/>
        </p:nvCxnSpPr>
        <p:spPr bwMode="auto">
          <a:xfrm>
            <a:off x="7083911" y="5821991"/>
            <a:ext cx="228324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7083911" y="3018119"/>
            <a:ext cx="228324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직선 연결선 33"/>
          <p:cNvCxnSpPr/>
          <p:nvPr/>
        </p:nvCxnSpPr>
        <p:spPr bwMode="auto">
          <a:xfrm>
            <a:off x="7083911" y="2708879"/>
            <a:ext cx="228324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7072068" y="3903299"/>
          <a:ext cx="2283249" cy="680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82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2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2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제목 29"/>
          <p:cNvSpPr txBox="1">
            <a:spLocks/>
          </p:cNvSpPr>
          <p:nvPr/>
        </p:nvSpPr>
        <p:spPr>
          <a:xfrm>
            <a:off x="252195" y="1051609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실선</a:t>
            </a:r>
            <a:r>
              <a:rPr kumimoji="1" lang="en-US" altLang="ko-KR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점선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65149" y="1616917"/>
            <a:ext cx="8856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algn="ctr" defTabSz="914296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선은 가늘고 연할수록 세련된 느낌</a:t>
            </a:r>
            <a:r>
              <a:rPr lang="en-US" altLang="ko-KR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두껍고 진할수록 강조하는 느낌 </a:t>
            </a:r>
            <a:r>
              <a:rPr lang="en-US" altLang="ko-KR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</a:t>
            </a:r>
            <a:endParaRPr lang="ko-KR" altLang="en-US" sz="18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선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9" name="직선 연결선 28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직선 연결선 29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직선 연결선 30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36" name="직선 연결선 35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직선 연결선 36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직선 연결선 3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색 사용과 선 그리기</a:t>
            </a:r>
          </a:p>
        </p:txBody>
      </p:sp>
    </p:spTree>
    <p:extLst>
      <p:ext uri="{BB962C8B-B14F-4D97-AF65-F5344CB8AC3E}">
        <p14:creationId xmlns:p14="http://schemas.microsoft.com/office/powerpoint/2010/main" val="202376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29"/>
          <p:cNvSpPr txBox="1">
            <a:spLocks/>
          </p:cNvSpPr>
          <p:nvPr/>
        </p:nvSpPr>
        <p:spPr>
          <a:xfrm>
            <a:off x="460375" y="3403881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화살 크기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제목 29"/>
          <p:cNvSpPr txBox="1">
            <a:spLocks/>
          </p:cNvSpPr>
          <p:nvPr/>
        </p:nvSpPr>
        <p:spPr>
          <a:xfrm>
            <a:off x="446088" y="3763921"/>
            <a:ext cx="6916900" cy="72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보통의 경우 정 가운데 화살 크기를 선택한다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방향성을 강조할 경우는 하단 중앙 크기를 선택한다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(3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번 째 열은 미사용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21" name="제목 29"/>
          <p:cNvSpPr txBox="1">
            <a:spLocks/>
          </p:cNvSpPr>
          <p:nvPr/>
        </p:nvSpPr>
        <p:spPr>
          <a:xfrm>
            <a:off x="460375" y="4800937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(3)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시작 형태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29"/>
          <p:cNvSpPr txBox="1">
            <a:spLocks/>
          </p:cNvSpPr>
          <p:nvPr/>
        </p:nvSpPr>
        <p:spPr>
          <a:xfrm>
            <a:off x="446102" y="5280157"/>
            <a:ext cx="7632589" cy="8386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기본형 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: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심플한 연결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의 느낌이 필요할 </a:t>
            </a:r>
            <a:r>
              <a:rPr kumimoji="1" lang="ko-KR" altLang="en-US" sz="1500" b="1" kern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때 사용한다</a:t>
            </a:r>
            <a:r>
              <a:rPr kumimoji="1" lang="en-US" altLang="ko-KR" sz="1500" b="1" kern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사각형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타원형 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: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입체감이 살아나 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강한 연결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의 느낌을 준다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  - 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너무 남발하면 복잡해 보일 수 있음</a:t>
            </a:r>
            <a:endParaRPr kumimoji="1" lang="en-US" altLang="ko-KR" sz="1400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제목 29"/>
          <p:cNvSpPr txBox="1">
            <a:spLocks/>
          </p:cNvSpPr>
          <p:nvPr/>
        </p:nvSpPr>
        <p:spPr>
          <a:xfrm>
            <a:off x="460375" y="2048553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화살 형태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제목 29"/>
          <p:cNvSpPr txBox="1">
            <a:spLocks/>
          </p:cNvSpPr>
          <p:nvPr/>
        </p:nvSpPr>
        <p:spPr>
          <a:xfrm>
            <a:off x="446090" y="2451573"/>
            <a:ext cx="6513974" cy="6050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끝이 날카로운 화살표가 세련된 느낌을 준다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문장 내의 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'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좌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우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상호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상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하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'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지시 화살은 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'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ㅁ → 한자 키보드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'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하여 선택</a:t>
            </a:r>
            <a:endParaRPr kumimoji="1" lang="en-US" altLang="ko-KR" sz="1400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연결선 29"/>
          <p:cNvCxnSpPr/>
          <p:nvPr/>
        </p:nvCxnSpPr>
        <p:spPr bwMode="auto">
          <a:xfrm>
            <a:off x="7350203" y="2586517"/>
            <a:ext cx="18131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F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3" name="제목 29"/>
          <p:cNvSpPr txBox="1">
            <a:spLocks/>
          </p:cNvSpPr>
          <p:nvPr/>
        </p:nvSpPr>
        <p:spPr>
          <a:xfrm>
            <a:off x="7283057" y="2728473"/>
            <a:ext cx="2282393" cy="324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→   ←   ↔   ↑   ↓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51667" y="3607210"/>
            <a:ext cx="1119240" cy="108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 bwMode="auto">
          <a:xfrm>
            <a:off x="7934815" y="4399293"/>
            <a:ext cx="369308" cy="28803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7350203" y="5390265"/>
            <a:ext cx="18131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F0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cxnSp>
        <p:nvCxnSpPr>
          <p:cNvPr id="36" name="직선 연결선 35"/>
          <p:cNvCxnSpPr/>
          <p:nvPr/>
        </p:nvCxnSpPr>
        <p:spPr bwMode="auto">
          <a:xfrm>
            <a:off x="7350203" y="5703697"/>
            <a:ext cx="18131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F0"/>
            </a:solidFill>
            <a:prstDash val="solid"/>
            <a:round/>
            <a:headEnd type="diamond" w="med" len="med"/>
            <a:tailEnd type="stealth" w="lg" len="med"/>
          </a:ln>
          <a:effectLst/>
        </p:spPr>
      </p:cxnSp>
      <p:sp>
        <p:nvSpPr>
          <p:cNvPr id="27" name="제목 29"/>
          <p:cNvSpPr txBox="1">
            <a:spLocks/>
          </p:cNvSpPr>
          <p:nvPr/>
        </p:nvSpPr>
        <p:spPr>
          <a:xfrm>
            <a:off x="252195" y="1074230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2. </a:t>
            </a:r>
            <a:r>
              <a:rPr kumimoji="1" lang="ko-KR" altLang="en-US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화살표</a:t>
            </a:r>
            <a:endParaRPr kumimoji="1" lang="ko-KR" altLang="en-US" sz="18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5149" y="1639538"/>
            <a:ext cx="8856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385" tIns="45693" rIns="91385" bIns="45693" numCol="1" anchor="ctr" anchorCtr="0" compatLnSpc="1">
            <a:prstTxWarp prst="textNoShape">
              <a:avLst/>
            </a:prstTxWarp>
          </a:bodyPr>
          <a:lstStyle/>
          <a:p>
            <a:pPr algn="ctr" defTabSz="914296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화살표의 용도에 적합한 형태와 크기를 선택하여 사용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선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1" name="직선 연결선 3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직선 연결선 3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39" name="직선 연결선 38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직선 연결선 40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색 사용과 선 그리기</a:t>
            </a:r>
          </a:p>
        </p:txBody>
      </p:sp>
    </p:spTree>
    <p:extLst>
      <p:ext uri="{BB962C8B-B14F-4D97-AF65-F5344CB8AC3E}">
        <p14:creationId xmlns:p14="http://schemas.microsoft.com/office/powerpoint/2010/main" val="3654163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9"/>
          <p:cNvSpPr txBox="1">
            <a:spLocks/>
          </p:cNvSpPr>
          <p:nvPr/>
        </p:nvSpPr>
        <p:spPr>
          <a:xfrm>
            <a:off x="460375" y="1545953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사각형 그리기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29"/>
          <p:cNvSpPr txBox="1">
            <a:spLocks/>
          </p:cNvSpPr>
          <p:nvPr/>
        </p:nvSpPr>
        <p:spPr>
          <a:xfrm>
            <a:off x="446085" y="1991929"/>
            <a:ext cx="9065840" cy="9651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사각형은 키워드를 강조하거나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체계도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순서도의 구성요소로 사용한다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내용의 느낌을 약간 부드럽게 하기 위해서는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사각형의 모서리를 라운딩 처리한다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동일 보고서 내에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2D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와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3D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도형을 혼용하지 않는다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7835969" y="2367159"/>
            <a:ext cx="738698" cy="252000"/>
          </a:xfrm>
          <a:prstGeom prst="roundRect">
            <a:avLst/>
          </a:prstGeom>
          <a:solidFill>
            <a:srgbClr val="EEF1C5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제목 29"/>
          <p:cNvSpPr txBox="1">
            <a:spLocks/>
          </p:cNvSpPr>
          <p:nvPr/>
        </p:nvSpPr>
        <p:spPr>
          <a:xfrm>
            <a:off x="460380" y="3202209"/>
            <a:ext cx="2054225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사각형 활용 방법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  <a:endParaRPr kumimoji="1" lang="en-US" altLang="ko-KR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제목 29"/>
          <p:cNvSpPr txBox="1">
            <a:spLocks/>
          </p:cNvSpPr>
          <p:nvPr/>
        </p:nvSpPr>
        <p:spPr>
          <a:xfrm>
            <a:off x="634786" y="3612490"/>
            <a:ext cx="8783871" cy="9849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검정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청색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적색 바탕에 두꺼운 흰색 텍스트를 사용하면 시선을 집중시킨다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때론 위압감을 준다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.)</a:t>
            </a:r>
          </a:p>
          <a:p>
            <a:pPr marL="177800" indent="-177800" eaLnBrk="1" fontAlgn="auto" latinLnBrk="1" hangingPunct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테두리 선을 파선으로 하고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색을 연하게 하면 예정된 사항이란 느낌을 준다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강조 메시지는 테두리 선을 두껍게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글꼴을 크고 진하거나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배경색을 진하게 한다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2" name="그룹 47"/>
          <p:cNvGrpSpPr/>
          <p:nvPr/>
        </p:nvGrpSpPr>
        <p:grpSpPr>
          <a:xfrm>
            <a:off x="801787" y="4714575"/>
            <a:ext cx="8319159" cy="1476000"/>
            <a:chOff x="852587" y="5032069"/>
            <a:chExt cx="8319159" cy="1265544"/>
          </a:xfrm>
        </p:grpSpPr>
        <p:sp>
          <p:nvSpPr>
            <p:cNvPr id="32" name="직사각형 31"/>
            <p:cNvSpPr/>
            <p:nvPr/>
          </p:nvSpPr>
          <p:spPr bwMode="auto">
            <a:xfrm>
              <a:off x="852587" y="5032069"/>
              <a:ext cx="936000" cy="389399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r>
                <a:rPr kumimoji="1" lang="ko-KR" altLang="en-US" sz="1400" dirty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설비분석</a:t>
              </a: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852587" y="5470142"/>
              <a:ext cx="936000" cy="389399"/>
            </a:xfrm>
            <a:prstGeom prst="rect">
              <a:avLst/>
            </a:prstGeom>
            <a:solidFill>
              <a:srgbClr val="ECECEC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r>
                <a:rPr kumimoji="1" lang="ko-KR" altLang="en-US" sz="14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방법분석</a:t>
              </a: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852587" y="5908214"/>
              <a:ext cx="936000" cy="389399"/>
            </a:xfrm>
            <a:prstGeom prst="rect">
              <a:avLst/>
            </a:prstGeom>
            <a:solidFill>
              <a:srgbClr val="ECECEC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r>
                <a:rPr kumimoji="1" lang="ko-KR" altLang="en-US" sz="14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동작분석</a:t>
              </a: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1790700" y="5032069"/>
              <a:ext cx="3616687" cy="389399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12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A</a:t>
              </a:r>
              <a:r>
                <a:rPr kumimoji="1" lang="ko-KR" altLang="en-US" sz="12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설비의 일상관리 활동을 통해 강건한 제조현장</a:t>
              </a: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1790700" y="5470142"/>
              <a:ext cx="3616687" cy="389399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12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B</a:t>
              </a:r>
              <a:r>
                <a:rPr kumimoji="1" lang="ko-KR" altLang="en-US" sz="12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공정의 업무 프로세스를 세분화하여 문제점 도출</a:t>
              </a: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1790700" y="5908214"/>
              <a:ext cx="3616687" cy="389399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12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C</a:t>
              </a:r>
              <a:r>
                <a:rPr kumimoji="1" lang="ko-KR" altLang="en-US" sz="12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공정의 작업자의 업무숙련도를 진단</a:t>
              </a: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5814400" y="5032069"/>
              <a:ext cx="3357346" cy="541990"/>
            </a:xfrm>
            <a:prstGeom prst="rect">
              <a:avLst/>
            </a:prstGeom>
            <a:noFill/>
            <a:ln w="38100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r>
                <a:rPr kumimoji="1" lang="ko-KR" altLang="en-US" sz="1600" dirty="0">
                  <a:solidFill>
                    <a:srgbClr val="0000FF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설비 보전 및 운영 개선 시행</a:t>
              </a:r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5814400" y="5755623"/>
              <a:ext cx="3357346" cy="541990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r>
                <a:rPr kumimoji="1" lang="ko-KR" altLang="en-US" sz="12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rPr>
                <a:t>지속적 작업자의 동작분석으로 개선방안 마련 </a:t>
              </a:r>
            </a:p>
          </p:txBody>
        </p:sp>
        <p:cxnSp>
          <p:nvCxnSpPr>
            <p:cNvPr id="43" name="직선 화살표 연결선 42"/>
            <p:cNvCxnSpPr>
              <a:stCxn id="36" idx="3"/>
              <a:endCxn id="39" idx="1"/>
            </p:cNvCxnSpPr>
            <p:nvPr/>
          </p:nvCxnSpPr>
          <p:spPr bwMode="auto">
            <a:xfrm>
              <a:off x="5407387" y="5226769"/>
              <a:ext cx="407013" cy="7629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diamond" w="med" len="med"/>
              <a:tailEnd type="stealth" w="lg" len="med"/>
            </a:ln>
            <a:effectLst/>
          </p:spPr>
        </p:cxnSp>
        <p:cxnSp>
          <p:nvCxnSpPr>
            <p:cNvPr id="44" name="직선 화살표 연결선 43"/>
            <p:cNvCxnSpPr>
              <a:stCxn id="37" idx="3"/>
              <a:endCxn id="39" idx="1"/>
            </p:cNvCxnSpPr>
            <p:nvPr/>
          </p:nvCxnSpPr>
          <p:spPr bwMode="auto">
            <a:xfrm flipV="1">
              <a:off x="5407387" y="5303064"/>
              <a:ext cx="407013" cy="36177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diamond" w="med" len="med"/>
              <a:tailEnd type="stealth" w="lg" len="med"/>
            </a:ln>
            <a:effectLst/>
          </p:spPr>
        </p:cxnSp>
        <p:cxnSp>
          <p:nvCxnSpPr>
            <p:cNvPr id="55" name="직선 화살표 연결선 54"/>
            <p:cNvCxnSpPr>
              <a:stCxn id="38" idx="3"/>
              <a:endCxn id="41" idx="1"/>
            </p:cNvCxnSpPr>
            <p:nvPr/>
          </p:nvCxnSpPr>
          <p:spPr bwMode="auto">
            <a:xfrm flipV="1">
              <a:off x="5407387" y="6026618"/>
              <a:ext cx="407013" cy="7629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diamond" w="med" len="med"/>
              <a:tailEnd type="stealth" w="lg" len="med"/>
            </a:ln>
            <a:effectLst/>
          </p:spPr>
        </p:cxnSp>
      </p:grpSp>
      <p:sp>
        <p:nvSpPr>
          <p:cNvPr id="27" name="제목 29"/>
          <p:cNvSpPr txBox="1">
            <a:spLocks/>
          </p:cNvSpPr>
          <p:nvPr/>
        </p:nvSpPr>
        <p:spPr>
          <a:xfrm>
            <a:off x="252195" y="1068790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도형 형태 이해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 그리기</a:t>
            </a:r>
          </a:p>
        </p:txBody>
      </p:sp>
      <p:grpSp>
        <p:nvGrpSpPr>
          <p:cNvPr id="3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1" name="직선 연결선 3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직선 연결선 3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45" name="직선 연결선 4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직선 연결선 4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직선 연결선 4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2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293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9"/>
          <p:cNvSpPr txBox="1">
            <a:spLocks/>
          </p:cNvSpPr>
          <p:nvPr/>
        </p:nvSpPr>
        <p:spPr>
          <a:xfrm>
            <a:off x="580512" y="1106972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오각형 그리기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29"/>
          <p:cNvSpPr txBox="1">
            <a:spLocks/>
          </p:cNvSpPr>
          <p:nvPr/>
        </p:nvSpPr>
        <p:spPr>
          <a:xfrm>
            <a:off x="602499" y="1594174"/>
            <a:ext cx="9065840" cy="9651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방향과 진행을 표현할 때 사용한다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시간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순서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흐름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프로세스 등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기본 도형 그대로 사용하기 보다는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뾰족한 부분을 다소 부드럽게 조절하는 것이 세련되어 보인다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순서를 강조하고자 할 경우 그라데이션하여 사용한다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2" name="그룹 24"/>
          <p:cNvGrpSpPr/>
          <p:nvPr/>
        </p:nvGrpSpPr>
        <p:grpSpPr>
          <a:xfrm>
            <a:off x="858520" y="2770182"/>
            <a:ext cx="8185375" cy="718936"/>
            <a:chOff x="1214100" y="2545212"/>
            <a:chExt cx="8185375" cy="718936"/>
          </a:xfrm>
        </p:grpSpPr>
        <p:grpSp>
          <p:nvGrpSpPr>
            <p:cNvPr id="3" name="그룹 26"/>
            <p:cNvGrpSpPr/>
            <p:nvPr/>
          </p:nvGrpSpPr>
          <p:grpSpPr>
            <a:xfrm>
              <a:off x="1214100" y="2688084"/>
              <a:ext cx="3760645" cy="576064"/>
              <a:chOff x="1206525" y="5733256"/>
              <a:chExt cx="4536504" cy="576064"/>
            </a:xfrm>
          </p:grpSpPr>
          <p:sp>
            <p:nvSpPr>
              <p:cNvPr id="29" name="오각형 28"/>
              <p:cNvSpPr/>
              <p:nvPr/>
            </p:nvSpPr>
            <p:spPr bwMode="auto">
              <a:xfrm>
                <a:off x="1206525" y="5733256"/>
                <a:ext cx="1368152" cy="576064"/>
              </a:xfrm>
              <a:prstGeom prst="homePlate">
                <a:avLst/>
              </a:prstGeom>
              <a:solidFill>
                <a:srgbClr val="EEF1C5"/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latinLnBrk="1" hangingPunct="1">
                  <a:spcBef>
                    <a:spcPct val="50000"/>
                  </a:spcBef>
                </a:pPr>
                <a:endParaRPr kumimoji="1" lang="ko-KR" altLang="en-US" sz="12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오각형 30"/>
              <p:cNvSpPr/>
              <p:nvPr/>
            </p:nvSpPr>
            <p:spPr bwMode="auto">
              <a:xfrm>
                <a:off x="2790701" y="5733256"/>
                <a:ext cx="1368152" cy="576064"/>
              </a:xfrm>
              <a:prstGeom prst="homePlate">
                <a:avLst>
                  <a:gd name="adj" fmla="val 21781"/>
                </a:avLst>
              </a:prstGeom>
              <a:solidFill>
                <a:srgbClr val="EEF1C5"/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latinLnBrk="1" hangingPunct="1">
                  <a:spcBef>
                    <a:spcPct val="50000"/>
                  </a:spcBef>
                </a:pPr>
                <a:endParaRPr kumimoji="1" lang="ko-KR" altLang="en-US" sz="12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오각형 34"/>
              <p:cNvSpPr/>
              <p:nvPr/>
            </p:nvSpPr>
            <p:spPr bwMode="auto">
              <a:xfrm>
                <a:off x="4374877" y="5733256"/>
                <a:ext cx="1368152" cy="576064"/>
              </a:xfrm>
              <a:prstGeom prst="homePlate">
                <a:avLst>
                  <a:gd name="adj" fmla="val 21781"/>
                </a:avLst>
              </a:prstGeom>
              <a:gradFill flip="none" rotWithShape="1">
                <a:gsLst>
                  <a:gs pos="0">
                    <a:srgbClr val="EEF1C5">
                      <a:shade val="30000"/>
                      <a:satMod val="115000"/>
                    </a:srgbClr>
                  </a:gs>
                  <a:gs pos="50000">
                    <a:srgbClr val="E0E2C8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latinLnBrk="1" hangingPunct="1">
                  <a:spcBef>
                    <a:spcPct val="50000"/>
                  </a:spcBef>
                </a:pPr>
                <a:endParaRPr kumimoji="1" lang="ko-KR" altLang="en-US" sz="1200" b="1" dirty="0">
                  <a:solidFill>
                    <a:srgbClr val="000000"/>
                  </a:solidFill>
                  <a:latin typeface="Arial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0" name="오른쪽 화살표 39"/>
            <p:cNvSpPr/>
            <p:nvPr/>
          </p:nvSpPr>
          <p:spPr bwMode="auto">
            <a:xfrm>
              <a:off x="5646291" y="2688084"/>
              <a:ext cx="1134163" cy="576064"/>
            </a:xfrm>
            <a:prstGeom prst="rightArrow">
              <a:avLst/>
            </a:prstGeom>
            <a:solidFill>
              <a:srgbClr val="EEF1C5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오른쪽 화살표 41"/>
            <p:cNvSpPr/>
            <p:nvPr/>
          </p:nvSpPr>
          <p:spPr bwMode="auto">
            <a:xfrm>
              <a:off x="6955268" y="2688084"/>
              <a:ext cx="1134163" cy="576064"/>
            </a:xfrm>
            <a:prstGeom prst="rightArrow">
              <a:avLst>
                <a:gd name="adj1" fmla="val 64815"/>
                <a:gd name="adj2" fmla="val 32010"/>
              </a:avLst>
            </a:prstGeom>
            <a:solidFill>
              <a:srgbClr val="EEF1C5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오른쪽 화살표 44"/>
            <p:cNvSpPr/>
            <p:nvPr/>
          </p:nvSpPr>
          <p:spPr bwMode="auto">
            <a:xfrm>
              <a:off x="8265312" y="2688084"/>
              <a:ext cx="1134163" cy="576064"/>
            </a:xfrm>
            <a:prstGeom prst="rightArrow">
              <a:avLst>
                <a:gd name="adj1" fmla="val 64815"/>
                <a:gd name="adj2" fmla="val 32010"/>
              </a:avLst>
            </a:prstGeom>
            <a:gradFill flip="none" rotWithShape="1">
              <a:gsLst>
                <a:gs pos="0">
                  <a:srgbClr val="EEF1C5">
                    <a:shade val="30000"/>
                    <a:satMod val="115000"/>
                  </a:srgbClr>
                </a:gs>
                <a:gs pos="50000">
                  <a:srgbClr val="E0E2C8"/>
                </a:gs>
                <a:gs pos="100000">
                  <a:schemeClr val="bg1"/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/>
            <p:cNvSpPr/>
            <p:nvPr/>
          </p:nvSpPr>
          <p:spPr bwMode="auto">
            <a:xfrm>
              <a:off x="1997767" y="2616076"/>
              <a:ext cx="167867" cy="180000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6424785" y="2616076"/>
              <a:ext cx="167867" cy="180000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타원 47"/>
            <p:cNvSpPr/>
            <p:nvPr/>
          </p:nvSpPr>
          <p:spPr bwMode="auto">
            <a:xfrm>
              <a:off x="5579137" y="2760092"/>
              <a:ext cx="167867" cy="180000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 bwMode="auto">
            <a:xfrm>
              <a:off x="2154263" y="2700276"/>
              <a:ext cx="201463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0" name="직선 연결선 49"/>
            <p:cNvCxnSpPr/>
            <p:nvPr/>
          </p:nvCxnSpPr>
          <p:spPr bwMode="auto">
            <a:xfrm>
              <a:off x="6602439" y="2700276"/>
              <a:ext cx="201463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1" name="직선 연결선 50"/>
            <p:cNvCxnSpPr/>
            <p:nvPr/>
          </p:nvCxnSpPr>
          <p:spPr bwMode="auto">
            <a:xfrm rot="16200000">
              <a:off x="5549647" y="2653224"/>
              <a:ext cx="216024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2" name="제목 29"/>
          <p:cNvSpPr txBox="1">
            <a:spLocks/>
          </p:cNvSpPr>
          <p:nvPr/>
        </p:nvSpPr>
        <p:spPr>
          <a:xfrm>
            <a:off x="438158" y="3863504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사각형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오각형 </a:t>
            </a:r>
            <a:r>
              <a:rPr lang="ko-KR" altLang="en-US" sz="15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그리기 </a:t>
            </a:r>
            <a:r>
              <a:rPr lang="en-US" altLang="ko-KR" sz="15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T</a:t>
            </a:r>
            <a:r>
              <a:rPr lang="ko-KR" altLang="en-US" sz="1500" b="1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  <a:endParaRPr kumimoji="1" lang="en-US" altLang="ko-KR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제목 29"/>
          <p:cNvSpPr txBox="1">
            <a:spLocks/>
          </p:cNvSpPr>
          <p:nvPr/>
        </p:nvSpPr>
        <p:spPr>
          <a:xfrm>
            <a:off x="603250" y="4554516"/>
            <a:ext cx="8121650" cy="13334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표현해야 할 도형이 많지 않은 경우에는 도형을 크고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진하게 하는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것이 보기 좋다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b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또는 도형 전체에 대해 배경색을 넣어줌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특별한 경우를 제외하고는 도형에 그림자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입체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3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차원 등의 효과를 넣지 않는다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 </a:t>
            </a:r>
            <a:b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도형효과를 남발하면 둔탁해 보임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63338" y="4321256"/>
            <a:ext cx="8856000" cy="1800000"/>
          </a:xfrm>
          <a:prstGeom prst="roundRect">
            <a:avLst>
              <a:gd name="adj" fmla="val 437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marL="177800" indent="-177800" eaLnBrk="1" latinLnBrk="1" hangingPunct="1">
              <a:lnSpc>
                <a:spcPct val="120000"/>
              </a:lnSpc>
              <a:spcBef>
                <a:spcPts val="600"/>
              </a:spcBef>
              <a:defRPr/>
            </a:pPr>
            <a:endParaRPr kumimoji="1" lang="en-US" altLang="ko-KR" sz="1400" b="1" kern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 그리기</a:t>
            </a:r>
          </a:p>
        </p:txBody>
      </p:sp>
      <p:grpSp>
        <p:nvGrpSpPr>
          <p:cNvPr id="4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0" name="직선 연결선 2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직선 연결선 3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36" name="직선 연결선 35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직선 연결선 36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직선 연결선 3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4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27" name="Picture 2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3443" y="5499276"/>
            <a:ext cx="1125605" cy="61289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778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29"/>
          <p:cNvSpPr txBox="1">
            <a:spLocks/>
          </p:cNvSpPr>
          <p:nvPr/>
        </p:nvSpPr>
        <p:spPr>
          <a:xfrm>
            <a:off x="260583" y="1127298"/>
            <a:ext cx="9223144" cy="5581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ko-KR"/>
            </a:defPPr>
            <a:lvl1pPr marL="265113" indent="-174625" algn="ctr" defTabSz="914400">
              <a:lnSpc>
                <a:spcPct val="150000"/>
              </a:lnSpc>
              <a:defRPr kumimoji="1" sz="2400" b="1" kern="0">
                <a:solidFill>
                  <a:srgbClr val="000066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200" dirty="0">
                <a:cs typeface="+mn-cs"/>
              </a:rPr>
              <a:t>왜</a:t>
            </a:r>
            <a:r>
              <a:rPr lang="en-US" altLang="ko-KR" sz="2200" dirty="0">
                <a:cs typeface="+mn-cs"/>
              </a:rPr>
              <a:t>,</a:t>
            </a:r>
            <a:r>
              <a:rPr lang="ko-KR" altLang="en-US" sz="2200" dirty="0">
                <a:cs typeface="+mn-cs"/>
              </a:rPr>
              <a:t> 보고서는 그림처럼 보여져야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하는가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 bwMode="auto">
          <a:xfrm flipV="1">
            <a:off x="722436" y="1300010"/>
            <a:ext cx="72000" cy="108000"/>
          </a:xfrm>
          <a:prstGeom prst="triangle">
            <a:avLst>
              <a:gd name="adj" fmla="val 0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이등변 삼각형 58"/>
          <p:cNvSpPr/>
          <p:nvPr/>
        </p:nvSpPr>
        <p:spPr bwMode="auto">
          <a:xfrm flipH="1">
            <a:off x="9224353" y="1439710"/>
            <a:ext cx="72000" cy="108000"/>
          </a:xfrm>
          <a:prstGeom prst="triangle">
            <a:avLst>
              <a:gd name="adj" fmla="val 0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0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61" name="직선 연결선 6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직선 연결선 6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직선 연결선 6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4" name="그룹 23"/>
          <p:cNvGrpSpPr/>
          <p:nvPr/>
        </p:nvGrpSpPr>
        <p:grpSpPr>
          <a:xfrm flipV="1">
            <a:off x="345001" y="6296620"/>
            <a:ext cx="9216000" cy="72008"/>
            <a:chOff x="1712640" y="836712"/>
            <a:chExt cx="7416824" cy="144016"/>
          </a:xfrm>
        </p:grpSpPr>
        <p:cxnSp>
          <p:nvCxnSpPr>
            <p:cNvPr id="65" name="직선 연결선 6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직선 연결선 6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직선 연결선 6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2" name="TextBox 7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보고서란 무엇인가</a:t>
            </a:r>
            <a:r>
              <a:rPr kumimoji="1" lang="en-US" altLang="ko-KR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? </a:t>
            </a:r>
          </a:p>
        </p:txBody>
      </p:sp>
      <p:grpSp>
        <p:nvGrpSpPr>
          <p:cNvPr id="23" name="그룹 36"/>
          <p:cNvGrpSpPr>
            <a:grpSpLocks noChangeAspect="1"/>
          </p:cNvGrpSpPr>
          <p:nvPr/>
        </p:nvGrpSpPr>
        <p:grpSpPr>
          <a:xfrm>
            <a:off x="695924" y="5445140"/>
            <a:ext cx="184725" cy="360000"/>
            <a:chOff x="6750050" y="406404"/>
            <a:chExt cx="2364195" cy="4528836"/>
          </a:xfrm>
        </p:grpSpPr>
        <p:sp>
          <p:nvSpPr>
            <p:cNvPr id="24" name="양쪽 모서리가 둥근 사각형 23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6"/>
          <p:cNvGrpSpPr>
            <a:grpSpLocks noChangeAspect="1"/>
          </p:cNvGrpSpPr>
          <p:nvPr/>
        </p:nvGrpSpPr>
        <p:grpSpPr>
          <a:xfrm>
            <a:off x="1023527" y="5445140"/>
            <a:ext cx="184725" cy="360000"/>
            <a:chOff x="6750050" y="406404"/>
            <a:chExt cx="2364195" cy="4528836"/>
          </a:xfrm>
        </p:grpSpPr>
        <p:sp>
          <p:nvSpPr>
            <p:cNvPr id="32" name="양쪽 모서리가 둥근 사각형 31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6"/>
          <p:cNvGrpSpPr>
            <a:grpSpLocks noChangeAspect="1"/>
          </p:cNvGrpSpPr>
          <p:nvPr/>
        </p:nvGrpSpPr>
        <p:grpSpPr>
          <a:xfrm>
            <a:off x="1351130" y="5445140"/>
            <a:ext cx="184725" cy="360000"/>
            <a:chOff x="6750050" y="406404"/>
            <a:chExt cx="2364195" cy="4528836"/>
          </a:xfrm>
        </p:grpSpPr>
        <p:sp>
          <p:nvSpPr>
            <p:cNvPr id="40" name="양쪽 모서리가 둥근 사각형 39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8" name="그룹 36"/>
          <p:cNvGrpSpPr>
            <a:grpSpLocks noChangeAspect="1"/>
          </p:cNvGrpSpPr>
          <p:nvPr/>
        </p:nvGrpSpPr>
        <p:grpSpPr>
          <a:xfrm>
            <a:off x="1678733" y="5445140"/>
            <a:ext cx="184725" cy="360000"/>
            <a:chOff x="6750050" y="406404"/>
            <a:chExt cx="2364195" cy="4528836"/>
          </a:xfrm>
        </p:grpSpPr>
        <p:sp>
          <p:nvSpPr>
            <p:cNvPr id="49" name="양쪽 모서리가 둥근 사각형 48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73" name="그룹 36"/>
          <p:cNvGrpSpPr>
            <a:grpSpLocks noChangeAspect="1"/>
          </p:cNvGrpSpPr>
          <p:nvPr/>
        </p:nvGrpSpPr>
        <p:grpSpPr>
          <a:xfrm>
            <a:off x="2006336" y="5445140"/>
            <a:ext cx="184725" cy="360000"/>
            <a:chOff x="6750050" y="406404"/>
            <a:chExt cx="2364195" cy="4528836"/>
          </a:xfrm>
        </p:grpSpPr>
        <p:sp>
          <p:nvSpPr>
            <p:cNvPr id="74" name="양쪽 모서리가 둥근 사각형 73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1" name="그룹 36"/>
          <p:cNvGrpSpPr>
            <a:grpSpLocks noChangeAspect="1"/>
          </p:cNvGrpSpPr>
          <p:nvPr/>
        </p:nvGrpSpPr>
        <p:grpSpPr>
          <a:xfrm>
            <a:off x="2333939" y="5445140"/>
            <a:ext cx="184725" cy="360000"/>
            <a:chOff x="6750050" y="406404"/>
            <a:chExt cx="2364195" cy="4528836"/>
          </a:xfrm>
        </p:grpSpPr>
        <p:sp>
          <p:nvSpPr>
            <p:cNvPr id="82" name="양쪽 모서리가 둥근 사각형 81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9" name="그룹 36"/>
          <p:cNvGrpSpPr>
            <a:grpSpLocks noChangeAspect="1"/>
          </p:cNvGrpSpPr>
          <p:nvPr/>
        </p:nvGrpSpPr>
        <p:grpSpPr>
          <a:xfrm>
            <a:off x="2661542" y="5445140"/>
            <a:ext cx="184725" cy="360000"/>
            <a:chOff x="6750050" y="406404"/>
            <a:chExt cx="2364195" cy="4528836"/>
          </a:xfrm>
        </p:grpSpPr>
        <p:sp>
          <p:nvSpPr>
            <p:cNvPr id="90" name="양쪽 모서리가 둥근 사각형 89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7" name="그룹 36"/>
          <p:cNvGrpSpPr>
            <a:grpSpLocks noChangeAspect="1"/>
          </p:cNvGrpSpPr>
          <p:nvPr/>
        </p:nvGrpSpPr>
        <p:grpSpPr>
          <a:xfrm>
            <a:off x="2989145" y="5445140"/>
            <a:ext cx="184725" cy="360000"/>
            <a:chOff x="6750050" y="406404"/>
            <a:chExt cx="2364195" cy="4528836"/>
          </a:xfrm>
        </p:grpSpPr>
        <p:sp>
          <p:nvSpPr>
            <p:cNvPr id="98" name="양쪽 모서리가 둥근 사각형 97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05" name="그룹 36"/>
          <p:cNvGrpSpPr>
            <a:grpSpLocks noChangeAspect="1"/>
          </p:cNvGrpSpPr>
          <p:nvPr/>
        </p:nvGrpSpPr>
        <p:grpSpPr>
          <a:xfrm>
            <a:off x="3316748" y="5445140"/>
            <a:ext cx="184725" cy="360000"/>
            <a:chOff x="6750050" y="406404"/>
            <a:chExt cx="2364195" cy="4528836"/>
          </a:xfrm>
        </p:grpSpPr>
        <p:sp>
          <p:nvSpPr>
            <p:cNvPr id="106" name="양쪽 모서리가 둥근 사각형 105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13" name="그룹 36"/>
          <p:cNvGrpSpPr>
            <a:grpSpLocks noChangeAspect="1"/>
          </p:cNvGrpSpPr>
          <p:nvPr/>
        </p:nvGrpSpPr>
        <p:grpSpPr>
          <a:xfrm>
            <a:off x="1005054" y="4712344"/>
            <a:ext cx="221671" cy="432000"/>
            <a:chOff x="6750050" y="406404"/>
            <a:chExt cx="2364195" cy="4528836"/>
          </a:xfrm>
        </p:grpSpPr>
        <p:sp>
          <p:nvSpPr>
            <p:cNvPr id="114" name="양쪽 모서리가 둥근 사각형 113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21" name="그룹 36"/>
          <p:cNvGrpSpPr>
            <a:grpSpLocks noChangeAspect="1"/>
          </p:cNvGrpSpPr>
          <p:nvPr/>
        </p:nvGrpSpPr>
        <p:grpSpPr>
          <a:xfrm>
            <a:off x="1825545" y="4712344"/>
            <a:ext cx="221671" cy="432000"/>
            <a:chOff x="6750050" y="406404"/>
            <a:chExt cx="2364195" cy="4528836"/>
          </a:xfrm>
        </p:grpSpPr>
        <p:sp>
          <p:nvSpPr>
            <p:cNvPr id="122" name="양쪽 모서리가 둥근 사각형 121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29" name="그룹 36"/>
          <p:cNvGrpSpPr>
            <a:grpSpLocks noChangeAspect="1"/>
          </p:cNvGrpSpPr>
          <p:nvPr/>
        </p:nvGrpSpPr>
        <p:grpSpPr>
          <a:xfrm>
            <a:off x="3097672" y="4712344"/>
            <a:ext cx="221671" cy="432000"/>
            <a:chOff x="6750050" y="406404"/>
            <a:chExt cx="2364195" cy="4528836"/>
          </a:xfrm>
        </p:grpSpPr>
        <p:sp>
          <p:nvSpPr>
            <p:cNvPr id="130" name="양쪽 모서리가 둥근 사각형 129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37" name="그룹 36"/>
          <p:cNvGrpSpPr>
            <a:grpSpLocks noChangeAspect="1"/>
          </p:cNvGrpSpPr>
          <p:nvPr/>
        </p:nvGrpSpPr>
        <p:grpSpPr>
          <a:xfrm>
            <a:off x="2467217" y="4712344"/>
            <a:ext cx="221671" cy="432000"/>
            <a:chOff x="6750050" y="406404"/>
            <a:chExt cx="2364195" cy="4528836"/>
          </a:xfrm>
        </p:grpSpPr>
        <p:sp>
          <p:nvSpPr>
            <p:cNvPr id="138" name="양쪽 모서리가 둥근 사각형 137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그룹 36"/>
          <p:cNvGrpSpPr>
            <a:grpSpLocks noChangeAspect="1"/>
          </p:cNvGrpSpPr>
          <p:nvPr/>
        </p:nvGrpSpPr>
        <p:grpSpPr>
          <a:xfrm>
            <a:off x="1339820" y="3812296"/>
            <a:ext cx="277090" cy="540000"/>
            <a:chOff x="6750050" y="406404"/>
            <a:chExt cx="2364195" cy="4528836"/>
          </a:xfrm>
        </p:grpSpPr>
        <p:sp>
          <p:nvSpPr>
            <p:cNvPr id="171" name="양쪽 모서리가 둥근 사각형 170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7" name="그룹 36"/>
          <p:cNvGrpSpPr>
            <a:grpSpLocks noChangeAspect="1"/>
          </p:cNvGrpSpPr>
          <p:nvPr/>
        </p:nvGrpSpPr>
        <p:grpSpPr>
          <a:xfrm>
            <a:off x="2732634" y="3812296"/>
            <a:ext cx="277090" cy="540000"/>
            <a:chOff x="6750050" y="406404"/>
            <a:chExt cx="2364195" cy="4528836"/>
          </a:xfrm>
        </p:grpSpPr>
        <p:sp>
          <p:nvSpPr>
            <p:cNvPr id="164" name="양쪽 모서리가 둥근 사각형 163"/>
            <p:cNvSpPr/>
            <p:nvPr/>
          </p:nvSpPr>
          <p:spPr>
            <a:xfrm flipV="1">
              <a:off x="6750050" y="1420120"/>
              <a:ext cx="2364195" cy="4991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367616" y="1919282"/>
              <a:ext cx="1129062" cy="1234683"/>
            </a:xfrm>
            <a:prstGeom prst="rect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66" name="모서리가 둥근 직사각형 165"/>
            <p:cNvSpPr/>
            <p:nvPr/>
          </p:nvSpPr>
          <p:spPr>
            <a:xfrm>
              <a:off x="6750050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682245" y="1682347"/>
              <a:ext cx="432000" cy="1471618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7367616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69" name="모서리가 둥근 직사각형 168"/>
            <p:cNvSpPr/>
            <p:nvPr/>
          </p:nvSpPr>
          <p:spPr>
            <a:xfrm>
              <a:off x="8024059" y="2955240"/>
              <a:ext cx="472619" cy="1980000"/>
            </a:xfrm>
            <a:prstGeom prst="roundRect">
              <a:avLst>
                <a:gd name="adj" fmla="val 43585"/>
              </a:avLst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0" name="타원 169"/>
            <p:cNvSpPr/>
            <p:nvPr/>
          </p:nvSpPr>
          <p:spPr>
            <a:xfrm>
              <a:off x="7464147" y="406404"/>
              <a:ext cx="936000" cy="936000"/>
            </a:xfrm>
            <a:prstGeom prst="ellipse">
              <a:avLst/>
            </a:prstGeom>
            <a:solidFill>
              <a:srgbClr val="20C7EB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tx1"/>
                </a:contourClr>
              </a:sp3d>
            </a:bodyPr>
            <a:lstStyle/>
            <a:p>
              <a:pPr algn="ctr" defTabSz="1330159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tabLst>
                  <a:tab pos="5714291" algn="l"/>
                </a:tabLst>
              </a:pPr>
              <a:endParaRPr lang="ko-KR" altLang="en-US" b="1" spc="-9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88" name="양쪽 모서리가 둥근 사각형 187"/>
          <p:cNvSpPr/>
          <p:nvPr/>
        </p:nvSpPr>
        <p:spPr>
          <a:xfrm flipV="1">
            <a:off x="1960153" y="3122987"/>
            <a:ext cx="277090" cy="5951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20C7EB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6350"/>
              <a:contourClr>
                <a:schemeClr val="tx1"/>
              </a:contourClr>
            </a:sp3d>
          </a:bodyPr>
          <a:lstStyle/>
          <a:p>
            <a:pPr algn="ctr" defTabSz="1330159" fontAlgn="auto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tabLst>
                <a:tab pos="5714291" algn="l"/>
              </a:tabLst>
            </a:pPr>
            <a:endParaRPr lang="ko-KR" altLang="en-US" b="1" spc="-9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2032533" y="3182505"/>
            <a:ext cx="132329" cy="147219"/>
          </a:xfrm>
          <a:prstGeom prst="rect">
            <a:avLst/>
          </a:prstGeom>
          <a:solidFill>
            <a:srgbClr val="20C7EB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6350"/>
              <a:contourClr>
                <a:schemeClr val="tx1"/>
              </a:contourClr>
            </a:sp3d>
          </a:bodyPr>
          <a:lstStyle/>
          <a:p>
            <a:pPr algn="ctr" defTabSz="1330159" fontAlgn="auto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tabLst>
                <a:tab pos="5714291" algn="l"/>
              </a:tabLst>
            </a:pPr>
            <a:endParaRPr lang="ko-KR" altLang="en-US" b="1" spc="-9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1960153" y="3154254"/>
            <a:ext cx="50632" cy="175470"/>
          </a:xfrm>
          <a:prstGeom prst="roundRect">
            <a:avLst>
              <a:gd name="adj" fmla="val 43585"/>
            </a:avLst>
          </a:prstGeom>
          <a:solidFill>
            <a:srgbClr val="20C7EB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6350"/>
              <a:contourClr>
                <a:schemeClr val="tx1"/>
              </a:contourClr>
            </a:sp3d>
          </a:bodyPr>
          <a:lstStyle/>
          <a:p>
            <a:pPr algn="ctr" defTabSz="1330159" fontAlgn="auto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tabLst>
                <a:tab pos="5714291" algn="l"/>
              </a:tabLst>
            </a:pPr>
            <a:endParaRPr lang="ko-KR" altLang="en-US" b="1" spc="-9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1" name="모서리가 둥근 직사각형 190"/>
          <p:cNvSpPr/>
          <p:nvPr/>
        </p:nvSpPr>
        <p:spPr>
          <a:xfrm>
            <a:off x="2186611" y="3154254"/>
            <a:ext cx="50632" cy="175470"/>
          </a:xfrm>
          <a:prstGeom prst="roundRect">
            <a:avLst>
              <a:gd name="adj" fmla="val 43585"/>
            </a:avLst>
          </a:prstGeom>
          <a:solidFill>
            <a:srgbClr val="20C7EB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6350"/>
              <a:contourClr>
                <a:schemeClr val="tx1"/>
              </a:contourClr>
            </a:sp3d>
          </a:bodyPr>
          <a:lstStyle/>
          <a:p>
            <a:pPr algn="ctr" defTabSz="1330159" fontAlgn="auto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tabLst>
                <a:tab pos="5714291" algn="l"/>
              </a:tabLst>
            </a:pPr>
            <a:endParaRPr lang="ko-KR" altLang="en-US" b="1" spc="-9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2032533" y="3306029"/>
            <a:ext cx="55392" cy="236087"/>
          </a:xfrm>
          <a:prstGeom prst="roundRect">
            <a:avLst>
              <a:gd name="adj" fmla="val 43585"/>
            </a:avLst>
          </a:prstGeom>
          <a:solidFill>
            <a:srgbClr val="20C7EB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6350"/>
              <a:contourClr>
                <a:schemeClr val="tx1"/>
              </a:contourClr>
            </a:sp3d>
          </a:bodyPr>
          <a:lstStyle/>
          <a:p>
            <a:pPr algn="ctr" defTabSz="1330159" fontAlgn="auto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tabLst>
                <a:tab pos="5714291" algn="l"/>
              </a:tabLst>
            </a:pPr>
            <a:endParaRPr lang="ko-KR" altLang="en-US" b="1" spc="-9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2109470" y="3306029"/>
            <a:ext cx="55392" cy="236087"/>
          </a:xfrm>
          <a:prstGeom prst="roundRect">
            <a:avLst>
              <a:gd name="adj" fmla="val 43585"/>
            </a:avLst>
          </a:prstGeom>
          <a:solidFill>
            <a:srgbClr val="20C7EB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6350"/>
              <a:contourClr>
                <a:schemeClr val="tx1"/>
              </a:contourClr>
            </a:sp3d>
          </a:bodyPr>
          <a:lstStyle/>
          <a:p>
            <a:pPr algn="ctr" defTabSz="1330159" fontAlgn="auto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tabLst>
                <a:tab pos="5714291" algn="l"/>
              </a:tabLst>
            </a:pPr>
            <a:endParaRPr lang="ko-KR" altLang="en-US" b="1" spc="-9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2043847" y="3002116"/>
            <a:ext cx="109702" cy="111605"/>
          </a:xfrm>
          <a:prstGeom prst="ellipse">
            <a:avLst/>
          </a:prstGeom>
          <a:solidFill>
            <a:srgbClr val="20C7EB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6350"/>
              <a:contourClr>
                <a:schemeClr val="tx1"/>
              </a:contourClr>
            </a:sp3d>
          </a:bodyPr>
          <a:lstStyle/>
          <a:p>
            <a:pPr algn="ctr" defTabSz="1330159" fontAlgn="auto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tabLst>
                <a:tab pos="5714291" algn="l"/>
              </a:tabLst>
            </a:pPr>
            <a:endParaRPr lang="ko-KR" altLang="en-US" b="1" spc="-9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꺾인 연결선 5"/>
          <p:cNvCxnSpPr>
            <a:stCxn id="177" idx="1"/>
            <a:endCxn id="170" idx="1"/>
          </p:cNvCxnSpPr>
          <p:nvPr/>
        </p:nvCxnSpPr>
        <p:spPr bwMode="auto">
          <a:xfrm rot="5400000" flipH="1" flipV="1">
            <a:off x="2135986" y="3132233"/>
            <a:ext cx="12700" cy="1392814"/>
          </a:xfrm>
          <a:prstGeom prst="bentConnector3">
            <a:avLst>
              <a:gd name="adj1" fmla="val 1928693"/>
            </a:avLst>
          </a:prstGeom>
          <a:solidFill>
            <a:srgbClr val="FF0000"/>
          </a:solidFill>
          <a:ln w="9525" cap="sq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5" name="꺾인 연결선 194"/>
          <p:cNvCxnSpPr>
            <a:stCxn id="120" idx="1"/>
            <a:endCxn id="128" idx="0"/>
          </p:cNvCxnSpPr>
          <p:nvPr/>
        </p:nvCxnSpPr>
        <p:spPr bwMode="auto">
          <a:xfrm rot="5400000" flipH="1" flipV="1">
            <a:off x="1504084" y="4293122"/>
            <a:ext cx="13075" cy="851520"/>
          </a:xfrm>
          <a:prstGeom prst="bentConnector3">
            <a:avLst>
              <a:gd name="adj1" fmla="val 2431166"/>
            </a:avLst>
          </a:prstGeom>
          <a:solidFill>
            <a:srgbClr val="FF0000"/>
          </a:solidFill>
          <a:ln w="9525" cap="sq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6" name="꺾인 연결선 195"/>
          <p:cNvCxnSpPr/>
          <p:nvPr/>
        </p:nvCxnSpPr>
        <p:spPr bwMode="auto">
          <a:xfrm rot="5400000" flipH="1" flipV="1">
            <a:off x="2892005" y="4375765"/>
            <a:ext cx="13075" cy="686235"/>
          </a:xfrm>
          <a:prstGeom prst="bentConnector3">
            <a:avLst>
              <a:gd name="adj1" fmla="val 2431166"/>
            </a:avLst>
          </a:prstGeom>
          <a:solidFill>
            <a:srgbClr val="FF0000"/>
          </a:solidFill>
          <a:ln w="9525" cap="sq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7" name="꺾인 연결선 196"/>
          <p:cNvCxnSpPr/>
          <p:nvPr/>
        </p:nvCxnSpPr>
        <p:spPr bwMode="auto">
          <a:xfrm rot="5400000" flipH="1" flipV="1">
            <a:off x="1085528" y="5095860"/>
            <a:ext cx="13075" cy="686235"/>
          </a:xfrm>
          <a:prstGeom prst="bentConnector3">
            <a:avLst>
              <a:gd name="adj1" fmla="val 2431166"/>
            </a:avLst>
          </a:prstGeom>
          <a:solidFill>
            <a:srgbClr val="FF0000"/>
          </a:solidFill>
          <a:ln w="9525" cap="sq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8" name="꺾인 연결선 197"/>
          <p:cNvCxnSpPr/>
          <p:nvPr/>
        </p:nvCxnSpPr>
        <p:spPr bwMode="auto">
          <a:xfrm rot="5400000" flipH="1" flipV="1">
            <a:off x="1914643" y="5294977"/>
            <a:ext cx="13075" cy="288000"/>
          </a:xfrm>
          <a:prstGeom prst="bentConnector3">
            <a:avLst>
              <a:gd name="adj1" fmla="val 2431166"/>
            </a:avLst>
          </a:prstGeom>
          <a:solidFill>
            <a:srgbClr val="FF0000"/>
          </a:solidFill>
          <a:ln w="9525" cap="sq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9" name="꺾인 연결선 198"/>
          <p:cNvCxnSpPr/>
          <p:nvPr/>
        </p:nvCxnSpPr>
        <p:spPr bwMode="auto">
          <a:xfrm rot="5400000" flipH="1" flipV="1">
            <a:off x="2570127" y="5294977"/>
            <a:ext cx="13075" cy="288000"/>
          </a:xfrm>
          <a:prstGeom prst="bentConnector3">
            <a:avLst>
              <a:gd name="adj1" fmla="val 2431166"/>
            </a:avLst>
          </a:prstGeom>
          <a:solidFill>
            <a:srgbClr val="FF0000"/>
          </a:solidFill>
          <a:ln w="9525" cap="sq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0" name="꺾인 연결선 199"/>
          <p:cNvCxnSpPr/>
          <p:nvPr/>
        </p:nvCxnSpPr>
        <p:spPr bwMode="auto">
          <a:xfrm rot="5400000" flipH="1" flipV="1">
            <a:off x="3200211" y="5294977"/>
            <a:ext cx="13075" cy="288000"/>
          </a:xfrm>
          <a:prstGeom prst="bentConnector3">
            <a:avLst>
              <a:gd name="adj1" fmla="val 2431166"/>
            </a:avLst>
          </a:prstGeom>
          <a:solidFill>
            <a:srgbClr val="FF0000"/>
          </a:solidFill>
          <a:ln w="9525" cap="sq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1" name="제목 29"/>
          <p:cNvSpPr txBox="1">
            <a:spLocks/>
          </p:cNvSpPr>
          <p:nvPr/>
        </p:nvSpPr>
        <p:spPr>
          <a:xfrm>
            <a:off x="3590121" y="5355128"/>
            <a:ext cx="5940792" cy="4500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작성자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50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시간을 자료수집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보고서 작성에 투입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2" name="제목 29"/>
          <p:cNvSpPr txBox="1">
            <a:spLocks/>
          </p:cNvSpPr>
          <p:nvPr/>
        </p:nvSpPr>
        <p:spPr>
          <a:xfrm>
            <a:off x="3590121" y="4712344"/>
            <a:ext cx="5940792" cy="4500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리더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5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시간을 보고서 검토 또는 코칭에 투입 가능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3" name="제목 29"/>
          <p:cNvSpPr txBox="1">
            <a:spLocks/>
          </p:cNvSpPr>
          <p:nvPr/>
        </p:nvSpPr>
        <p:spPr>
          <a:xfrm>
            <a:off x="3590121" y="3837624"/>
            <a:ext cx="5940792" cy="4500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임원 </a:t>
            </a:r>
            <a:r>
              <a:rPr kumimoji="1" lang="en-US" altLang="ko-KR" sz="1600" b="1" ker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30</a:t>
            </a:r>
            <a:r>
              <a:rPr kumimoji="1" lang="ko-KR" altLang="en-US" sz="1600" b="1" ker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정도를 보고서 검토 또는 코칭에 투입 가능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4" name="제목 29"/>
          <p:cNvSpPr txBox="1">
            <a:spLocks/>
          </p:cNvSpPr>
          <p:nvPr/>
        </p:nvSpPr>
        <p:spPr>
          <a:xfrm>
            <a:off x="3590121" y="2912104"/>
            <a:ext cx="5940792" cy="4500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경영층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5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 內에 보고서를 검토하고 의사결정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550637" y="1808784"/>
            <a:ext cx="8856000" cy="900120"/>
          </a:xfrm>
          <a:prstGeom prst="roundRect">
            <a:avLst>
              <a:gd name="adj" fmla="val 670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600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우리는 보고서 작성에 왜 그 많은 시간과 열정을 쏟아 부어 고치고 또 고치는가 </a:t>
            </a:r>
            <a:r>
              <a:rPr kumimoji="1" lang="en-US" altLang="ko-KR" sz="1600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2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6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▷ 보고서 수요자인 우리의 상사나 고객은 언제나 </a:t>
            </a:r>
            <a:r>
              <a:rPr kumimoji="1" lang="en-US" altLang="ko-KR" sz="16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kumimoji="1" lang="ko-KR" altLang="en-US" sz="16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             </a:t>
            </a:r>
            <a:r>
              <a:rPr kumimoji="1" lang="en-US" altLang="ko-KR" sz="16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r>
              <a:rPr kumimoji="1" lang="ko-KR" altLang="en-US" sz="16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이 부족하기 때문이다</a:t>
            </a:r>
            <a:r>
              <a:rPr kumimoji="1" lang="en-US" altLang="ko-KR" sz="16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232904" y="3453288"/>
            <a:ext cx="36000" cy="306036"/>
            <a:chOff x="10231884" y="3609024"/>
            <a:chExt cx="36000" cy="306036"/>
          </a:xfrm>
        </p:grpSpPr>
        <p:sp>
          <p:nvSpPr>
            <p:cNvPr id="208" name="타원 207"/>
            <p:cNvSpPr/>
            <p:nvPr/>
          </p:nvSpPr>
          <p:spPr>
            <a:xfrm rot="5400000">
              <a:off x="10231884" y="3879060"/>
              <a:ext cx="36000" cy="36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 rot="5400000">
              <a:off x="10231884" y="3609024"/>
              <a:ext cx="36000" cy="36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타원 210"/>
            <p:cNvSpPr/>
            <p:nvPr/>
          </p:nvSpPr>
          <p:spPr>
            <a:xfrm rot="5400000">
              <a:off x="10231884" y="3744042"/>
              <a:ext cx="36000" cy="36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4232904" y="4353408"/>
            <a:ext cx="36000" cy="306036"/>
            <a:chOff x="10231884" y="3609024"/>
            <a:chExt cx="36000" cy="306036"/>
          </a:xfrm>
        </p:grpSpPr>
        <p:sp>
          <p:nvSpPr>
            <p:cNvPr id="214" name="타원 213"/>
            <p:cNvSpPr/>
            <p:nvPr/>
          </p:nvSpPr>
          <p:spPr>
            <a:xfrm rot="5400000">
              <a:off x="10231884" y="3879060"/>
              <a:ext cx="36000" cy="36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타원 214"/>
            <p:cNvSpPr/>
            <p:nvPr/>
          </p:nvSpPr>
          <p:spPr>
            <a:xfrm rot="5400000">
              <a:off x="10231884" y="3609024"/>
              <a:ext cx="36000" cy="36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타원 215"/>
            <p:cNvSpPr/>
            <p:nvPr/>
          </p:nvSpPr>
          <p:spPr>
            <a:xfrm rot="5400000">
              <a:off x="10231884" y="3744042"/>
              <a:ext cx="36000" cy="3600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2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1.1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보고서의 개념</a:t>
            </a:r>
          </a:p>
        </p:txBody>
      </p:sp>
    </p:spTree>
    <p:extLst>
      <p:ext uri="{BB962C8B-B14F-4D97-AF65-F5344CB8AC3E}">
        <p14:creationId xmlns:p14="http://schemas.microsoft.com/office/powerpoint/2010/main" val="301158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9"/>
          <p:cNvSpPr txBox="1">
            <a:spLocks/>
          </p:cNvSpPr>
          <p:nvPr/>
        </p:nvSpPr>
        <p:spPr>
          <a:xfrm>
            <a:off x="449039" y="1614246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도표가 필요한 상황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29"/>
          <p:cNvSpPr txBox="1">
            <a:spLocks/>
          </p:cNvSpPr>
          <p:nvPr/>
        </p:nvSpPr>
        <p:spPr>
          <a:xfrm>
            <a:off x="534530" y="2113828"/>
            <a:ext cx="8856000" cy="2088000"/>
          </a:xfrm>
          <a:prstGeom prst="roundRect">
            <a:avLst>
              <a:gd name="adj" fmla="val 476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그래프로 표현하기에는 너무 많은 상관 관계 존재하는 경우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본인의 추정 사항 또는 계산 결과를 명백히 표현하고자 하는 경우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개개의 가치를 강조하고자 하는 경우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업체 명 또는 숫자</a:t>
            </a:r>
            <a:endParaRPr kumimoji="1" lang="en-US" altLang="ko-KR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ko-KR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lvl="1" indent="-177800" defTabSz="1031875" eaLnBrk="1" fontAlgn="auto" latinLnBrk="1" hangingPunct="1">
              <a:lnSpc>
                <a:spcPct val="120000"/>
              </a:lnSpc>
              <a:spcBef>
                <a:spcPct val="40000"/>
              </a:spcBef>
              <a:spcAft>
                <a:spcPts val="0"/>
              </a:spcAft>
            </a:pPr>
            <a:r>
              <a:rPr kumimoji="1" lang="ko-KR" altLang="en-US" sz="14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☞ </a:t>
            </a:r>
            <a:r>
              <a:rPr lang="ko-KR" altLang="en-US" sz="140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위의 경우 이외에는 도표를 가급적 사용하지 말 것 </a:t>
            </a:r>
            <a:r>
              <a:rPr lang="en-US" altLang="ko-KR" sz="140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추세 파악이 힘들고</a:t>
            </a:r>
            <a:r>
              <a:rPr lang="en-US" altLang="ko-KR" sz="140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읽기 어려우며 메시지 전달이 어려움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19665" y="4777836"/>
          <a:ext cx="669108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596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9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9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9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자유형 29"/>
          <p:cNvSpPr/>
          <p:nvPr/>
        </p:nvSpPr>
        <p:spPr bwMode="auto">
          <a:xfrm>
            <a:off x="3152760" y="5166964"/>
            <a:ext cx="1964580" cy="432048"/>
          </a:xfrm>
          <a:custGeom>
            <a:avLst/>
            <a:gdLst>
              <a:gd name="connsiteX0" fmla="*/ 0 w 1350543"/>
              <a:gd name="connsiteY0" fmla="*/ 0 h 360040"/>
              <a:gd name="connsiteX1" fmla="*/ 225091 w 1350543"/>
              <a:gd name="connsiteY1" fmla="*/ 0 h 360040"/>
              <a:gd name="connsiteX2" fmla="*/ 225091 w 1350543"/>
              <a:gd name="connsiteY2" fmla="*/ 0 h 360040"/>
              <a:gd name="connsiteX3" fmla="*/ 562726 w 1350543"/>
              <a:gd name="connsiteY3" fmla="*/ 0 h 360040"/>
              <a:gd name="connsiteX4" fmla="*/ 1350543 w 1350543"/>
              <a:gd name="connsiteY4" fmla="*/ 0 h 360040"/>
              <a:gd name="connsiteX5" fmla="*/ 1350543 w 1350543"/>
              <a:gd name="connsiteY5" fmla="*/ 210023 h 360040"/>
              <a:gd name="connsiteX6" fmla="*/ 1350543 w 1350543"/>
              <a:gd name="connsiteY6" fmla="*/ 210023 h 360040"/>
              <a:gd name="connsiteX7" fmla="*/ 1350543 w 1350543"/>
              <a:gd name="connsiteY7" fmla="*/ 300033 h 360040"/>
              <a:gd name="connsiteX8" fmla="*/ 1350543 w 1350543"/>
              <a:gd name="connsiteY8" fmla="*/ 360040 h 360040"/>
              <a:gd name="connsiteX9" fmla="*/ 562726 w 1350543"/>
              <a:gd name="connsiteY9" fmla="*/ 360040 h 360040"/>
              <a:gd name="connsiteX10" fmla="*/ 308315 w 1350543"/>
              <a:gd name="connsiteY10" fmla="*/ 568651 h 360040"/>
              <a:gd name="connsiteX11" fmla="*/ 225091 w 1350543"/>
              <a:gd name="connsiteY11" fmla="*/ 360040 h 360040"/>
              <a:gd name="connsiteX12" fmla="*/ 0 w 1350543"/>
              <a:gd name="connsiteY12" fmla="*/ 360040 h 360040"/>
              <a:gd name="connsiteX13" fmla="*/ 0 w 1350543"/>
              <a:gd name="connsiteY13" fmla="*/ 300033 h 360040"/>
              <a:gd name="connsiteX14" fmla="*/ 0 w 1350543"/>
              <a:gd name="connsiteY14" fmla="*/ 210023 h 360040"/>
              <a:gd name="connsiteX15" fmla="*/ 0 w 1350543"/>
              <a:gd name="connsiteY15" fmla="*/ 210023 h 360040"/>
              <a:gd name="connsiteX16" fmla="*/ 0 w 1350543"/>
              <a:gd name="connsiteY16" fmla="*/ 0 h 36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50543" h="360040">
                <a:moveTo>
                  <a:pt x="0" y="0"/>
                </a:moveTo>
                <a:lnTo>
                  <a:pt x="225091" y="0"/>
                </a:lnTo>
                <a:lnTo>
                  <a:pt x="225091" y="0"/>
                </a:lnTo>
                <a:lnTo>
                  <a:pt x="562726" y="0"/>
                </a:lnTo>
                <a:lnTo>
                  <a:pt x="1350543" y="0"/>
                </a:lnTo>
                <a:lnTo>
                  <a:pt x="1350543" y="210023"/>
                </a:lnTo>
                <a:lnTo>
                  <a:pt x="1350543" y="210023"/>
                </a:lnTo>
                <a:lnTo>
                  <a:pt x="1350543" y="300033"/>
                </a:lnTo>
                <a:lnTo>
                  <a:pt x="1350543" y="360040"/>
                </a:lnTo>
                <a:lnTo>
                  <a:pt x="562726" y="360040"/>
                </a:lnTo>
                <a:lnTo>
                  <a:pt x="308315" y="568651"/>
                </a:lnTo>
                <a:lnTo>
                  <a:pt x="225091" y="360040"/>
                </a:lnTo>
                <a:lnTo>
                  <a:pt x="0" y="360040"/>
                </a:lnTo>
                <a:lnTo>
                  <a:pt x="0" y="300033"/>
                </a:lnTo>
                <a:lnTo>
                  <a:pt x="0" y="210023"/>
                </a:lnTo>
                <a:lnTo>
                  <a:pt x="0" y="21002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latinLnBrk="1" hangingPunct="1">
              <a:spcBef>
                <a:spcPts val="0"/>
              </a:spcBef>
            </a:pPr>
            <a:r>
              <a: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선 두께 </a:t>
            </a:r>
            <a:r>
              <a:rPr kumimoji="1" lang="en-US" altLang="ko-KR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0.25 pt </a:t>
            </a:r>
            <a:r>
              <a: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또는</a:t>
            </a:r>
            <a:endParaRPr kumimoji="1" lang="en-US" altLang="ko-KR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eaLnBrk="1" latinLnBrk="1" hangingPunct="1">
              <a:spcBef>
                <a:spcPts val="0"/>
              </a:spcBef>
            </a:pPr>
            <a:r>
              <a: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세로</a:t>
            </a:r>
            <a:r>
              <a:rPr kumimoji="1" lang="en-US" altLang="ko-KR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가로 줄을 없애본다</a:t>
            </a:r>
          </a:p>
        </p:txBody>
      </p:sp>
      <p:sp>
        <p:nvSpPr>
          <p:cNvPr id="33" name="사각형 설명선 32"/>
          <p:cNvSpPr/>
          <p:nvPr/>
        </p:nvSpPr>
        <p:spPr bwMode="auto">
          <a:xfrm>
            <a:off x="631825" y="5563188"/>
            <a:ext cx="1324965" cy="432000"/>
          </a:xfrm>
          <a:prstGeom prst="wedgeRectCallout">
            <a:avLst>
              <a:gd name="adj1" fmla="val 64943"/>
              <a:gd name="adj2" fmla="val -12751"/>
            </a:avLst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latinLnBrk="1" hangingPunct="1">
              <a:spcBef>
                <a:spcPct val="50000"/>
              </a:spcBef>
            </a:pPr>
            <a:r>
              <a: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표의 좌</a:t>
            </a:r>
            <a:r>
              <a:rPr kumimoji="1" lang="en-US" altLang="ko-KR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우 선은 없는 것이 깔끔</a:t>
            </a:r>
          </a:p>
        </p:txBody>
      </p:sp>
      <p:sp>
        <p:nvSpPr>
          <p:cNvPr id="34" name="사각형 설명선 33"/>
          <p:cNvSpPr/>
          <p:nvPr/>
        </p:nvSpPr>
        <p:spPr bwMode="auto">
          <a:xfrm>
            <a:off x="6926384" y="4976857"/>
            <a:ext cx="2350403" cy="432000"/>
          </a:xfrm>
          <a:prstGeom prst="wedgeRectCallout">
            <a:avLst>
              <a:gd name="adj1" fmla="val 21305"/>
              <a:gd name="adj2" fmla="val -95141"/>
            </a:avLst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latinLnBrk="1" hangingPunct="1">
              <a:spcBef>
                <a:spcPct val="50000"/>
              </a:spcBef>
            </a:pPr>
            <a:r>
              <a: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맨 위 줄과 아래 줄 선 두께 </a:t>
            </a:r>
            <a:r>
              <a:rPr kumimoji="1" lang="en-US" altLang="ko-KR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1.5~2pt</a:t>
            </a: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 설명선 35"/>
          <p:cNvSpPr/>
          <p:nvPr/>
        </p:nvSpPr>
        <p:spPr bwMode="auto">
          <a:xfrm>
            <a:off x="4682964" y="4573056"/>
            <a:ext cx="2417944" cy="324000"/>
          </a:xfrm>
          <a:prstGeom prst="wedgeRectCallout">
            <a:avLst>
              <a:gd name="adj1" fmla="val -25011"/>
              <a:gd name="adj2" fmla="val 78780"/>
            </a:avLst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latinLnBrk="1" hangingPunct="1">
              <a:spcBef>
                <a:spcPct val="50000"/>
              </a:spcBef>
            </a:pPr>
            <a:r>
              <a: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구분 열</a:t>
            </a:r>
            <a:r>
              <a:rPr kumimoji="1" lang="en-US" altLang="ko-KR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행은 색 채우기를 한다</a:t>
            </a:r>
          </a:p>
        </p:txBody>
      </p:sp>
      <p:sp>
        <p:nvSpPr>
          <p:cNvPr id="17" name="제목 29"/>
          <p:cNvSpPr txBox="1">
            <a:spLocks/>
          </p:cNvSpPr>
          <p:nvPr/>
        </p:nvSpPr>
        <p:spPr>
          <a:xfrm>
            <a:off x="252195" y="1056090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 그리기 기초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4" name="직선 연결선 1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직선 연결선 1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3" name="직선 연결선 2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492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9"/>
          <p:cNvSpPr txBox="1">
            <a:spLocks/>
          </p:cNvSpPr>
          <p:nvPr/>
        </p:nvSpPr>
        <p:spPr>
          <a:xfrm>
            <a:off x="653824" y="5721865"/>
            <a:ext cx="3676877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40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셀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內에 여백이 없으면 답답해 보임</a:t>
            </a:r>
            <a:endParaRPr kumimoji="1" lang="en-US" altLang="ko-KR" sz="1400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제목 29"/>
          <p:cNvSpPr txBox="1">
            <a:spLocks/>
          </p:cNvSpPr>
          <p:nvPr/>
        </p:nvSpPr>
        <p:spPr>
          <a:xfrm>
            <a:off x="447675" y="1384445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표의 행 높이와 열 너비 조절 방법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제목 29"/>
          <p:cNvSpPr txBox="1">
            <a:spLocks/>
          </p:cNvSpPr>
          <p:nvPr/>
        </p:nvSpPr>
        <p:spPr>
          <a:xfrm>
            <a:off x="447909" y="1748679"/>
            <a:ext cx="8586363" cy="1064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표의 행 높이와 열 너비는 일정한 간격으로 조절한다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b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'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 선택 →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표 도구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레이아웃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표 크기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에서 표의 행 높이 열 너비를 설정</a:t>
            </a:r>
            <a:b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-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셀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'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 선택 →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표 도구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레이아웃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셀 크기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에서 셀의 행 높이 열 너비를 설정</a:t>
            </a:r>
            <a:endParaRPr kumimoji="1" lang="en-US" altLang="ko-KR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12" name="제목 29"/>
          <p:cNvSpPr txBox="1">
            <a:spLocks/>
          </p:cNvSpPr>
          <p:nvPr/>
        </p:nvSpPr>
        <p:spPr>
          <a:xfrm>
            <a:off x="447678" y="2998537"/>
            <a:ext cx="4175122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표의 텍스트 방식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일반적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400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29"/>
          <p:cNvSpPr txBox="1">
            <a:spLocks/>
          </p:cNvSpPr>
          <p:nvPr/>
        </p:nvSpPr>
        <p:spPr>
          <a:xfrm>
            <a:off x="447901" y="3295391"/>
            <a:ext cx="8257187" cy="23379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‘</a:t>
            </a: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구분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’ </a:t>
            </a: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행과 열에 있는 텍스트는 가로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/</a:t>
            </a: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세로 가운데 맞춤 한다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표 본문 셀에는 글머리 기호를 사용한다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표 본문 셀에는 왼쪽 맞춤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</a:t>
            </a: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위쪽 맞춤을 적용한다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표의 전체 셀에는 동일한 상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•</a:t>
            </a: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하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•</a:t>
            </a: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좌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•</a:t>
            </a: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우 여백을 적용한다</a:t>
            </a:r>
            <a:r>
              <a:rPr kumimoji="1" lang="en-US" altLang="ko-KR" sz="14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.</a:t>
            </a:r>
            <a:r>
              <a:rPr kumimoji="1" lang="ko-KR" altLang="en-US" sz="14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br>
              <a:rPr kumimoji="1" lang="en-US" altLang="ko-KR" sz="14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</a:br>
            <a:r>
              <a:rPr kumimoji="1" lang="en-US" altLang="ko-KR" sz="14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- </a:t>
            </a:r>
            <a:r>
              <a:rPr kumimoji="1" lang="en-US" altLang="ko-KR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표 선택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표 도구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레이아웃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맞춤</a:t>
            </a:r>
            <a:r>
              <a:rPr kumimoji="1" lang="en-US" altLang="ko-KR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또는</a:t>
            </a:r>
            <a:br>
              <a:rPr kumimoji="1" lang="en-US" altLang="ko-KR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</a:br>
            <a:r>
              <a:rPr kumimoji="1" lang="en-US" altLang="ko-KR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 '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마우스 오른쪽 버튼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도형서식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크기 및 속성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텍스트 상자</a:t>
            </a:r>
            <a:r>
              <a:rPr kumimoji="1" lang="en-US" altLang="ko-KR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'</a:t>
            </a:r>
            <a:r>
              <a:rPr kumimoji="1" lang="ko-KR" altLang="en-US" sz="140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에서 여백을 조절</a:t>
            </a:r>
            <a:endParaRPr kumimoji="1" lang="en-US" altLang="ko-KR" sz="1400" kern="0" spc="-5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5914558" y="3585513"/>
          <a:ext cx="3464038" cy="134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구분</a:t>
                      </a:r>
                    </a:p>
                  </a:txBody>
                  <a:tcPr marL="85277" marR="85277"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A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공장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B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공장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ㅇㅇㅇ</a:t>
                      </a:r>
                    </a:p>
                  </a:txBody>
                  <a:tcPr marL="85277" marR="85277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Wingdings" pitchFamily="2" charset="2"/>
                        <a:buChar char="§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ㅇㅇㅇㅇ</a:t>
                      </a:r>
                      <a:endParaRPr lang="en-US" altLang="ko-KR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buFont typeface="Wingdings" pitchFamily="2" charset="2"/>
                        <a:buNone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 - XXXX</a:t>
                      </a:r>
                      <a:endParaRPr lang="en-US" altLang="ko-KR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buFont typeface="Wingdings" pitchFamily="2" charset="2"/>
                        <a:buChar char="§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ㅈㅈㅈㅈ</a:t>
                      </a: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Wingdings" pitchFamily="2" charset="2"/>
                        <a:buChar char="§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ㅇㅇㅇㅇ</a:t>
                      </a:r>
                      <a:endParaRPr lang="en-US" altLang="ko-KR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buFont typeface="Wingdings" pitchFamily="2" charset="2"/>
                        <a:buNone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 - XXXX</a:t>
                      </a:r>
                      <a:endParaRPr lang="en-US" altLang="ko-KR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buFont typeface="Wingdings" pitchFamily="2" charset="2"/>
                        <a:buChar char="§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ㅈㅈㅈㅈ</a:t>
                      </a:r>
                    </a:p>
                    <a:p>
                      <a:pPr latinLnBrk="1">
                        <a:buFont typeface="Wingdings" pitchFamily="2" charset="2"/>
                        <a:buChar char="§"/>
                      </a:pP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제목 29"/>
          <p:cNvSpPr txBox="1">
            <a:spLocks/>
          </p:cNvSpPr>
          <p:nvPr/>
        </p:nvSpPr>
        <p:spPr>
          <a:xfrm>
            <a:off x="252195" y="929090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2. 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 편집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8" name="직선 연결선 1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6" name="직선 연결선 25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직선 연결선 26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직선 연결선 2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516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29"/>
          <p:cNvSpPr txBox="1">
            <a:spLocks/>
          </p:cNvSpPr>
          <p:nvPr/>
        </p:nvSpPr>
        <p:spPr>
          <a:xfrm>
            <a:off x="447675" y="1120775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(3) </a:t>
            </a:r>
            <a:r>
              <a:rPr lang="ko-KR" altLang="en-US" sz="15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숫자는 오른쪽 맞춤이 보기 좋다</a:t>
            </a:r>
            <a:r>
              <a:rPr lang="en-US" altLang="ko-KR" sz="1500" b="1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제목 29"/>
          <p:cNvSpPr txBox="1">
            <a:spLocks/>
          </p:cNvSpPr>
          <p:nvPr/>
        </p:nvSpPr>
        <p:spPr>
          <a:xfrm>
            <a:off x="462415" y="1529439"/>
            <a:ext cx="9145702" cy="16346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숫자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본문 셀의 숫자를 오른쪽 맞춤으로 정렬하면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숫자 길이를 통해서 크고 작음을 직관적으로 알 수 있다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-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왼쪽 공간이 너무 많으면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오른쪽 여백을 많이 줘서 균형을 맞춤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en-US" altLang="ko-KR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구분</a:t>
            </a:r>
            <a:r>
              <a:rPr kumimoji="1" lang="en-US" altLang="ko-KR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 행의 텍스트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‘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가운데 맞춤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과 세로 맞춤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중간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으로 정리하면 중심이 잡혀 보인다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en-US" altLang="ko-KR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‘</a:t>
            </a: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구분</a:t>
            </a:r>
            <a:r>
              <a:rPr kumimoji="1" lang="en-US" altLang="ko-KR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’ </a:t>
            </a: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종의 텍스트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: ‘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왼쪽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맞춤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과 세로 맞춤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중간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으로 정리하면 안정감이 있어 보인다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569151" y="4087089"/>
          <a:ext cx="3872224" cy="203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2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고객사명</a:t>
                      </a:r>
                    </a:p>
                  </a:txBody>
                  <a:tcPr marL="85277" marR="85277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판매량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단가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천원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ㅇㅇㅇㅇ자동차</a:t>
                      </a:r>
                    </a:p>
                  </a:txBody>
                  <a:tcPr marL="85277" marR="85277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1,234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166. 7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ㅇ전기전자</a:t>
                      </a:r>
                    </a:p>
                  </a:txBody>
                  <a:tcPr marL="85277" marR="85277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456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30.3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ㅇㅇㅇ조선</a:t>
                      </a:r>
                    </a:p>
                  </a:txBody>
                  <a:tcPr marL="85277" marR="85277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11,287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26. 7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297720" y="4087089"/>
          <a:ext cx="4095718" cy="203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2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고객사명</a:t>
                      </a:r>
                    </a:p>
                  </a:txBody>
                  <a:tcPr marL="85277" marR="85277"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판매량</a:t>
                      </a:r>
                      <a:r>
                        <a:rPr lang="en-US" altLang="ko-KR" sz="1400" b="0" dirty="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톤</a:t>
                      </a:r>
                      <a:r>
                        <a:rPr lang="en-US" altLang="ko-KR" sz="1400" b="0" dirty="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rgbClr val="000066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85277" marR="8527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단가</a:t>
                      </a:r>
                      <a:r>
                        <a:rPr lang="en-US" altLang="ko-KR" sz="1400" b="0" dirty="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천원</a:t>
                      </a:r>
                      <a:r>
                        <a:rPr lang="en-US" altLang="ko-KR" sz="1400" b="0" dirty="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rgbClr val="000066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85277" marR="8527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22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ㅇㅇㅇㅇ자동차</a:t>
                      </a:r>
                    </a:p>
                  </a:txBody>
                  <a:tcPr marL="85277" marR="85277"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1,234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20144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166. 7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20144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22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ㅇ전기전자</a:t>
                      </a:r>
                    </a:p>
                  </a:txBody>
                  <a:tcPr marL="85277" marR="85277"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456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20144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30.3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20144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22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ㅇㅇㅇ조선</a:t>
                      </a:r>
                    </a:p>
                  </a:txBody>
                  <a:tcPr marL="85277" marR="85277"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11,287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20144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26. 7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20144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이등변 삼각형 17"/>
          <p:cNvSpPr/>
          <p:nvPr/>
        </p:nvSpPr>
        <p:spPr>
          <a:xfrm rot="5400000">
            <a:off x="4160936" y="5025396"/>
            <a:ext cx="1481052" cy="208215"/>
          </a:xfrm>
          <a:prstGeom prst="triangl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제목 29"/>
          <p:cNvSpPr txBox="1">
            <a:spLocks/>
          </p:cNvSpPr>
          <p:nvPr/>
        </p:nvSpPr>
        <p:spPr>
          <a:xfrm>
            <a:off x="476023" y="3338968"/>
            <a:ext cx="308910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표 수정 사례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제목 29"/>
          <p:cNvSpPr txBox="1">
            <a:spLocks/>
          </p:cNvSpPr>
          <p:nvPr/>
        </p:nvSpPr>
        <p:spPr>
          <a:xfrm>
            <a:off x="476024" y="3744686"/>
            <a:ext cx="888320" cy="288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수정전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제목 29"/>
          <p:cNvSpPr txBox="1">
            <a:spLocks/>
          </p:cNvSpPr>
          <p:nvPr/>
        </p:nvSpPr>
        <p:spPr>
          <a:xfrm>
            <a:off x="5236718" y="3744686"/>
            <a:ext cx="888320" cy="288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수정후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3" name="직선 연결선 2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7" name="직선 연결선 2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직선 연결선 2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직선 연결선 28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126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29"/>
          <p:cNvSpPr txBox="1">
            <a:spLocks/>
          </p:cNvSpPr>
          <p:nvPr/>
        </p:nvSpPr>
        <p:spPr>
          <a:xfrm>
            <a:off x="534777" y="1082675"/>
            <a:ext cx="8192833" cy="432048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&gt;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실습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: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다음의 표를 아래의 크기로 조정해 보세요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(5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분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)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&lt;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565155" y="1878013"/>
          <a:ext cx="3089726" cy="225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비용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Man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Char char="§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기능장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buFont typeface="Wingdings" pitchFamily="2" charset="2"/>
                        <a:buChar char="§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기술사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11,289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Material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Char char="§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연원료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128,900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Machine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Char char="§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설비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세트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이등변 삼각형 14"/>
          <p:cNvSpPr/>
          <p:nvPr/>
        </p:nvSpPr>
        <p:spPr>
          <a:xfrm rot="5400000">
            <a:off x="3230730" y="4034063"/>
            <a:ext cx="1605665" cy="208215"/>
          </a:xfrm>
          <a:prstGeom prst="triangl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11" name="제목 29"/>
          <p:cNvSpPr txBox="1">
            <a:spLocks/>
          </p:cNvSpPr>
          <p:nvPr/>
        </p:nvSpPr>
        <p:spPr>
          <a:xfrm>
            <a:off x="4673601" y="1861499"/>
            <a:ext cx="4716930" cy="4372614"/>
          </a:xfrm>
          <a:prstGeom prst="roundRect">
            <a:avLst>
              <a:gd name="adj" fmla="val 1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4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8" name="직선 연결선 1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2" name="직선 연결선 2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1" name="제목 29"/>
          <p:cNvSpPr txBox="1">
            <a:spLocks/>
          </p:cNvSpPr>
          <p:nvPr/>
        </p:nvSpPr>
        <p:spPr>
          <a:xfrm>
            <a:off x="565793" y="4398293"/>
            <a:ext cx="3811143" cy="1835820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pPr marL="177800" indent="-177800" defTabSz="777316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표 높이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7</a:t>
            </a:r>
          </a:p>
          <a:p>
            <a:pPr marL="177800" indent="-177800" defTabSz="777316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표 너비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10</a:t>
            </a:r>
          </a:p>
          <a:p>
            <a:pPr marL="177800" indent="-177800" defTabSz="777316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1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행의 높이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3, 2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행의 높이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2</a:t>
            </a:r>
            <a:r>
              <a:rPr kumimoji="1" lang="en-US" altLang="ko-KR" sz="1400" b="1" kern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, 3~4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행의 높이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1</a:t>
            </a:r>
          </a:p>
          <a:p>
            <a:pPr marL="177800" indent="-177800" defTabSz="777316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각 열의 너비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2.5</a:t>
            </a:r>
          </a:p>
          <a:p>
            <a:pPr marL="177800" indent="-177800" defTabSz="777316" eaLnBrk="1" fontAlgn="auto" latin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셀 좌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/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우 여백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0.3,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상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/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하 여백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0.2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 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68251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9"/>
          <p:cNvSpPr txBox="1">
            <a:spLocks/>
          </p:cNvSpPr>
          <p:nvPr/>
        </p:nvSpPr>
        <p:spPr>
          <a:xfrm>
            <a:off x="462755" y="2530274"/>
            <a:ext cx="9098246" cy="11309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눈금선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특별한 경우가 아니면 세로 축과 주 눈금선을 삭제해야 깔끔해 보인다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축 범위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데이터 계열간 값의 차이를 강조하려면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세로 축의 범위를 조절한다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막대 두께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데이터 계열이 많다면 폭을 가늘게 하고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계열이 적으면 폭을 넓게 조절하는 것이 보기 좋다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4839"/>
          <a:stretch>
            <a:fillRect/>
          </a:stretch>
        </p:blipFill>
        <p:spPr bwMode="auto">
          <a:xfrm>
            <a:off x="812448" y="4163830"/>
            <a:ext cx="3421964" cy="20160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4693" y="4163830"/>
            <a:ext cx="3488495" cy="20160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2" name="이등변 삼각형 11"/>
          <p:cNvSpPr/>
          <p:nvPr/>
        </p:nvSpPr>
        <p:spPr>
          <a:xfrm rot="5400000">
            <a:off x="4162058" y="5067723"/>
            <a:ext cx="1605665" cy="208215"/>
          </a:xfrm>
          <a:prstGeom prst="triangl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제목 29"/>
          <p:cNvSpPr txBox="1">
            <a:spLocks/>
          </p:cNvSpPr>
          <p:nvPr/>
        </p:nvSpPr>
        <p:spPr>
          <a:xfrm>
            <a:off x="449039" y="2145717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세로막대 그래프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29"/>
          <p:cNvSpPr txBox="1">
            <a:spLocks/>
          </p:cNvSpPr>
          <p:nvPr/>
        </p:nvSpPr>
        <p:spPr>
          <a:xfrm>
            <a:off x="252195" y="1669314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막대 그래프</a:t>
            </a:r>
            <a:endParaRPr kumimoji="1" lang="ko-KR" altLang="en-US" sz="18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제목 29"/>
          <p:cNvSpPr txBox="1">
            <a:spLocks/>
          </p:cNvSpPr>
          <p:nvPr/>
        </p:nvSpPr>
        <p:spPr>
          <a:xfrm>
            <a:off x="476023" y="3699036"/>
            <a:ext cx="1416569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표 수정 사례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제목 29"/>
          <p:cNvSpPr txBox="1">
            <a:spLocks/>
          </p:cNvSpPr>
          <p:nvPr/>
        </p:nvSpPr>
        <p:spPr>
          <a:xfrm>
            <a:off x="2079270" y="4011431"/>
            <a:ext cx="888320" cy="28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수정전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제목 29"/>
          <p:cNvSpPr txBox="1">
            <a:spLocks/>
          </p:cNvSpPr>
          <p:nvPr/>
        </p:nvSpPr>
        <p:spPr>
          <a:xfrm>
            <a:off x="6914780" y="3982402"/>
            <a:ext cx="888320" cy="28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수정후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 bwMode="auto">
          <a:xfrm>
            <a:off x="5727588" y="5003166"/>
            <a:ext cx="331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8623188" y="4888866"/>
            <a:ext cx="288000" cy="180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0" tIns="0" rIns="0" bIns="0" rtlCol="0">
            <a:noAutofit/>
          </a:bodyPr>
          <a:lstStyle/>
          <a:p>
            <a:pPr marL="88900" indent="-88900" eaLnBrk="1" fontAlgn="auto" latinLnBrk="1" hangingPunct="1">
              <a:spcBef>
                <a:spcPct val="2000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평균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5" name="직선 연결선 2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직선 연결선 2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9" name="직선 연결선 28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직선 연결선 29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직선 연결선 30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455365" y="1077102"/>
            <a:ext cx="9091175" cy="576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77800" indent="-177800" algn="ctr" defTabSz="1031875" eaLnBrk="1" fontAlgn="auto" latinLnBrk="1" hangingPunct="1">
              <a:lnSpc>
                <a:spcPct val="120000"/>
              </a:lnSpc>
              <a:spcBef>
                <a:spcPct val="4000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그래프는 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“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관계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” 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표현에 가장 적합함 </a:t>
            </a:r>
            <a:r>
              <a:rPr lang="en-US" altLang="ko-KR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관계를 텍스트로 표현하기에는 너무 복잡할 때 활용 </a:t>
            </a:r>
            <a:br>
              <a:rPr lang="en-US" altLang="ko-KR" sz="14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항목별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lang="ko-KR" altLang="en-US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수준별 데이터가 많은 경우는 테이블 형태가 적합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sz="140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560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이등변 삼각형 18"/>
          <p:cNvSpPr/>
          <p:nvPr/>
        </p:nvSpPr>
        <p:spPr>
          <a:xfrm rot="5400000">
            <a:off x="2843848" y="3829398"/>
            <a:ext cx="1605665" cy="208215"/>
          </a:xfrm>
          <a:prstGeom prst="triangl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11" name="제목 29"/>
          <p:cNvSpPr txBox="1">
            <a:spLocks/>
          </p:cNvSpPr>
          <p:nvPr/>
        </p:nvSpPr>
        <p:spPr>
          <a:xfrm>
            <a:off x="534777" y="1120775"/>
            <a:ext cx="8192833" cy="432048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&gt;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실습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: 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다음의 데이터를 막대 그래프로 세련되게 표현해 보세요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(10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분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)</a:t>
            </a:r>
            <a:r>
              <a:rPr kumimoji="1" lang="ko-KR" altLang="en-US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 </a:t>
            </a:r>
            <a:r>
              <a:rPr kumimoji="1" lang="en-US" altLang="ko-KR" sz="16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  <a:sym typeface="Wingdings" pitchFamily="2" charset="2"/>
              </a:rPr>
              <a:t>&lt;</a:t>
            </a:r>
          </a:p>
        </p:txBody>
      </p:sp>
      <p:sp>
        <p:nvSpPr>
          <p:cNvPr id="12" name="제목 29"/>
          <p:cNvSpPr txBox="1">
            <a:spLocks/>
          </p:cNvSpPr>
          <p:nvPr/>
        </p:nvSpPr>
        <p:spPr>
          <a:xfrm>
            <a:off x="4078514" y="1747199"/>
            <a:ext cx="5312016" cy="4372614"/>
          </a:xfrm>
          <a:prstGeom prst="roundRect">
            <a:avLst>
              <a:gd name="adj" fmla="val 1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40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4" name="직선 연결선 1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0" name="직선 연결선 1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565150" y="1763713"/>
          <a:ext cx="2418182" cy="4356098"/>
        </p:xfrm>
        <a:graphic>
          <a:graphicData uri="http://schemas.openxmlformats.org/drawingml/2006/table">
            <a:tbl>
              <a:tblPr firstRow="1" bandRow="1"/>
              <a:tblGrid>
                <a:gridCol w="1075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32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고객사</a:t>
                      </a:r>
                    </a:p>
                  </a:txBody>
                  <a:tcPr marL="85277" marR="85277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C2E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판매량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85277" marR="85277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55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55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55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55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55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E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8373468" y="-25176"/>
            <a:ext cx="1578012" cy="3030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11" tIns="45601" rIns="91211" bIns="45601" rtlCol="0" anchor="ctr"/>
          <a:lstStyle/>
          <a:p>
            <a:pPr algn="ctr" defTabSz="777316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</a:rPr>
              <a:t>실습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00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611" y="3920263"/>
            <a:ext cx="4093935" cy="232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29"/>
          <p:cNvSpPr txBox="1">
            <a:spLocks/>
          </p:cNvSpPr>
          <p:nvPr/>
        </p:nvSpPr>
        <p:spPr>
          <a:xfrm>
            <a:off x="447675" y="1082675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가로막대 그래프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39"/>
          <p:cNvGrpSpPr/>
          <p:nvPr/>
        </p:nvGrpSpPr>
        <p:grpSpPr>
          <a:xfrm>
            <a:off x="5237360" y="4304679"/>
            <a:ext cx="3823178" cy="1781930"/>
            <a:chOff x="5347173" y="4038405"/>
            <a:chExt cx="3996056" cy="1548000"/>
          </a:xfrm>
        </p:grpSpPr>
        <p:cxnSp>
          <p:nvCxnSpPr>
            <p:cNvPr id="18" name="직선 연결선 17"/>
            <p:cNvCxnSpPr/>
            <p:nvPr/>
          </p:nvCxnSpPr>
          <p:spPr bwMode="auto">
            <a:xfrm>
              <a:off x="7039173" y="4038405"/>
              <a:ext cx="0" cy="15480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직사각형 22"/>
            <p:cNvSpPr/>
            <p:nvPr/>
          </p:nvSpPr>
          <p:spPr bwMode="auto">
            <a:xfrm>
              <a:off x="5347173" y="4110980"/>
              <a:ext cx="1692000" cy="169200"/>
            </a:xfrm>
            <a:prstGeom prst="rect">
              <a:avLst/>
            </a:prstGeom>
            <a:solidFill>
              <a:srgbClr val="D2DA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7543229" y="4110980"/>
              <a:ext cx="1800000" cy="169200"/>
            </a:xfrm>
            <a:prstGeom prst="rect">
              <a:avLst/>
            </a:prstGeom>
            <a:solidFill>
              <a:srgbClr val="D2DA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7543229" y="4422254"/>
              <a:ext cx="1440000" cy="169200"/>
            </a:xfrm>
            <a:prstGeom prst="rect">
              <a:avLst/>
            </a:prstGeom>
            <a:solidFill>
              <a:srgbClr val="D2DA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7543229" y="4725144"/>
              <a:ext cx="1368000" cy="169200"/>
            </a:xfrm>
            <a:prstGeom prst="rect">
              <a:avLst/>
            </a:prstGeom>
            <a:solidFill>
              <a:srgbClr val="D2DA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7543229" y="5038576"/>
              <a:ext cx="1080000" cy="1692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7543229" y="5345658"/>
              <a:ext cx="720080" cy="169200"/>
            </a:xfrm>
            <a:prstGeom prst="rect">
              <a:avLst/>
            </a:prstGeom>
            <a:solidFill>
              <a:srgbClr val="D2DA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 bwMode="auto">
            <a:xfrm>
              <a:off x="7543229" y="4038405"/>
              <a:ext cx="0" cy="15480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직사각형 34"/>
            <p:cNvSpPr/>
            <p:nvPr/>
          </p:nvSpPr>
          <p:spPr bwMode="auto">
            <a:xfrm>
              <a:off x="5815037" y="4422254"/>
              <a:ext cx="1224136" cy="169200"/>
            </a:xfrm>
            <a:prstGeom prst="rect">
              <a:avLst/>
            </a:prstGeom>
            <a:solidFill>
              <a:srgbClr val="D2DA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6031173" y="4725144"/>
              <a:ext cx="1008000" cy="169200"/>
            </a:xfrm>
            <a:prstGeom prst="rect">
              <a:avLst/>
            </a:prstGeom>
            <a:solidFill>
              <a:srgbClr val="D2DA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5671173" y="5038576"/>
              <a:ext cx="1368000" cy="1692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6427037" y="5345658"/>
              <a:ext cx="612136" cy="169200"/>
            </a:xfrm>
            <a:prstGeom prst="rect">
              <a:avLst/>
            </a:prstGeom>
            <a:solidFill>
              <a:srgbClr val="D2DA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ct val="50000"/>
                </a:spcBef>
              </a:pPr>
              <a:endParaRPr kumimoji="1" lang="ko-KR" altLang="en-US" sz="12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제목 29"/>
          <p:cNvSpPr txBox="1">
            <a:spLocks/>
          </p:cNvSpPr>
          <p:nvPr/>
        </p:nvSpPr>
        <p:spPr>
          <a:xfrm>
            <a:off x="6839812" y="4371154"/>
            <a:ext cx="516638" cy="16577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A</a:t>
            </a:r>
            <a:r>
              <a:rPr kumimoji="1" lang="ko-KR" altLang="en-US" sz="9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강종</a:t>
            </a:r>
            <a:endParaRPr kumimoji="1" lang="en-US" altLang="ko-KR" sz="900" b="1" kern="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제목 29"/>
          <p:cNvSpPr txBox="1">
            <a:spLocks/>
          </p:cNvSpPr>
          <p:nvPr/>
        </p:nvSpPr>
        <p:spPr>
          <a:xfrm>
            <a:off x="6839812" y="4730453"/>
            <a:ext cx="516638" cy="16577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B</a:t>
            </a:r>
            <a:r>
              <a:rPr kumimoji="1" lang="ko-KR" altLang="en-US" sz="9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강종</a:t>
            </a:r>
            <a:endParaRPr kumimoji="1" lang="en-US" altLang="ko-KR" sz="900" b="1" kern="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제목 29"/>
          <p:cNvSpPr txBox="1">
            <a:spLocks/>
          </p:cNvSpPr>
          <p:nvPr/>
        </p:nvSpPr>
        <p:spPr>
          <a:xfrm>
            <a:off x="6839812" y="5089751"/>
            <a:ext cx="516638" cy="16577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C</a:t>
            </a:r>
            <a:r>
              <a:rPr kumimoji="1" lang="ko-KR" altLang="en-US" sz="9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강종</a:t>
            </a:r>
            <a:endParaRPr kumimoji="1" lang="en-US" altLang="ko-KR" sz="900" b="1" kern="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제목 29"/>
          <p:cNvSpPr txBox="1">
            <a:spLocks/>
          </p:cNvSpPr>
          <p:nvPr/>
        </p:nvSpPr>
        <p:spPr>
          <a:xfrm>
            <a:off x="6839812" y="5449049"/>
            <a:ext cx="516638" cy="16577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kern="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D</a:t>
            </a:r>
            <a:r>
              <a:rPr kumimoji="1" lang="ko-KR" altLang="en-US" sz="900" b="1" kern="0" dirty="0">
                <a:solidFill>
                  <a:srgbClr val="C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강종</a:t>
            </a:r>
            <a:endParaRPr kumimoji="1" lang="en-US" altLang="ko-KR" sz="900" b="1" kern="0" dirty="0">
              <a:solidFill>
                <a:srgbClr val="C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제목 29"/>
          <p:cNvSpPr txBox="1">
            <a:spLocks/>
          </p:cNvSpPr>
          <p:nvPr/>
        </p:nvSpPr>
        <p:spPr>
          <a:xfrm>
            <a:off x="6839812" y="5808347"/>
            <a:ext cx="516638" cy="16577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E</a:t>
            </a:r>
            <a:r>
              <a:rPr kumimoji="1" lang="ko-KR" altLang="en-US" sz="9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강종</a:t>
            </a:r>
            <a:endParaRPr kumimoji="1" lang="en-US" altLang="ko-KR" sz="900" b="1" kern="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4995864" y="3934741"/>
            <a:ext cx="4408261" cy="222912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제목 29"/>
          <p:cNvSpPr txBox="1">
            <a:spLocks/>
          </p:cNvSpPr>
          <p:nvPr/>
        </p:nvSpPr>
        <p:spPr>
          <a:xfrm>
            <a:off x="5822576" y="4088346"/>
            <a:ext cx="792179" cy="2900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2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2015</a:t>
            </a:r>
            <a:r>
              <a:rPr kumimoji="1" lang="ko-KR" altLang="en-US" sz="12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년</a:t>
            </a:r>
            <a:endParaRPr kumimoji="1" lang="en-US" altLang="ko-KR" sz="1200" b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제목 29"/>
          <p:cNvSpPr txBox="1">
            <a:spLocks/>
          </p:cNvSpPr>
          <p:nvPr/>
        </p:nvSpPr>
        <p:spPr>
          <a:xfrm>
            <a:off x="7676636" y="4088346"/>
            <a:ext cx="792179" cy="2900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2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2016</a:t>
            </a:r>
            <a:r>
              <a:rPr kumimoji="1" lang="ko-KR" altLang="en-US" sz="1200" b="1" kern="0" dirty="0">
                <a:solidFill>
                  <a:srgbClr val="000066"/>
                </a:solidFill>
                <a:latin typeface="Arial"/>
                <a:ea typeface="맑은 고딕" panose="020B0503020000020004" pitchFamily="50" charset="-127"/>
                <a:cs typeface="+mn-cs"/>
              </a:rPr>
              <a:t>년</a:t>
            </a:r>
            <a:endParaRPr kumimoji="1" lang="en-US" altLang="ko-KR" sz="1200" b="1" kern="0" dirty="0">
              <a:solidFill>
                <a:srgbClr val="000066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제목 29"/>
          <p:cNvSpPr txBox="1">
            <a:spLocks/>
          </p:cNvSpPr>
          <p:nvPr/>
        </p:nvSpPr>
        <p:spPr>
          <a:xfrm>
            <a:off x="476023" y="3538536"/>
            <a:ext cx="308910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항목명칭이 긴 경우 사례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29"/>
          <p:cNvSpPr txBox="1">
            <a:spLocks/>
          </p:cNvSpPr>
          <p:nvPr/>
        </p:nvSpPr>
        <p:spPr>
          <a:xfrm>
            <a:off x="4569057" y="3538536"/>
            <a:ext cx="308910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항목별 전후 비교 사례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 그리기</a:t>
            </a:r>
          </a:p>
        </p:txBody>
      </p:sp>
      <p:grpSp>
        <p:nvGrpSpPr>
          <p:cNvPr id="3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57" name="직선 연결선 5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직선 연결선 5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직선 연결선 5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62" name="직선 연결선 6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직선 연결선 6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직선 연결선 6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9" name="직사각형 68"/>
          <p:cNvSpPr/>
          <p:nvPr/>
        </p:nvSpPr>
        <p:spPr>
          <a:xfrm>
            <a:off x="557627" y="1639178"/>
            <a:ext cx="4043403" cy="396000"/>
          </a:xfrm>
          <a:prstGeom prst="rect">
            <a:avLst/>
          </a:prstGeom>
          <a:solidFill>
            <a:srgbClr val="969696">
              <a:lumMod val="20000"/>
              <a:lumOff val="80000"/>
            </a:srgbClr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144000" rtlCol="0" anchor="ctr"/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ko-KR" altLang="en-US" sz="1600" kern="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오른쪽 막대그래프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57627" y="2024348"/>
            <a:ext cx="4043403" cy="936566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144000" rtlCol="0" anchor="ctr"/>
          <a:lstStyle/>
          <a:p>
            <a:pPr marL="177800" indent="-17780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항목 텍스트가 길거나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, </a:t>
            </a:r>
            <a:br>
              <a:rPr kumimoji="1" lang="en-US" altLang="ko-KR" sz="1500" b="1" kern="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</a:br>
            <a:r>
              <a:rPr kumimoji="1" lang="ko-KR" altLang="en-US" sz="1500" b="1" kern="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서열을 나타내려는 경우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995864" y="1639178"/>
            <a:ext cx="4408261" cy="396000"/>
          </a:xfrm>
          <a:prstGeom prst="rect">
            <a:avLst/>
          </a:prstGeom>
          <a:solidFill>
            <a:srgbClr val="969696">
              <a:lumMod val="20000"/>
              <a:lumOff val="80000"/>
            </a:srgbClr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144000" rtlCol="0" anchor="ctr"/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ko-KR" altLang="en-US" sz="1600" kern="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양쪽 막대그래프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995864" y="2024348"/>
            <a:ext cx="4408261" cy="936566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144000" rtlCol="0" anchor="ctr"/>
          <a:lstStyle/>
          <a:p>
            <a:pPr marL="177800" indent="-17780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동일 항목에 대한 연도별 비교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, </a:t>
            </a:r>
            <a:br>
              <a:rPr kumimoji="1" lang="en-US" altLang="ko-KR" sz="1500" b="1" kern="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</a:br>
            <a:r>
              <a:rPr kumimoji="1" lang="ko-KR" altLang="en-US" sz="1500" b="1" kern="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전후 비교의 경우</a:t>
            </a:r>
            <a:endParaRPr kumimoji="1" lang="en-US" altLang="ko-KR" sz="1500" b="1" kern="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0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577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9"/>
          <p:cNvSpPr txBox="1">
            <a:spLocks/>
          </p:cNvSpPr>
          <p:nvPr/>
        </p:nvSpPr>
        <p:spPr>
          <a:xfrm>
            <a:off x="482711" y="1942301"/>
            <a:ext cx="8935928" cy="15524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표식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표식의 크기는 크게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채우기 색은 흰색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테두리 실선은 선색과 동일하게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테두리 실선은 두껍게 한다</a:t>
            </a:r>
            <a:r>
              <a:rPr kumimoji="1" lang="en-US" altLang="ko-KR" sz="15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선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직선은 논리적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이성적 느낌을 주고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완만한 선은 감각적인 느낌을 준다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눈금선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특별한 경우가 아니면 세로 축과 주 눈금선을 삭제해야 깔끔해진다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FF"/>
                </a:solidFill>
                <a:latin typeface="Arial"/>
                <a:ea typeface="맑은 고딕" panose="020B0503020000020004" pitchFamily="50" charset="-127"/>
                <a:cs typeface="+mn-cs"/>
              </a:rPr>
              <a:t>축 범위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데이터 계열간 값의 차이를 강조하려면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세로 축의 범위를 조절하면 비교가 용이하다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7" name="이등변 삼각형 16"/>
          <p:cNvSpPr/>
          <p:nvPr/>
        </p:nvSpPr>
        <p:spPr>
          <a:xfrm rot="5400000">
            <a:off x="4331968" y="5105858"/>
            <a:ext cx="1260000" cy="208215"/>
          </a:xfrm>
          <a:prstGeom prst="triangl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7380" y="4301935"/>
            <a:ext cx="3442477" cy="197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3882" y="4208248"/>
            <a:ext cx="3332662" cy="2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제목 29"/>
          <p:cNvSpPr txBox="1">
            <a:spLocks/>
          </p:cNvSpPr>
          <p:nvPr/>
        </p:nvSpPr>
        <p:spPr>
          <a:xfrm>
            <a:off x="449039" y="1499847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세련된 선 그래프 그리기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제목 29"/>
          <p:cNvSpPr txBox="1">
            <a:spLocks/>
          </p:cNvSpPr>
          <p:nvPr/>
        </p:nvSpPr>
        <p:spPr>
          <a:xfrm>
            <a:off x="252195" y="1068790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2. </a:t>
            </a:r>
            <a:r>
              <a:rPr kumimoji="1" lang="ko-KR" altLang="en-US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선 그래프</a:t>
            </a:r>
            <a:endParaRPr kumimoji="1" lang="ko-KR" altLang="en-US" sz="18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제목 29"/>
          <p:cNvSpPr txBox="1">
            <a:spLocks/>
          </p:cNvSpPr>
          <p:nvPr/>
        </p:nvSpPr>
        <p:spPr>
          <a:xfrm>
            <a:off x="476023" y="3799798"/>
            <a:ext cx="308910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선 그래프 수정 사례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제목 29"/>
          <p:cNvSpPr txBox="1">
            <a:spLocks/>
          </p:cNvSpPr>
          <p:nvPr/>
        </p:nvSpPr>
        <p:spPr>
          <a:xfrm>
            <a:off x="2184438" y="4169231"/>
            <a:ext cx="888320" cy="28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수정전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제목 29"/>
          <p:cNvSpPr txBox="1">
            <a:spLocks/>
          </p:cNvSpPr>
          <p:nvPr/>
        </p:nvSpPr>
        <p:spPr>
          <a:xfrm>
            <a:off x="6696053" y="4140202"/>
            <a:ext cx="888320" cy="28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수정후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23" name="직선 연결선 2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7" name="직선 연결선 2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직선 연결선 2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직선 연결선 28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1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0387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9"/>
          <p:cNvSpPr txBox="1">
            <a:spLocks/>
          </p:cNvSpPr>
          <p:nvPr/>
        </p:nvSpPr>
        <p:spPr>
          <a:xfrm>
            <a:off x="463550" y="1120775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(2) ‘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막대 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+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선</a:t>
            </a:r>
            <a:r>
              <a:rPr lang="en-US" altLang="ko-KR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’ </a:t>
            </a:r>
            <a:r>
              <a:rPr lang="ko-KR" altLang="en-US" sz="16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이중축 그패프 그리기</a:t>
            </a:r>
            <a:endParaRPr kumimoji="1" lang="en-US" altLang="ko-KR" sz="16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29"/>
          <p:cNvSpPr txBox="1">
            <a:spLocks/>
          </p:cNvSpPr>
          <p:nvPr/>
        </p:nvSpPr>
        <p:spPr>
          <a:xfrm>
            <a:off x="462943" y="1643098"/>
            <a:ext cx="9065840" cy="17811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속성이 다른 두 항목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양의 크기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시간의 변화 등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 데이터를 표현할 때 사용한다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연도별 매출액은 막대 그래프로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영업이익률은 선 그래프로 표현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이중축 그래프는 서로 축이 다르기 때문에 주축과 보조축을 표시하는 것이 좋다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b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이중축 그래프를 그릴 때는 양쪽 축의 최대값과 최소값을 적절히 설정해야 두 그래프의 값이 겹치지 않음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양쪽 세로축의 안쪽으로 눈금을 넣으면 더 밀도 있게 보인다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2" name="제목 29"/>
          <p:cNvSpPr txBox="1">
            <a:spLocks/>
          </p:cNvSpPr>
          <p:nvPr/>
        </p:nvSpPr>
        <p:spPr>
          <a:xfrm>
            <a:off x="476023" y="3661910"/>
            <a:ext cx="308910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막대 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+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선 그래프 수정 사례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313" y="4202113"/>
            <a:ext cx="3365500" cy="21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6700" y="4202113"/>
            <a:ext cx="3479800" cy="21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이등변 삼각형 16"/>
          <p:cNvSpPr/>
          <p:nvPr/>
        </p:nvSpPr>
        <p:spPr>
          <a:xfrm rot="5400000">
            <a:off x="4331968" y="5221970"/>
            <a:ext cx="1260000" cy="208215"/>
          </a:xfrm>
          <a:prstGeom prst="triangl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20" name="제목 29"/>
          <p:cNvSpPr txBox="1">
            <a:spLocks/>
          </p:cNvSpPr>
          <p:nvPr/>
        </p:nvSpPr>
        <p:spPr>
          <a:xfrm>
            <a:off x="2184438" y="4069443"/>
            <a:ext cx="888320" cy="28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수정전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제목 29"/>
          <p:cNvSpPr txBox="1">
            <a:spLocks/>
          </p:cNvSpPr>
          <p:nvPr/>
        </p:nvSpPr>
        <p:spPr>
          <a:xfrm>
            <a:off x="6696053" y="4040414"/>
            <a:ext cx="888320" cy="28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수정후</a:t>
            </a: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9" name="직선 연결선 18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7" name="직선 연결선 2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직선 연결선 2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직선 연결선 28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3114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9"/>
          <p:cNvSpPr txBox="1">
            <a:spLocks/>
          </p:cNvSpPr>
          <p:nvPr/>
        </p:nvSpPr>
        <p:spPr>
          <a:xfrm>
            <a:off x="450850" y="1210369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3. </a:t>
            </a:r>
            <a:r>
              <a:rPr lang="ko-KR" altLang="en-US" sz="18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방사형 그래프 그리기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그리기 속성은 선 그래프와 거의 유사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8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29"/>
          <p:cNvSpPr txBox="1">
            <a:spLocks/>
          </p:cNvSpPr>
          <p:nvPr/>
        </p:nvSpPr>
        <p:spPr>
          <a:xfrm>
            <a:off x="487356" y="1668242"/>
            <a:ext cx="9065840" cy="140925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방사형 그래프는 설문조사 결과 등을 간결하게 표현하고자 할 때 그린다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방사형 그래프의 주 눈금선 색을 연하게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축서식의 단위를 크게 하면 깔끔해 보인다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방사형 그래프는 선이 많이 들어가 있으므로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세부 데이터는 그래프 옆에 별도로 표기한다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br>
              <a:rPr kumimoji="1" lang="en-US" altLang="ko-KR" sz="14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그래프 안에는 이슈가 있는 데이터만 표시하고</a:t>
            </a:r>
            <a:r>
              <a:rPr kumimoji="1" lang="en-US" altLang="ko-KR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시사점을 슬라이드의 헤드라인에 기재</a:t>
            </a:r>
            <a:endParaRPr kumimoji="1" lang="en-US" altLang="ko-KR" sz="1400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3283" y="4002816"/>
            <a:ext cx="3258035" cy="216024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8" name="제목 29"/>
          <p:cNvSpPr txBox="1">
            <a:spLocks/>
          </p:cNvSpPr>
          <p:nvPr/>
        </p:nvSpPr>
        <p:spPr>
          <a:xfrm>
            <a:off x="476023" y="3549430"/>
            <a:ext cx="308910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방사형 그래프 작성 사례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2" name="직선 연결선 1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직선 연결선 1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9" name="직선 연결선 18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4214303" y="3999455"/>
          <a:ext cx="4929698" cy="2163600"/>
        </p:xfrm>
        <a:graphic>
          <a:graphicData uri="http://schemas.openxmlformats.org/drawingml/2006/table">
            <a:tbl>
              <a:tblPr firstRow="1" bandRow="1"/>
              <a:tblGrid>
                <a:gridCol w="822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9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97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C2E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직무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C2E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전환배치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C2E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보수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C2E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평가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21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사원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21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대리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21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과장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72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stCxn id="21" idx="2"/>
            <a:endCxn id="27" idx="0"/>
          </p:cNvCxnSpPr>
          <p:nvPr/>
        </p:nvCxnSpPr>
        <p:spPr>
          <a:xfrm>
            <a:off x="8121991" y="4480427"/>
            <a:ext cx="0" cy="10350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20" idx="2"/>
            <a:endCxn id="26" idx="0"/>
          </p:cNvCxnSpPr>
          <p:nvPr/>
        </p:nvCxnSpPr>
        <p:spPr>
          <a:xfrm>
            <a:off x="4954853" y="4480427"/>
            <a:ext cx="0" cy="10350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9" idx="2"/>
            <a:endCxn id="25" idx="0"/>
          </p:cNvCxnSpPr>
          <p:nvPr/>
        </p:nvCxnSpPr>
        <p:spPr>
          <a:xfrm>
            <a:off x="1860269" y="4480427"/>
            <a:ext cx="0" cy="10350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7626" y="2346174"/>
            <a:ext cx="2605285" cy="47417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1) </a:t>
            </a:r>
            <a:r>
              <a:rPr lang="ko-KR" altLang="en-US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입체적 니즈 파악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652210" y="2346174"/>
            <a:ext cx="2605285" cy="47417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2) </a:t>
            </a:r>
            <a:r>
              <a:rPr lang="ko-KR" altLang="en-US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자료 수집</a:t>
            </a:r>
            <a:r>
              <a:rPr lang="en-US" altLang="ko-KR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분류</a:t>
            </a:r>
            <a:r>
              <a:rPr lang="en-US" altLang="ko-KR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819348" y="2346174"/>
            <a:ext cx="2605285" cy="47417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3) </a:t>
            </a:r>
            <a:r>
              <a:rPr lang="ko-KR" altLang="en-US" sz="16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보고서 작성</a:t>
            </a:r>
          </a:p>
        </p:txBody>
      </p:sp>
      <p:cxnSp>
        <p:nvCxnSpPr>
          <p:cNvPr id="16" name="직선 화살표 연결선 15"/>
          <p:cNvCxnSpPr>
            <a:stCxn id="13" idx="3"/>
            <a:endCxn id="14" idx="1"/>
          </p:cNvCxnSpPr>
          <p:nvPr/>
        </p:nvCxnSpPr>
        <p:spPr>
          <a:xfrm>
            <a:off x="3162941" y="2583261"/>
            <a:ext cx="489291" cy="0"/>
          </a:xfrm>
          <a:prstGeom prst="straightConnector1">
            <a:avLst/>
          </a:prstGeom>
          <a:ln>
            <a:solidFill>
              <a:srgbClr val="0000CC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4" idx="3"/>
            <a:endCxn id="15" idx="1"/>
          </p:cNvCxnSpPr>
          <p:nvPr/>
        </p:nvCxnSpPr>
        <p:spPr>
          <a:xfrm>
            <a:off x="6257487" y="2583261"/>
            <a:ext cx="561856" cy="0"/>
          </a:xfrm>
          <a:prstGeom prst="straightConnector1">
            <a:avLst/>
          </a:prstGeom>
          <a:ln>
            <a:solidFill>
              <a:srgbClr val="0000CC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29"/>
          <p:cNvSpPr txBox="1">
            <a:spLocks/>
          </p:cNvSpPr>
          <p:nvPr/>
        </p:nvSpPr>
        <p:spPr>
          <a:xfrm>
            <a:off x="472077" y="2873922"/>
            <a:ext cx="2667820" cy="79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lnSpc>
                <a:spcPct val="13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b="1" kern="0" spc="-1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보고 대상자와 니즈를 확인하고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</a:t>
            </a:r>
            <a:br>
              <a:rPr kumimoji="1" lang="en-US" altLang="ko-KR" sz="1400" b="1" kern="0" spc="-1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b="1" kern="0" spc="-1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 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 작성 목적과 방향을 </a:t>
            </a:r>
            <a:br>
              <a:rPr kumimoji="1" lang="en-US" altLang="ko-KR" sz="1400" b="1" kern="0" spc="-1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b="1" kern="0" spc="-1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 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명확화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57626" y="3938574"/>
            <a:ext cx="2605285" cy="5418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보고 대상 확인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652210" y="3938574"/>
            <a:ext cx="2605285" cy="5418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자료수집을 </a:t>
            </a:r>
            <a:r>
              <a:rPr lang="ko-KR" altLang="en-US" sz="1500" b="1">
                <a:solidFill>
                  <a:srgbClr val="000000"/>
                </a:solidFill>
                <a:ea typeface="맑은 고딕" panose="020B0503020000020004" pitchFamily="50" charset="-127"/>
              </a:rPr>
              <a:t>위한 질문작성</a:t>
            </a:r>
            <a:br>
              <a:rPr lang="en-US" altLang="ko-KR" sz="1500" b="1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lang="en-US" altLang="ko-KR" sz="1500" b="1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질문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endParaRPr lang="ko-KR" altLang="en-US" sz="15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19348" y="3938574"/>
            <a:ext cx="2605285" cy="5418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스토리 라인 작성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57626" y="4727006"/>
            <a:ext cx="2605285" cy="5418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상대방의 니즈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환경 분석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652210" y="4727006"/>
            <a:ext cx="2605285" cy="5418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>
                <a:solidFill>
                  <a:srgbClr val="000000"/>
                </a:solidFill>
                <a:ea typeface="맑은 고딕" panose="020B0503020000020004" pitchFamily="50" charset="-127"/>
              </a:rPr>
              <a:t>꼭 필요한 내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•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외부 자료 수집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답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endParaRPr lang="ko-KR" altLang="en-US" sz="15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19348" y="4727006"/>
            <a:ext cx="2605285" cy="5418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보고서 작성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57626" y="5515439"/>
            <a:ext cx="2605285" cy="5418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수준 및 스타일 파악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652210" y="5515439"/>
            <a:ext cx="2605285" cy="5418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수집 자료 분류</a:t>
            </a:r>
            <a:r>
              <a:rPr lang="en-US" altLang="ko-KR" sz="1500" b="1">
                <a:solidFill>
                  <a:srgbClr val="000000"/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1500" b="1">
                <a:solidFill>
                  <a:srgbClr val="000000"/>
                </a:solidFill>
                <a:ea typeface="맑은 고딕" panose="020B0503020000020004" pitchFamily="50" charset="-127"/>
              </a:rPr>
              <a:t>분석</a:t>
            </a:r>
            <a:br>
              <a:rPr lang="en-US" altLang="ko-KR" sz="1500" b="1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lang="en-US" altLang="ko-KR" sz="1500" b="1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메시지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endParaRPr lang="ko-KR" altLang="en-US" sz="15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19348" y="5515439"/>
            <a:ext cx="2605285" cy="5418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교정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교열</a:t>
            </a:r>
            <a:r>
              <a:rPr lang="en-US" altLang="ko-KR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15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윤문</a:t>
            </a:r>
          </a:p>
        </p:txBody>
      </p:sp>
      <p:sp>
        <p:nvSpPr>
          <p:cNvPr id="28" name="제목 29"/>
          <p:cNvSpPr txBox="1">
            <a:spLocks/>
          </p:cNvSpPr>
          <p:nvPr/>
        </p:nvSpPr>
        <p:spPr>
          <a:xfrm>
            <a:off x="3559117" y="2873921"/>
            <a:ext cx="2754598" cy="79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lnSpc>
                <a:spcPct val="13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보고 목적 및 목표 달성에 </a:t>
            </a:r>
            <a:b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필요한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Facts &amp; Data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를</a:t>
            </a:r>
            <a:b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다양한 채널을 통하여 확보 </a:t>
            </a:r>
          </a:p>
        </p:txBody>
      </p:sp>
      <p:sp>
        <p:nvSpPr>
          <p:cNvPr id="29" name="제목 29"/>
          <p:cNvSpPr txBox="1">
            <a:spLocks/>
          </p:cNvSpPr>
          <p:nvPr/>
        </p:nvSpPr>
        <p:spPr>
          <a:xfrm>
            <a:off x="6697787" y="2873921"/>
            <a:ext cx="2863214" cy="79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latinLnBrk="1" hangingPunct="1">
              <a:lnSpc>
                <a:spcPct val="130000"/>
              </a:lnSpc>
              <a:spcAft>
                <a:spcPts val="0"/>
              </a:spcAft>
              <a:buFont typeface="Wingdings" pitchFamily="2" charset="2"/>
              <a:buChar char="Ø"/>
            </a:pPr>
            <a:r>
              <a:rPr kumimoji="1"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논리적 스토리라인을 구성하고</a:t>
            </a:r>
            <a:r>
              <a:rPr kumimoji="1"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,</a:t>
            </a:r>
            <a:br>
              <a:rPr kumimoji="1"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  </a:t>
            </a:r>
            <a:r>
              <a:rPr kumimoji="1"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간</a:t>
            </a:r>
            <a:r>
              <a:rPr kumimoji="1" lang="ko-KR" altLang="en-US" sz="1400" b="1" spc="-6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결하고 명확한 문장 및 표</a:t>
            </a:r>
            <a:r>
              <a:rPr kumimoji="1" lang="en-US" altLang="ko-KR" sz="1400" b="1" spc="-6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400" b="1" spc="-6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도형</a:t>
            </a:r>
            <a:br>
              <a:rPr kumimoji="1"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  /</a:t>
            </a:r>
            <a:r>
              <a:rPr kumimoji="1"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그래프 등을 활용</a:t>
            </a:r>
            <a:endParaRPr kumimoji="1" lang="en-US" altLang="ko-KR" sz="14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제목 29"/>
          <p:cNvSpPr txBox="1">
            <a:spLocks/>
          </p:cNvSpPr>
          <p:nvPr/>
        </p:nvSpPr>
        <p:spPr>
          <a:xfrm>
            <a:off x="521608" y="1263499"/>
            <a:ext cx="8892000" cy="847331"/>
          </a:xfrm>
          <a:prstGeom prst="rect">
            <a:avLst/>
          </a:prstGeom>
          <a:solidFill>
            <a:srgbClr val="DCE6F2"/>
          </a:solidFill>
        </p:spPr>
        <p:txBody>
          <a:bodyPr vert="horz" lIns="91440" tIns="45720" rIns="91440" bIns="144000" rtlCol="0" anchor="ctr" anchorCtr="0">
            <a:noAutofit/>
          </a:bodyPr>
          <a:lstStyle/>
          <a:p>
            <a:pPr marL="265113" indent="-265113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/>
          <p:cNvCxnSpPr/>
          <p:nvPr/>
        </p:nvCxnSpPr>
        <p:spPr bwMode="auto">
          <a:xfrm>
            <a:off x="1770746" y="1327160"/>
            <a:ext cx="0" cy="720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제목 29"/>
          <p:cNvSpPr txBox="1">
            <a:spLocks/>
          </p:cNvSpPr>
          <p:nvPr/>
        </p:nvSpPr>
        <p:spPr>
          <a:xfrm>
            <a:off x="551544" y="1355848"/>
            <a:ext cx="1240974" cy="7694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kern="0" spc="-1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</a:t>
            </a:r>
            <a:endParaRPr kumimoji="1" lang="en-US" altLang="ko-KR" sz="1600" kern="0" spc="-100" dirty="0">
              <a:solidFill>
                <a:srgbClr val="00006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algn="ct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kumimoji="1" lang="ko-KR" altLang="en-US" sz="1600" kern="0" spc="-1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작성이란</a:t>
            </a:r>
            <a:r>
              <a:rPr kumimoji="1" lang="en-US" altLang="ko-KR" sz="1600" kern="0" spc="-1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?</a:t>
            </a:r>
          </a:p>
        </p:txBody>
      </p:sp>
      <p:sp>
        <p:nvSpPr>
          <p:cNvPr id="34" name="제목 29"/>
          <p:cNvSpPr txBox="1">
            <a:spLocks/>
          </p:cNvSpPr>
          <p:nvPr/>
        </p:nvSpPr>
        <p:spPr>
          <a:xfrm>
            <a:off x="1784587" y="1314866"/>
            <a:ext cx="7373927" cy="7379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상대방의 니즈를 명확히 파악</a:t>
            </a:r>
            <a:r>
              <a:rPr kumimoji="1" lang="en-US" altLang="ko-KR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논리적 사고로 자신의 생각과 자료를 정리하고 전달할 </a:t>
            </a:r>
            <a:endParaRPr kumimoji="1" lang="en-US" altLang="ko-KR" sz="1400" i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메시지를 만들어 상대방이 쉽고 빠르게 이해할 수 있는 방식으로 문서에 담는 과정이다</a:t>
            </a:r>
            <a:r>
              <a:rPr kumimoji="1" lang="en-US" altLang="ko-KR" sz="1400" i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ko-KR" altLang="en-US" sz="1400" i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40" name="직선 연결선 3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직선 연결선 4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직선 연결선 4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23"/>
          <p:cNvGrpSpPr/>
          <p:nvPr/>
        </p:nvGrpSpPr>
        <p:grpSpPr>
          <a:xfrm flipV="1">
            <a:off x="345001" y="6296620"/>
            <a:ext cx="9216000" cy="72008"/>
            <a:chOff x="1712640" y="836712"/>
            <a:chExt cx="7416824" cy="144016"/>
          </a:xfrm>
        </p:grpSpPr>
        <p:cxnSp>
          <p:nvCxnSpPr>
            <p:cNvPr id="44" name="직선 연결선 4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직선 연결선 4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직선 연결선 4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7" name="TextBox 46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절차</a:t>
            </a:r>
          </a:p>
        </p:txBody>
      </p:sp>
      <p:sp>
        <p:nvSpPr>
          <p:cNvPr id="43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</p:spTree>
    <p:extLst>
      <p:ext uri="{BB962C8B-B14F-4D97-AF65-F5344CB8AC3E}">
        <p14:creationId xmlns:p14="http://schemas.microsoft.com/office/powerpoint/2010/main" val="26739691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0876" y="3755574"/>
            <a:ext cx="4235069" cy="252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제목 29"/>
          <p:cNvSpPr txBox="1">
            <a:spLocks/>
          </p:cNvSpPr>
          <p:nvPr/>
        </p:nvSpPr>
        <p:spPr>
          <a:xfrm>
            <a:off x="7034220" y="4632618"/>
            <a:ext cx="672283" cy="3433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000" kern="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남</a:t>
            </a:r>
            <a:endParaRPr kumimoji="1" lang="en-US" altLang="ko-KR" sz="2000" kern="0" dirty="0">
              <a:solidFill>
                <a:srgbClr val="00006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 bwMode="auto">
          <a:xfrm>
            <a:off x="6865904" y="5022154"/>
            <a:ext cx="1044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제목 29"/>
          <p:cNvSpPr txBox="1">
            <a:spLocks/>
          </p:cNvSpPr>
          <p:nvPr/>
        </p:nvSpPr>
        <p:spPr>
          <a:xfrm>
            <a:off x="6761874" y="5017838"/>
            <a:ext cx="1275933" cy="3433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1200" kern="0" spc="-5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응답자 </a:t>
            </a:r>
            <a:r>
              <a:rPr kumimoji="1" lang="en-US" altLang="ko-KR" sz="1200" kern="0" spc="-5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: 316</a:t>
            </a:r>
            <a:r>
              <a:rPr kumimoji="1" lang="ko-KR" altLang="en-US" sz="1200" kern="0" spc="-5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맑은 고딕" panose="020B0503020000020004" pitchFamily="50" charset="-127"/>
                <a:cs typeface="+mn-cs"/>
              </a:rPr>
              <a:t>명</a:t>
            </a:r>
            <a:endParaRPr kumimoji="1" lang="en-US" altLang="ko-KR" sz="1200" kern="0" spc="-5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제목 29"/>
          <p:cNvSpPr txBox="1">
            <a:spLocks/>
          </p:cNvSpPr>
          <p:nvPr/>
        </p:nvSpPr>
        <p:spPr>
          <a:xfrm>
            <a:off x="5524680" y="4039338"/>
            <a:ext cx="1275933" cy="3433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srgbClr val="1919FF"/>
                </a:solidFill>
                <a:latin typeface="Arial"/>
                <a:ea typeface="맑은 고딕" panose="020B0503020000020004" pitchFamily="50" charset="-127"/>
                <a:cs typeface="+mn-cs"/>
              </a:rPr>
              <a:t>YES</a:t>
            </a:r>
          </a:p>
          <a:p>
            <a:pPr marL="177800" indent="-1778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srgbClr val="1919FF"/>
                </a:solidFill>
                <a:latin typeface="Arial"/>
                <a:ea typeface="맑은 고딕" panose="020B0503020000020004" pitchFamily="50" charset="-127"/>
                <a:cs typeface="+mn-cs"/>
              </a:rPr>
              <a:t>49%</a:t>
            </a:r>
          </a:p>
        </p:txBody>
      </p:sp>
      <p:sp>
        <p:nvSpPr>
          <p:cNvPr id="20" name="제목 29"/>
          <p:cNvSpPr txBox="1">
            <a:spLocks/>
          </p:cNvSpPr>
          <p:nvPr/>
        </p:nvSpPr>
        <p:spPr>
          <a:xfrm>
            <a:off x="252195" y="1056090"/>
            <a:ext cx="6440706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4. </a:t>
            </a:r>
            <a:r>
              <a:rPr kumimoji="1" lang="ko-KR" altLang="en-US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원 그래프</a:t>
            </a:r>
            <a:endParaRPr kumimoji="1" lang="ko-KR" altLang="en-US" sz="18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제목 29"/>
          <p:cNvSpPr txBox="1">
            <a:spLocks/>
          </p:cNvSpPr>
          <p:nvPr/>
        </p:nvSpPr>
        <p:spPr>
          <a:xfrm>
            <a:off x="476023" y="3391584"/>
            <a:ext cx="3089101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lang="ko-KR" altLang="en-US" sz="14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원 그래프 작성 사례</a:t>
            </a:r>
            <a:endParaRPr kumimoji="1" lang="en-US" altLang="ko-KR" sz="14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0337" y="3906387"/>
            <a:ext cx="2325000" cy="22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 bwMode="auto">
          <a:xfrm>
            <a:off x="566742" y="3831774"/>
            <a:ext cx="4114800" cy="2412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제목 29"/>
          <p:cNvSpPr txBox="1">
            <a:spLocks/>
          </p:cNvSpPr>
          <p:nvPr/>
        </p:nvSpPr>
        <p:spPr>
          <a:xfrm>
            <a:off x="3813175" y="3513583"/>
            <a:ext cx="847951" cy="29665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200" i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200" i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일반원형</a:t>
            </a:r>
            <a:r>
              <a:rPr lang="en-US" altLang="ko-KR" sz="1200" i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200" i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제목 29"/>
          <p:cNvSpPr txBox="1">
            <a:spLocks/>
          </p:cNvSpPr>
          <p:nvPr/>
        </p:nvSpPr>
        <p:spPr>
          <a:xfrm>
            <a:off x="8584979" y="3513583"/>
            <a:ext cx="847951" cy="29665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algn="r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200" i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200" i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도넛형</a:t>
            </a:r>
            <a:r>
              <a:rPr lang="en-US" altLang="ko-KR" sz="1200" i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200" i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제목 29"/>
          <p:cNvSpPr txBox="1">
            <a:spLocks/>
          </p:cNvSpPr>
          <p:nvPr/>
        </p:nvSpPr>
        <p:spPr>
          <a:xfrm>
            <a:off x="450850" y="1482509"/>
            <a:ext cx="6916900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일반원형 그래프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비교 항목별 레이블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분포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데이터 값을 표현할 때 그린다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제목 29"/>
          <p:cNvSpPr txBox="1">
            <a:spLocks/>
          </p:cNvSpPr>
          <p:nvPr/>
        </p:nvSpPr>
        <p:spPr>
          <a:xfrm>
            <a:off x="450868" y="3048216"/>
            <a:ext cx="7735207" cy="4320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도넛형 그래프 </a:t>
            </a:r>
            <a:r>
              <a:rPr lang="en-US" altLang="ko-KR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sz="1500" b="1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 비교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항목이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3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개 이하인 경우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세련미를 보여주고 싶을 때 그린다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제목 29"/>
          <p:cNvSpPr txBox="1">
            <a:spLocks/>
          </p:cNvSpPr>
          <p:nvPr/>
        </p:nvSpPr>
        <p:spPr>
          <a:xfrm>
            <a:off x="457329" y="1825161"/>
            <a:ext cx="9448689" cy="11030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시작은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12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시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비교 항목은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6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개 이내로 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비교항목이 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7</a:t>
            </a:r>
            <a:r>
              <a:rPr kumimoji="1" lang="ko-KR" altLang="en-US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개 이상이면 도표로 작성</a:t>
            </a:r>
            <a:r>
              <a:rPr kumimoji="1" lang="en-US" altLang="ko-KR" sz="15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강조 포인트는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‘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색 넣기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공란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약간 분리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등으로 처리한다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특정 항목의 세부 구성비를 나타내려면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특정 항목에 대해 원그래프와 막대그래프를 연결하여 표시한다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제목 29"/>
          <p:cNvSpPr txBox="1">
            <a:spLocks/>
          </p:cNvSpPr>
          <p:nvPr/>
        </p:nvSpPr>
        <p:spPr>
          <a:xfrm>
            <a:off x="5029315" y="6212148"/>
            <a:ext cx="4572000" cy="3483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*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도넛내에 빈 공간을 활용하여 총계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시사점 등을 표기</a:t>
            </a:r>
            <a:endParaRPr kumimoji="1" lang="en-US" altLang="ko-KR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 그리기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3" name="직선 연결선 3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직선 연결선 3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직선 연결선 3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그룹 23"/>
          <p:cNvGrpSpPr/>
          <p:nvPr/>
        </p:nvGrpSpPr>
        <p:grpSpPr>
          <a:xfrm flipV="1">
            <a:off x="345001" y="6446748"/>
            <a:ext cx="9216000" cy="72008"/>
            <a:chOff x="1712640" y="836712"/>
            <a:chExt cx="7416824" cy="144016"/>
          </a:xfrm>
        </p:grpSpPr>
        <p:cxnSp>
          <p:nvCxnSpPr>
            <p:cNvPr id="37" name="직선 연결선 36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직선 연결선 37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직선 연결선 38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2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4525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활용하기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12" name="직선 연결선 1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직선 연결선 17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3" name="제목 29"/>
          <p:cNvSpPr txBox="1">
            <a:spLocks/>
          </p:cNvSpPr>
          <p:nvPr/>
        </p:nvSpPr>
        <p:spPr>
          <a:xfrm>
            <a:off x="534530" y="1628760"/>
            <a:ext cx="8856000" cy="2610348"/>
          </a:xfrm>
          <a:prstGeom prst="roundRect">
            <a:avLst>
              <a:gd name="adj" fmla="val 476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가중 중요한 내용에 맞는 이미지만 삽입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엉뚱한 이미지는 오히려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혼란을 유발한다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.</a:t>
            </a:r>
            <a:endParaRPr kumimoji="1" lang="en-US" altLang="ko-KR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구글 또는 사진공유 사이트에서 원하는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키워드로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검색해 본다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.</a:t>
            </a:r>
            <a:b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</a:b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예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)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구글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: dark background png (png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는 투명한 배경의 이미지임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, 512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는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512x512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픽셀을 의미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)</a:t>
            </a:r>
            <a:b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</a:b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예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)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사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진 공유사이트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hlinkClick r:id="rId3"/>
              </a:rPr>
              <a:t>www.flickr.com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등</a:t>
            </a:r>
            <a:endParaRPr kumimoji="1" lang="en-US" altLang="ko-KR" sz="14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배경이 없거나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깨끗한 그림을 선택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(width/Height pixels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수치가 높을수록 고품질 그림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en-US" altLang="ko-KR" sz="14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* </a:t>
            </a:r>
            <a:r>
              <a:rPr kumimoji="1" lang="ko-KR" altLang="en-US" sz="14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저작권이 있는 이미지나</a:t>
            </a:r>
            <a:r>
              <a:rPr kumimoji="1" lang="en-US" altLang="ko-KR" sz="14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4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공개 금지 </a:t>
            </a:r>
            <a:r>
              <a:rPr kumimoji="1" lang="ko-KR" altLang="en-US" sz="1400" b="1" kern="0" spc="-5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이미지 사용에 유의한다</a:t>
            </a:r>
            <a:r>
              <a:rPr kumimoji="1" lang="en-US" altLang="ko-KR" sz="1400" b="1" kern="0" spc="-5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spc="-5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제목 29"/>
          <p:cNvSpPr txBox="1">
            <a:spLocks/>
          </p:cNvSpPr>
          <p:nvPr/>
        </p:nvSpPr>
        <p:spPr>
          <a:xfrm>
            <a:off x="252195" y="1056090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내용에 적합한 이미지 찾기 </a:t>
            </a:r>
            <a:r>
              <a:rPr kumimoji="1" lang="en-US" altLang="ko-KR" sz="18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800" b="1" kern="0" dirty="0" err="1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百聞耳不如一見</a:t>
            </a:r>
            <a:endParaRPr kumimoji="1" lang="ko-KR" altLang="en-US" sz="1800" b="1" kern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54272" b="50000"/>
          <a:stretch/>
        </p:blipFill>
        <p:spPr>
          <a:xfrm>
            <a:off x="665039" y="4483524"/>
            <a:ext cx="2869473" cy="1764000"/>
          </a:xfrm>
          <a:prstGeom prst="rect">
            <a:avLst/>
          </a:prstGeom>
        </p:spPr>
      </p:pic>
      <p:grpSp>
        <p:nvGrpSpPr>
          <p:cNvPr id="3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20" name="직선 연결선 19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920" r="30258" b="36391"/>
          <a:stretch/>
        </p:blipFill>
        <p:spPr>
          <a:xfrm>
            <a:off x="5731173" y="4483524"/>
            <a:ext cx="3490491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99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활용하기</a:t>
            </a:r>
          </a:p>
        </p:txBody>
      </p:sp>
      <p:grpSp>
        <p:nvGrpSpPr>
          <p:cNvPr id="3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4" name="직선 연결선 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직선 연결선 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직선 연결선 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8" name="제목 29"/>
          <p:cNvSpPr txBox="1">
            <a:spLocks/>
          </p:cNvSpPr>
          <p:nvPr/>
        </p:nvSpPr>
        <p:spPr>
          <a:xfrm>
            <a:off x="534530" y="1667972"/>
            <a:ext cx="8856000" cy="2160288"/>
          </a:xfrm>
          <a:prstGeom prst="roundRect">
            <a:avLst>
              <a:gd name="adj" fmla="val 476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이미지를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보고서 내용 또는 핵심키워드에 맞게 자르거나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크기 변환한다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4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보여주고 싶은 부분이 잘 드러나게</a:t>
            </a:r>
            <a:r>
              <a:rPr kumimoji="1" lang="en-US" altLang="ko-KR" sz="12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b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 ppt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서식 </a:t>
            </a:r>
            <a:r>
              <a:rPr kumimoji="1" lang="en-US" altLang="ko-KR" sz="14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→</a:t>
            </a: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자르기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’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기능 활용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이미지 배경을 없애면 깔끔해지고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메시지를 명확하고 쉽게 전달할 수 있다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b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ppt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서식 </a:t>
            </a:r>
            <a:r>
              <a:rPr kumimoji="1" lang="en-US" altLang="ko-KR" sz="14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→</a:t>
            </a: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1" lang="ko-KR" altLang="en-US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색 </a:t>
            </a:r>
            <a:r>
              <a:rPr kumimoji="1" lang="en-US" altLang="ko-KR" sz="14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→</a:t>
            </a: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투명한 색 설정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’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또는 </a:t>
            </a: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‘</a:t>
            </a:r>
            <a:r>
              <a:rPr kumimoji="1" lang="ko-KR" altLang="en-US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서식 </a:t>
            </a:r>
            <a:r>
              <a:rPr kumimoji="1" lang="en-US" altLang="ko-KR" sz="14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→</a:t>
            </a: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배경제거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’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기능 활용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이미지 보다 내용에 시선을 더 집중시키고자 할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경우 </a:t>
            </a:r>
            <a:r>
              <a:rPr kumimoji="1" lang="ko-KR" altLang="en-US" sz="15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이미지를 회색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또는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블루톤으로 변경한다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br>
              <a:rPr kumimoji="1" lang="en-US" altLang="ko-KR" sz="14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- ppt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 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서식 </a:t>
            </a:r>
            <a:r>
              <a:rPr kumimoji="1" lang="en-US" altLang="ko-KR" sz="14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→</a:t>
            </a: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1" lang="ko-KR" altLang="en-US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색 </a:t>
            </a:r>
            <a:r>
              <a:rPr kumimoji="1" lang="en-US" altLang="ko-KR" sz="14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→</a:t>
            </a: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다시 칠하기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색채도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’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또는 </a:t>
            </a: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‘</a:t>
            </a:r>
            <a:r>
              <a:rPr kumimoji="1" lang="ko-KR" altLang="en-US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서식</a:t>
            </a:r>
            <a:r>
              <a:rPr kumimoji="1" lang="en-US" altLang="ko-KR" sz="1400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→</a:t>
            </a:r>
            <a:r>
              <a:rPr kumimoji="1" lang="en-US" altLang="ko-KR" sz="1400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수정</a:t>
            </a:r>
            <a:r>
              <a:rPr kumimoji="1" lang="en-US" altLang="ko-KR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’ </a:t>
            </a:r>
            <a:r>
              <a:rPr kumimoji="1" lang="ko-KR" altLang="en-US" sz="1400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기능 활용</a:t>
            </a:r>
            <a:endParaRPr kumimoji="1" lang="en-US" altLang="ko-KR" sz="1400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29"/>
          <p:cNvSpPr txBox="1">
            <a:spLocks/>
          </p:cNvSpPr>
          <p:nvPr/>
        </p:nvSpPr>
        <p:spPr>
          <a:xfrm>
            <a:off x="252195" y="1056090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2. 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이미지 편집 하기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7432" r="36876" b="11299"/>
          <a:stretch/>
        </p:blipFill>
        <p:spPr>
          <a:xfrm>
            <a:off x="7473337" y="3955625"/>
            <a:ext cx="2432664" cy="2475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12" name="직선 연결선 11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직선 연결선 12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직선 연결선 13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4674" y="4026221"/>
            <a:ext cx="3102342" cy="23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7432" r="36876" b="11299"/>
          <a:stretch/>
        </p:blipFill>
        <p:spPr>
          <a:xfrm>
            <a:off x="4640410" y="4019125"/>
            <a:ext cx="2334751" cy="23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584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활용하기</a:t>
            </a:r>
          </a:p>
        </p:txBody>
      </p:sp>
      <p:grpSp>
        <p:nvGrpSpPr>
          <p:cNvPr id="3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4" name="직선 연결선 3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직선 연결선 4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직선 연결선 5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그룹 23"/>
          <p:cNvGrpSpPr/>
          <p:nvPr/>
        </p:nvGrpSpPr>
        <p:grpSpPr>
          <a:xfrm flipV="1">
            <a:off x="345001" y="6351212"/>
            <a:ext cx="9216000" cy="72008"/>
            <a:chOff x="1712640" y="836712"/>
            <a:chExt cx="7416824" cy="144016"/>
          </a:xfrm>
        </p:grpSpPr>
        <p:cxnSp>
          <p:nvCxnSpPr>
            <p:cNvPr id="8" name="직선 연결선 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직선 연결선 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직선 연결선 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도형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표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그래프</a:t>
            </a:r>
            <a:r>
              <a:rPr lang="en-US" altLang="ko-KR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600" i="1" kern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이미지 활용</a:t>
            </a:r>
            <a:endParaRPr lang="ko-KR" altLang="en-US" sz="1600" i="1" kern="0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12" name="제목 29"/>
          <p:cNvSpPr txBox="1">
            <a:spLocks/>
          </p:cNvSpPr>
          <p:nvPr/>
        </p:nvSpPr>
        <p:spPr>
          <a:xfrm>
            <a:off x="534530" y="1628760"/>
            <a:ext cx="8856000" cy="1710228"/>
          </a:xfrm>
          <a:prstGeom prst="roundRect">
            <a:avLst>
              <a:gd name="adj" fmla="val 476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슬라이드間 또는 슬라이드 內 스토리 전개 흐름에 맞게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이미지를 배치한다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강한 임팩트를 주려면 큰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이미지를 사용한다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변화관리 자료 작성시 등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대각선 방향으로 상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·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하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·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좌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·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우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균형을 맞춰준다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  <a:p>
            <a:pPr marL="177800" indent="-17780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40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이미지의 일부를 잘라서 배치하면 </a:t>
            </a:r>
            <a:r>
              <a:rPr kumimoji="1" lang="ko-KR" altLang="en-US" sz="1400" b="1" kern="0" spc="-5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동적 느낌이 살아난다</a:t>
            </a:r>
            <a:r>
              <a:rPr kumimoji="1" lang="en-US" altLang="ko-KR" sz="1400" b="1" kern="0" spc="-5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spc="-5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29"/>
          <p:cNvSpPr txBox="1">
            <a:spLocks/>
          </p:cNvSpPr>
          <p:nvPr/>
        </p:nvSpPr>
        <p:spPr>
          <a:xfrm>
            <a:off x="252195" y="1056090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이미지 배치</a:t>
            </a:r>
          </a:p>
        </p:txBody>
      </p:sp>
      <p:sp>
        <p:nvSpPr>
          <p:cNvPr id="14" name="제목 29"/>
          <p:cNvSpPr txBox="1">
            <a:spLocks/>
          </p:cNvSpPr>
          <p:nvPr/>
        </p:nvSpPr>
        <p:spPr>
          <a:xfrm>
            <a:off x="252195" y="3699036"/>
            <a:ext cx="91664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8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4. </a:t>
            </a:r>
            <a:r>
              <a:rPr kumimoji="1" lang="en-US" altLang="ko-KR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Pictogram </a:t>
            </a:r>
            <a:r>
              <a:rPr kumimoji="1" lang="ko-KR" altLang="en-US" sz="18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활용</a:t>
            </a:r>
            <a:endParaRPr kumimoji="1" lang="en-US" altLang="ko-KR" sz="18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29"/>
          <p:cNvSpPr txBox="1">
            <a:spLocks/>
          </p:cNvSpPr>
          <p:nvPr/>
        </p:nvSpPr>
        <p:spPr>
          <a:xfrm>
            <a:off x="534530" y="4329119"/>
            <a:ext cx="8856000" cy="1442675"/>
          </a:xfrm>
          <a:prstGeom prst="roundRect">
            <a:avLst>
              <a:gd name="adj" fmla="val 476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픽토그램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검색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사이트 활용한다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예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thenounproject.com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또는 구글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1125" r="42450" b="46324"/>
          <a:stretch/>
        </p:blipFill>
        <p:spPr>
          <a:xfrm>
            <a:off x="6969224" y="4524263"/>
            <a:ext cx="2103596" cy="107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07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 txBox="1">
            <a:spLocks/>
          </p:cNvSpPr>
          <p:nvPr/>
        </p:nvSpPr>
        <p:spPr>
          <a:xfrm>
            <a:off x="633001" y="3067748"/>
            <a:ext cx="8640000" cy="722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eaLnBrk="1" fontAlgn="auto" latinLnBrk="1" hangingPunct="1">
              <a:spcAft>
                <a:spcPts val="0"/>
              </a:spcAft>
            </a:pPr>
            <a:r>
              <a:rPr lang="en-US" altLang="ko-KR" sz="11500">
                <a:solidFill>
                  <a:srgbClr val="002060"/>
                </a:solidFill>
                <a:latin typeface="Arial"/>
                <a:ea typeface="맑은 고딕" panose="020B0503020000020004" pitchFamily="50" charset="-127"/>
                <a:cs typeface="+mn-cs"/>
              </a:rPr>
              <a:t>Q&amp;A</a:t>
            </a:r>
            <a:endParaRPr lang="ko-KR" altLang="en-US" sz="115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450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" y="-138499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777316" eaLnBrk="1" latinLnBrk="1" hangingPunct="1"/>
            <a:endParaRPr kumimoji="1" lang="ko-KR" altLang="ko-KR" sz="1500" dirty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2" name="그룹 36"/>
          <p:cNvGrpSpPr/>
          <p:nvPr/>
        </p:nvGrpSpPr>
        <p:grpSpPr>
          <a:xfrm>
            <a:off x="0" y="1"/>
            <a:ext cx="9907200" cy="6873963"/>
            <a:chOff x="-13900" y="0"/>
            <a:chExt cx="9907200" cy="6873963"/>
          </a:xfrm>
        </p:grpSpPr>
        <p:pic>
          <p:nvPicPr>
            <p:cNvPr id="7170" name="그림 8" descr="01_혁신포스코1.0_표지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900" y="0"/>
              <a:ext cx="9907200" cy="6873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 bwMode="auto">
            <a:xfrm>
              <a:off x="-13900" y="0"/>
              <a:ext cx="9906000" cy="4221088"/>
            </a:xfrm>
            <a:prstGeom prst="rect">
              <a:avLst/>
            </a:prstGeom>
            <a:gradFill>
              <a:gsLst>
                <a:gs pos="0">
                  <a:schemeClr val="bg1">
                    <a:alpha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77316" eaLnBrk="1" latinLnBrk="1" hangingPunct="1"/>
              <a:endParaRPr kumimoji="1" lang="ko-KR" altLang="en-US" sz="1200" b="1" dirty="0">
                <a:solidFill>
                  <a:srgbClr val="EEECE1"/>
                </a:solidFill>
                <a:latin typeface="Arial"/>
                <a:ea typeface="굴림" pitchFamily="50" charset="-127"/>
                <a:cs typeface="+mn-cs"/>
              </a:endParaRPr>
            </a:p>
          </p:txBody>
        </p:sp>
      </p:grpSp>
      <p:sp>
        <p:nvSpPr>
          <p:cNvPr id="7171" name="Rectangle 5"/>
          <p:cNvSpPr>
            <a:spLocks noChangeArrowheads="1"/>
          </p:cNvSpPr>
          <p:nvPr/>
        </p:nvSpPr>
        <p:spPr bwMode="gray">
          <a:xfrm>
            <a:off x="616075" y="551549"/>
            <a:ext cx="8729414" cy="92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algn="ctr" defTabSz="777316" eaLnBrk="1" latinLnBrk="1" hangingPunct="1">
              <a:spcBef>
                <a:spcPct val="50000"/>
              </a:spcBef>
            </a:pPr>
            <a:r>
              <a:rPr kumimoji="1" lang="en-US" altLang="ko-KR" sz="5400" b="1">
                <a:solidFill>
                  <a:srgbClr val="2A4677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Big Data </a:t>
            </a:r>
            <a:r>
              <a:rPr kumimoji="1" lang="ko-KR" altLang="en-US" sz="5400" b="1">
                <a:solidFill>
                  <a:srgbClr val="2A4677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과제수행</a:t>
            </a:r>
            <a:endParaRPr kumimoji="1" lang="ko-KR" altLang="en-US" sz="5400" b="1" dirty="0">
              <a:solidFill>
                <a:srgbClr val="2A4677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3"/>
          <p:cNvGrpSpPr/>
          <p:nvPr/>
        </p:nvGrpSpPr>
        <p:grpSpPr>
          <a:xfrm>
            <a:off x="512151" y="438572"/>
            <a:ext cx="8881698" cy="72008"/>
            <a:chOff x="1712640" y="836712"/>
            <a:chExt cx="7416824" cy="144016"/>
          </a:xfrm>
        </p:grpSpPr>
        <p:cxnSp>
          <p:nvCxnSpPr>
            <p:cNvPr id="21" name="직선 연결선 20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23"/>
          <p:cNvGrpSpPr/>
          <p:nvPr/>
        </p:nvGrpSpPr>
        <p:grpSpPr>
          <a:xfrm flipV="1">
            <a:off x="512151" y="1446684"/>
            <a:ext cx="8881698" cy="72008"/>
            <a:chOff x="1712640" y="836712"/>
            <a:chExt cx="7416824" cy="144016"/>
          </a:xfrm>
        </p:grpSpPr>
        <p:cxnSp>
          <p:nvCxnSpPr>
            <p:cNvPr id="25" name="직선 연결선 24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직선 연결선 26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" y="-138499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777316" eaLnBrk="1" latinLnBrk="1" hangingPunct="1"/>
            <a:endParaRPr kumimoji="1" lang="ko-KR" altLang="ko-KR" sz="1500" dirty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30" y="-138499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777316" eaLnBrk="1" latinLnBrk="1" hangingPunct="1"/>
            <a:endParaRPr kumimoji="1" lang="ko-KR" altLang="ko-KR" sz="1500" dirty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37897" name="Picture 9" descr="C:\Users\sanghyun Yeom\Desktop\수정_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89448"/>
            <a:ext cx="9906000" cy="4968552"/>
          </a:xfrm>
          <a:prstGeom prst="rect">
            <a:avLst/>
          </a:prstGeom>
          <a:noFill/>
        </p:spPr>
      </p:pic>
      <p:grpSp>
        <p:nvGrpSpPr>
          <p:cNvPr id="5" name="그룹 33"/>
          <p:cNvGrpSpPr/>
          <p:nvPr/>
        </p:nvGrpSpPr>
        <p:grpSpPr>
          <a:xfrm>
            <a:off x="1028564" y="2492896"/>
            <a:ext cx="7848874" cy="2075874"/>
            <a:chOff x="1064568" y="2073206"/>
            <a:chExt cx="7848872" cy="2075874"/>
          </a:xfrm>
        </p:grpSpPr>
        <p:grpSp>
          <p:nvGrpSpPr>
            <p:cNvPr id="6" name="그룹 21"/>
            <p:cNvGrpSpPr/>
            <p:nvPr/>
          </p:nvGrpSpPr>
          <p:grpSpPr>
            <a:xfrm>
              <a:off x="1064568" y="2073206"/>
              <a:ext cx="7848872" cy="2075874"/>
              <a:chOff x="3491880" y="4233446"/>
              <a:chExt cx="7848872" cy="2075874"/>
            </a:xfr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그룹 20"/>
              <p:cNvGrpSpPr/>
              <p:nvPr/>
            </p:nvGrpSpPr>
            <p:grpSpPr>
              <a:xfrm>
                <a:off x="3491880" y="4233446"/>
                <a:ext cx="7848872" cy="2075874"/>
                <a:chOff x="3491880" y="4233446"/>
                <a:chExt cx="7848872" cy="2075874"/>
              </a:xfrm>
            </p:grpSpPr>
            <p:grpSp>
              <p:nvGrpSpPr>
                <p:cNvPr id="8" name="그룹 9"/>
                <p:cNvGrpSpPr/>
                <p:nvPr/>
              </p:nvGrpSpPr>
              <p:grpSpPr>
                <a:xfrm>
                  <a:off x="3491880" y="4279366"/>
                  <a:ext cx="7848872" cy="2029954"/>
                  <a:chOff x="1619672" y="4283074"/>
                  <a:chExt cx="7848872" cy="2029954"/>
                </a:xfrm>
              </p:grpSpPr>
              <p:grpSp>
                <p:nvGrpSpPr>
                  <p:cNvPr id="9" name="그룹 13"/>
                  <p:cNvGrpSpPr/>
                  <p:nvPr/>
                </p:nvGrpSpPr>
                <p:grpSpPr>
                  <a:xfrm>
                    <a:off x="1619672" y="4283074"/>
                    <a:ext cx="2556000" cy="359839"/>
                    <a:chOff x="1619672" y="4339016"/>
                    <a:chExt cx="2556000" cy="359839"/>
                  </a:xfrm>
                </p:grpSpPr>
                <p:sp>
                  <p:nvSpPr>
                    <p:cNvPr id="16" name="직사각형 4"/>
                    <p:cNvSpPr/>
                    <p:nvPr/>
                  </p:nvSpPr>
                  <p:spPr>
                    <a:xfrm>
                      <a:off x="1619672" y="4339016"/>
                      <a:ext cx="1476000" cy="324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777316"/>
                      <a:endParaRPr lang="ko-KR" altLang="en-US" sz="14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7" name="직각 삼각형 16"/>
                    <p:cNvSpPr/>
                    <p:nvPr/>
                  </p:nvSpPr>
                  <p:spPr>
                    <a:xfrm>
                      <a:off x="3090896" y="4339016"/>
                      <a:ext cx="324000" cy="324000"/>
                    </a:xfrm>
                    <a:prstGeom prst="rtTriangl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777316"/>
                      <a:endParaRPr lang="ko-KR" altLang="en-US" sz="16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8" name="직사각형 17"/>
                    <p:cNvSpPr/>
                    <p:nvPr/>
                  </p:nvSpPr>
                  <p:spPr>
                    <a:xfrm>
                      <a:off x="1619672" y="4653136"/>
                      <a:ext cx="2556000" cy="45719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777316"/>
                      <a:endParaRPr lang="ko-KR" altLang="en-US" sz="1600" dirty="0">
                        <a:solidFill>
                          <a:prstClr val="white"/>
                        </a:solidFill>
                        <a:latin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619672" y="4640778"/>
                    <a:ext cx="7848872" cy="16722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50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77316"/>
                    <a:endParaRPr lang="ko-KR" altLang="en-US" sz="1600" dirty="0">
                      <a:solidFill>
                        <a:prstClr val="white"/>
                      </a:solidFill>
                      <a:latin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3611974" y="4233446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77316"/>
                  <a:r>
                    <a:rPr lang="ko-KR" altLang="en-US" sz="1800" b="1" i="1" spc="-50" dirty="0">
                      <a:solidFill>
                        <a:prstClr val="white"/>
                      </a:solidFill>
                      <a:latin typeface="맑은 고딕" panose="020B0503020000020004" pitchFamily="50" charset="-127"/>
                      <a:ea typeface="나눔고딕"/>
                      <a:cs typeface="Arial" pitchFamily="34" charset="0"/>
                    </a:rPr>
                    <a:t>학습목표</a:t>
                  </a:r>
                </a:p>
              </p:txBody>
            </p:sp>
            <p:pic>
              <p:nvPicPr>
                <p:cNvPr id="13" name="Picture 7" descr="C:\로컬 디스크\PPT\이미지\2012_이미지_1\필기도구\18_anwansoon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735192" y="5013176"/>
                  <a:ext cx="998240" cy="99824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0" name="TextBox 9"/>
              <p:cNvSpPr txBox="1"/>
              <p:nvPr/>
            </p:nvSpPr>
            <p:spPr>
              <a:xfrm>
                <a:off x="5032078" y="4677851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77316"/>
                <a:endParaRPr lang="ko-KR" altLang="en-US" sz="1400" b="1" spc="-50" dirty="0">
                  <a:solidFill>
                    <a:srgbClr val="0070C0"/>
                  </a:solidFill>
                  <a:latin typeface="맑은 고딕" panose="020B0503020000020004" pitchFamily="50" charset="-127"/>
                  <a:ea typeface="나눔고딕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430356" y="2838750"/>
              <a:ext cx="545373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73050" indent="-273050" defTabSz="777316">
                <a:lnSpc>
                  <a:spcPct val="150000"/>
                </a:lnSpc>
              </a:pPr>
              <a:r>
                <a:rPr kumimoji="1" lang="ko-KR" altLang="en-US" sz="1500" b="1" spc="-10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+mn-cs"/>
                </a:rPr>
                <a:t>▶ 과제수행 추진배경 및 개선기회 이해 </a:t>
              </a:r>
              <a:endParaRPr kumimoji="1" lang="en-US" altLang="ko-KR" sz="1500" b="1" spc="-100" dirty="0">
                <a:ln>
                  <a:solidFill>
                    <a:prstClr val="black">
                      <a:alpha val="12000"/>
                    </a:prstClr>
                  </a:solidFill>
                </a:ln>
                <a:solidFill>
                  <a:srgbClr val="002060"/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나눔고딕"/>
                <a:cs typeface="+mn-cs"/>
              </a:endParaRPr>
            </a:p>
            <a:p>
              <a:pPr marL="273050" indent="-273050" defTabSz="777316">
                <a:lnSpc>
                  <a:spcPct val="150000"/>
                </a:lnSpc>
              </a:pPr>
              <a:r>
                <a:rPr kumimoji="1" lang="ko-KR" altLang="en-US" sz="1500" b="1" spc="-10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+mn-cs"/>
                </a:rPr>
                <a:t>▶ </a:t>
              </a:r>
              <a:r>
                <a:rPr kumimoji="1" lang="en-US" altLang="ko-KR" sz="1500" b="1" spc="-10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Arial" pitchFamily="34" charset="0"/>
                </a:rPr>
                <a:t>Big Data </a:t>
              </a:r>
              <a:r>
                <a:rPr kumimoji="1" lang="ko-KR" altLang="en-US" sz="1500" b="1" spc="-100">
                  <a:ln>
                    <a:solidFill>
                      <a:prstClr val="black">
                        <a:alpha val="12000"/>
                      </a:prstClr>
                    </a:solidFill>
                  </a:ln>
                  <a:solidFill>
                    <a:srgbClr val="002060"/>
                  </a:solidFill>
                  <a:effectLst>
                    <a:outerShdw blurRad="63500" sx="102000" sy="102000" algn="ctr" rotWithShape="0">
                      <a:prstClr val="white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나눔고딕"/>
                  <a:cs typeface="Arial" pitchFamily="34" charset="0"/>
                </a:rPr>
                <a:t>분석기법 적용을 통한 시사점 발굴 및 개선방안 수립 실습</a:t>
              </a:r>
              <a:endParaRPr kumimoji="1" lang="en-US" altLang="ko-KR" sz="1500" b="1" spc="-100" dirty="0">
                <a:ln>
                  <a:solidFill>
                    <a:prstClr val="black">
                      <a:alpha val="12000"/>
                    </a:prstClr>
                  </a:solidFill>
                </a:ln>
                <a:solidFill>
                  <a:srgbClr val="002060"/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나눔고딕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502139"/>
      </p:ext>
    </p:extLst>
  </p:cSld>
  <p:clrMapOvr>
    <a:masterClrMapping/>
  </p:clrMapOvr>
  <p:transition advClick="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/>
          <p:cNvPicPr>
            <a:picLocks noChangeAspect="1" noChangeArrowheads="1"/>
          </p:cNvPicPr>
          <p:nvPr/>
        </p:nvPicPr>
        <p:blipFill>
          <a:blip r:embed="rId3" cstate="print">
            <a:lum bright="-26000"/>
          </a:blip>
          <a:srcRect l="2763" t="40723" r="68909" b="27931"/>
          <a:stretch>
            <a:fillRect/>
          </a:stretch>
        </p:blipFill>
        <p:spPr bwMode="auto">
          <a:xfrm>
            <a:off x="1" y="0"/>
            <a:ext cx="5096692" cy="68580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sp>
        <p:nvSpPr>
          <p:cNvPr id="46083" name="직사각형 5"/>
          <p:cNvSpPr>
            <a:spLocks noChangeArrowheads="1"/>
          </p:cNvSpPr>
          <p:nvPr/>
        </p:nvSpPr>
        <p:spPr bwMode="auto">
          <a:xfrm>
            <a:off x="4880758" y="0"/>
            <a:ext cx="5025243" cy="6858000"/>
          </a:xfrm>
          <a:prstGeom prst="rect">
            <a:avLst/>
          </a:prstGeom>
          <a:solidFill>
            <a:schemeClr val="tx1"/>
          </a:solidFill>
          <a:ln w="6350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latinLnBrk="1" hangingPunct="1"/>
            <a:endParaRPr kumimoji="1" lang="ko-KR" altLang="en-US" sz="1600" b="1">
              <a:solidFill>
                <a:srgbClr val="000000"/>
              </a:solidFill>
              <a:latin typeface="Times New Roman" pitchFamily="18" charset="0"/>
              <a:ea typeface="굴림체" pitchFamily="49" charset="-127"/>
              <a:cs typeface="+mn-cs"/>
            </a:endParaRPr>
          </a:p>
        </p:txBody>
      </p:sp>
      <p:sp>
        <p:nvSpPr>
          <p:cNvPr id="46084" name="TextBox 6"/>
          <p:cNvSpPr txBox="1">
            <a:spLocks noChangeArrowheads="1"/>
          </p:cNvSpPr>
          <p:nvPr/>
        </p:nvSpPr>
        <p:spPr bwMode="auto">
          <a:xfrm>
            <a:off x="5817533" y="908055"/>
            <a:ext cx="1584579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kumimoji="1" lang="ko-KR" altLang="en-US" sz="1600" b="1">
                <a:solidFill>
                  <a:srgbClr val="000000"/>
                </a:solidFill>
                <a:latin typeface="Times New Roman" pitchFamily="18" charset="0"/>
                <a:ea typeface="굴림체" pitchFamily="49" charset="-127"/>
                <a:cs typeface="+mn-cs"/>
              </a:rPr>
              <a:t>우리</a:t>
            </a:r>
          </a:p>
        </p:txBody>
      </p:sp>
      <p:sp>
        <p:nvSpPr>
          <p:cNvPr id="46085" name="TextBox 7"/>
          <p:cNvSpPr txBox="1">
            <a:spLocks noChangeArrowheads="1"/>
          </p:cNvSpPr>
          <p:nvPr/>
        </p:nvSpPr>
        <p:spPr bwMode="auto">
          <a:xfrm>
            <a:off x="3656856" y="1556792"/>
            <a:ext cx="6120680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latinLnBrk="1" hangingPunct="1"/>
            <a:r>
              <a:rPr kumimoji="1" lang="en-US" altLang="ko-KR" b="1">
                <a:solidFill>
                  <a:srgbClr val="FFFF00"/>
                </a:solidFill>
                <a:latin typeface="Times New Roman" pitchFamily="18" charset="0"/>
                <a:ea typeface="굴림체" pitchFamily="49" charset="-127"/>
                <a:cs typeface="+mn-cs"/>
              </a:rPr>
              <a:t>『</a:t>
            </a:r>
            <a:r>
              <a:rPr kumimoji="1" lang="ko-KR" altLang="en-US" b="1">
                <a:solidFill>
                  <a:srgbClr val="FFFF00"/>
                </a:solidFill>
                <a:latin typeface="Times New Roman" pitchFamily="18" charset="0"/>
                <a:ea typeface="굴림체" pitchFamily="49" charset="-127"/>
                <a:cs typeface="+mn-cs"/>
              </a:rPr>
              <a:t>빅데이터 분석 과제수행</a:t>
            </a:r>
            <a:r>
              <a:rPr kumimoji="1" lang="en-US" altLang="ko-KR" b="1">
                <a:solidFill>
                  <a:srgbClr val="FFFF00"/>
                </a:solidFill>
                <a:latin typeface="Times New Roman" pitchFamily="18" charset="0"/>
                <a:ea typeface="굴림체" pitchFamily="49" charset="-127"/>
                <a:cs typeface="+mn-cs"/>
              </a:rPr>
              <a:t>』</a:t>
            </a:r>
            <a:r>
              <a:rPr kumimoji="1" lang="ko-KR" altLang="en-US" b="1">
                <a:solidFill>
                  <a:srgbClr val="FFFF00"/>
                </a:solidFill>
                <a:latin typeface="Times New Roman" pitchFamily="18" charset="0"/>
                <a:ea typeface="굴림체" pitchFamily="49" charset="-127"/>
                <a:cs typeface="+mn-cs"/>
              </a:rPr>
              <a:t>의 목적은</a:t>
            </a:r>
            <a:r>
              <a:rPr kumimoji="1" lang="en-US" altLang="ko-KR" b="1">
                <a:solidFill>
                  <a:srgbClr val="FFFF00"/>
                </a:solidFill>
                <a:latin typeface="Times New Roman" pitchFamily="18" charset="0"/>
                <a:ea typeface="굴림체" pitchFamily="49" charset="-127"/>
                <a:cs typeface="+mn-cs"/>
              </a:rPr>
              <a:t>…</a:t>
            </a:r>
            <a:r>
              <a:rPr kumimoji="1" lang="ko-KR" altLang="en-US" b="1">
                <a:solidFill>
                  <a:srgbClr val="FFFF00"/>
                </a:solidFill>
                <a:latin typeface="Times New Roman" pitchFamily="18" charset="0"/>
                <a:ea typeface="굴림체" pitchFamily="49" charset="-127"/>
                <a:cs typeface="+mn-cs"/>
              </a:rPr>
              <a:t>   </a:t>
            </a:r>
            <a:endParaRPr kumimoji="1" lang="en-US" altLang="ko-KR" sz="2800" b="1" dirty="0">
              <a:solidFill>
                <a:srgbClr val="FFFFFF"/>
              </a:solidFill>
              <a:latin typeface="Times New Roman" pitchFamily="18" charset="0"/>
              <a:ea typeface="굴림체" pitchFamily="49" charset="-127"/>
              <a:cs typeface="+mn-cs"/>
            </a:endParaRPr>
          </a:p>
          <a:p>
            <a:pPr eaLnBrk="1" latinLnBrk="1" hangingPunct="1">
              <a:lnSpc>
                <a:spcPct val="150000"/>
              </a:lnSpc>
              <a:spcBef>
                <a:spcPts val="1200"/>
              </a:spcBef>
            </a:pPr>
            <a:r>
              <a:rPr kumimoji="1" lang="ko-KR" altLang="en-US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 </a:t>
            </a:r>
            <a:r>
              <a:rPr kumimoji="1" lang="ko-KR" altLang="en-US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      </a:t>
            </a:r>
            <a:r>
              <a:rPr kumimoji="1" lang="en-US" altLang="ko-KR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“ </a:t>
            </a:r>
            <a:r>
              <a:rPr kumimoji="1" lang="ko-KR" altLang="en-US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빅데이터 교육을 통해 학습한 내용을</a:t>
            </a:r>
            <a:r>
              <a:rPr kumimoji="1" lang="en-US" altLang="ko-KR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 </a:t>
            </a:r>
            <a:r>
              <a:rPr kumimoji="1" lang="ko-KR" altLang="en-US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활용하여</a:t>
            </a:r>
            <a:br>
              <a:rPr kumimoji="1" lang="en-US" altLang="ko-KR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</a:br>
            <a:r>
              <a:rPr kumimoji="1" lang="en-US" altLang="ko-KR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          </a:t>
            </a:r>
            <a:r>
              <a:rPr kumimoji="1" lang="ko-KR" altLang="en-US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기업</a:t>
            </a:r>
            <a:r>
              <a:rPr kumimoji="1" lang="en-US" altLang="ko-KR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/</a:t>
            </a:r>
            <a:r>
              <a:rPr kumimoji="1" lang="ko-KR" altLang="en-US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사회에서 발생하는 실제 문제를 분석하고</a:t>
            </a:r>
            <a:endParaRPr kumimoji="1" lang="en-US" altLang="ko-KR" sz="1800" b="1">
              <a:solidFill>
                <a:srgbClr val="FFFFFF"/>
              </a:solidFill>
              <a:latin typeface="Times New Roman" pitchFamily="18" charset="0"/>
              <a:ea typeface="굴림체" pitchFamily="49" charset="-127"/>
              <a:cs typeface="+mn-cs"/>
            </a:endParaRPr>
          </a:p>
          <a:p>
            <a:pPr eaLnBrk="1" latinLnBrk="1" hangingPunct="1">
              <a:lnSpc>
                <a:spcPct val="150000"/>
              </a:lnSpc>
            </a:pPr>
            <a:r>
              <a:rPr kumimoji="1" lang="en-US" altLang="ko-KR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          </a:t>
            </a:r>
            <a:r>
              <a:rPr kumimoji="1" lang="ko-KR" altLang="en-US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최적화된 솔루션을 도출하여</a:t>
            </a:r>
            <a:r>
              <a:rPr kumimoji="1" lang="en-US" altLang="ko-KR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 </a:t>
            </a:r>
            <a:r>
              <a:rPr kumimoji="1" lang="ko-KR" altLang="en-US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새로운 가치를</a:t>
            </a:r>
            <a:endParaRPr kumimoji="1" lang="en-US" altLang="ko-KR" sz="1800" b="1">
              <a:solidFill>
                <a:srgbClr val="FFFFFF"/>
              </a:solidFill>
              <a:latin typeface="Times New Roman" pitchFamily="18" charset="0"/>
              <a:ea typeface="굴림체" pitchFamily="49" charset="-127"/>
              <a:cs typeface="+mn-cs"/>
            </a:endParaRPr>
          </a:p>
          <a:p>
            <a:pPr eaLnBrk="1" latinLnBrk="1" hangingPunct="1">
              <a:lnSpc>
                <a:spcPct val="150000"/>
              </a:lnSpc>
            </a:pPr>
            <a:r>
              <a:rPr kumimoji="1" lang="en-US" altLang="ko-KR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          </a:t>
            </a:r>
            <a:r>
              <a:rPr kumimoji="1" lang="ko-KR" altLang="en-US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창출하는 것입니다</a:t>
            </a:r>
            <a:r>
              <a:rPr kumimoji="1" lang="en-US" altLang="ko-KR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.” </a:t>
            </a:r>
            <a:r>
              <a:rPr kumimoji="1" lang="ko-KR" altLang="en-US" sz="1800" b="1">
                <a:solidFill>
                  <a:srgbClr val="FFFFFF"/>
                </a:solidFill>
                <a:latin typeface="Times New Roman" pitchFamily="18" charset="0"/>
                <a:ea typeface="굴림체" pitchFamily="49" charset="-127"/>
                <a:cs typeface="+mn-cs"/>
              </a:rPr>
              <a:t>  </a:t>
            </a:r>
            <a:endParaRPr kumimoji="1" lang="ko-KR" altLang="en-US" sz="1800" b="1" dirty="0">
              <a:solidFill>
                <a:srgbClr val="FFFFFF"/>
              </a:solidFill>
              <a:latin typeface="Times New Roman" pitchFamily="18" charset="0"/>
              <a:ea typeface="굴림체" pitchFamily="49" charset="-127"/>
              <a:cs typeface="+mn-cs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직사각형 9"/>
          <p:cNvSpPr>
            <a:spLocks noChangeArrowheads="1"/>
          </p:cNvSpPr>
          <p:nvPr/>
        </p:nvSpPr>
        <p:spPr bwMode="auto">
          <a:xfrm>
            <a:off x="4377442" y="-33249"/>
            <a:ext cx="5528561" cy="6966064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eaLnBrk="1" latinLnBrk="1" hangingPunct="1">
              <a:lnSpc>
                <a:spcPts val="1500"/>
              </a:lnSpc>
              <a:spcBef>
                <a:spcPct val="50000"/>
              </a:spcBef>
              <a:buFont typeface="Wingdings" pitchFamily="2" charset="2"/>
              <a:buChar char="ü"/>
            </a:pPr>
            <a:endParaRPr kumimoji="1" lang="ko-KR" altLang="en-US" sz="1800" b="1">
              <a:solidFill>
                <a:prstClr val="black"/>
              </a:solidFill>
              <a:latin typeface="Gill Sans MT" pitchFamily="34" charset="0"/>
              <a:ea typeface="견고딕" pitchFamily="18" charset="-127"/>
              <a:cs typeface="+mn-cs"/>
            </a:endParaRP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 cstate="print">
            <a:lum bright="-52000"/>
          </a:blip>
          <a:srcRect l="2702" t="29808" r="75133" b="14999"/>
          <a:stretch>
            <a:fillRect/>
          </a:stretch>
        </p:blipFill>
        <p:spPr bwMode="auto">
          <a:xfrm>
            <a:off x="0" y="-33252"/>
            <a:ext cx="4448945" cy="697002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sp>
        <p:nvSpPr>
          <p:cNvPr id="58373" name="TextBox 4"/>
          <p:cNvSpPr txBox="1">
            <a:spLocks noChangeArrowheads="1"/>
          </p:cNvSpPr>
          <p:nvPr/>
        </p:nvSpPr>
        <p:spPr bwMode="auto">
          <a:xfrm rot="683899">
            <a:off x="3557003" y="2391392"/>
            <a:ext cx="651492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/>
            <a:r>
              <a:rPr kumimoji="1" lang="en-US" altLang="ko-KR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“</a:t>
            </a:r>
            <a:r>
              <a:rPr kumimoji="1" lang="ko-KR" altLang="en-US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당연함에 대해서도 </a:t>
            </a:r>
            <a:br>
              <a:rPr kumimoji="1" lang="en-US" altLang="ko-KR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kumimoji="1" lang="en-US" altLang="ko-KR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kumimoji="1" lang="ko-KR" altLang="en-US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질문할 수 있는 호기심과 </a:t>
            </a:r>
            <a:br>
              <a:rPr kumimoji="1" lang="en-US" altLang="ko-KR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kumimoji="1" lang="en-US" altLang="ko-KR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kumimoji="1" lang="ko-KR" altLang="en-US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용기 그리고 끈질김이</a:t>
            </a:r>
            <a:br>
              <a:rPr kumimoji="1" lang="en-US" altLang="ko-KR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kumimoji="1" lang="en-US" altLang="ko-KR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kumimoji="1" lang="ko-KR" altLang="en-US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필요합니다</a:t>
            </a:r>
            <a:r>
              <a:rPr kumimoji="1" lang="en-US" altLang="ko-KR" sz="400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”</a:t>
            </a:r>
            <a:endParaRPr kumimoji="1" lang="ko-KR" altLang="en-US" sz="4000">
              <a:solidFill>
                <a:srgbClr val="FFFF00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7560" y="0"/>
            <a:ext cx="999356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9880"/>
            <a:ext cx="4838700" cy="2781300"/>
          </a:xfrm>
          <a:prstGeom prst="rect">
            <a:avLst/>
          </a:prstGeom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644516" y="2251625"/>
            <a:ext cx="480898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latinLnBrk="1" hangingPunct="1"/>
            <a:r>
              <a:rPr kumimoji="1" lang="ko-KR" altLang="en-US" sz="320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무임 승차는  </a:t>
            </a:r>
            <a:r>
              <a:rPr kumimoji="1" lang="en-US" altLang="ko-KR" sz="320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………… ..</a:t>
            </a:r>
            <a:r>
              <a:rPr kumimoji="1" lang="ko-KR" altLang="en-US" sz="320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3600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eaLnBrk="1" latinLnBrk="1" hangingPunct="1">
              <a:lnSpc>
                <a:spcPct val="150000"/>
              </a:lnSpc>
              <a:spcBef>
                <a:spcPts val="1200"/>
              </a:spcBef>
            </a:pPr>
            <a:r>
              <a:rPr kumimoji="1" lang="ko-KR" altLang="en-US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1" lang="en-US" altLang="ko-KR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“</a:t>
            </a:r>
            <a:r>
              <a:rPr kumimoji="1" lang="ko-KR" altLang="en-US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 동료와 나를 </a:t>
            </a:r>
            <a:r>
              <a:rPr kumimoji="1" lang="en-US" altLang="ko-KR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OOO </a:t>
            </a:r>
            <a:r>
              <a:rPr kumimoji="1" lang="ko-KR" altLang="en-US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합니다</a:t>
            </a:r>
            <a:r>
              <a:rPr kumimoji="1" lang="en-US" altLang="ko-KR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.”</a:t>
            </a:r>
            <a:r>
              <a:rPr kumimoji="1" lang="ko-KR" altLang="en-US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1" lang="ko-KR" altLang="en-US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278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94903" y="1389450"/>
            <a:ext cx="10100903" cy="4968552"/>
            <a:chOff x="-194903" y="1028986"/>
            <a:chExt cx="9447423" cy="4968552"/>
          </a:xfrm>
        </p:grpSpPr>
        <p:pic>
          <p:nvPicPr>
            <p:cNvPr id="55" name="Picture 2" descr="http://www.coachwithjeremy.com/blog/wp-content/uploads/2009/08/business-success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64768" y="1028986"/>
              <a:ext cx="4968552" cy="4968552"/>
            </a:xfrm>
            <a:prstGeom prst="rect">
              <a:avLst/>
            </a:prstGeom>
            <a:noFill/>
          </p:spPr>
        </p:pic>
        <p:sp>
          <p:nvSpPr>
            <p:cNvPr id="56" name="오른쪽 화살표 55"/>
            <p:cNvSpPr/>
            <p:nvPr/>
          </p:nvSpPr>
          <p:spPr bwMode="auto">
            <a:xfrm rot="20442555">
              <a:off x="-194903" y="3234332"/>
              <a:ext cx="9447423" cy="962186"/>
            </a:xfrm>
            <a:prstGeom prst="rightArrow">
              <a:avLst>
                <a:gd name="adj1" fmla="val 65393"/>
                <a:gd name="adj2" fmla="val 70889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ysClr val="windowText" lastClr="000000">
                    <a:alpha val="0"/>
                  </a:sys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 kern="0">
                <a:solidFill>
                  <a:prstClr val="white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 bwMode="auto">
            <a:xfrm>
              <a:off x="493351" y="3445973"/>
              <a:ext cx="1294032" cy="1296144"/>
            </a:xfrm>
            <a:prstGeom prst="roundRect">
              <a:avLst>
                <a:gd name="adj" fmla="val 11459"/>
              </a:avLst>
            </a:prstGeom>
            <a:solidFill>
              <a:sysClr val="window" lastClr="FFFFFF">
                <a:alpha val="90000"/>
              </a:sysClr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 kern="0">
                <a:solidFill>
                  <a:prstClr val="white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 bwMode="auto">
            <a:xfrm>
              <a:off x="2226989" y="2953792"/>
              <a:ext cx="1294032" cy="1296144"/>
            </a:xfrm>
            <a:prstGeom prst="roundRect">
              <a:avLst>
                <a:gd name="adj" fmla="val 11459"/>
              </a:avLst>
            </a:prstGeom>
            <a:solidFill>
              <a:sysClr val="window" lastClr="FFFFFF">
                <a:alpha val="90000"/>
              </a:sysClr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 kern="0">
                <a:solidFill>
                  <a:prstClr val="white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 bwMode="auto">
            <a:xfrm>
              <a:off x="3857399" y="2461611"/>
              <a:ext cx="1294032" cy="1296144"/>
            </a:xfrm>
            <a:prstGeom prst="roundRect">
              <a:avLst>
                <a:gd name="adj" fmla="val 11459"/>
              </a:avLst>
            </a:prstGeom>
            <a:solidFill>
              <a:sysClr val="window" lastClr="FFFFFF">
                <a:alpha val="90000"/>
              </a:sysClr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 kern="0">
                <a:solidFill>
                  <a:prstClr val="white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 bwMode="auto">
            <a:xfrm>
              <a:off x="5450310" y="3601864"/>
              <a:ext cx="1294032" cy="1296144"/>
            </a:xfrm>
            <a:prstGeom prst="roundRect">
              <a:avLst>
                <a:gd name="adj" fmla="val 11459"/>
              </a:avLst>
            </a:prstGeom>
            <a:solidFill>
              <a:sysClr val="window" lastClr="FFFFFF">
                <a:alpha val="90000"/>
              </a:sysClr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 kern="0">
                <a:solidFill>
                  <a:prstClr val="white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 bwMode="auto">
            <a:xfrm>
              <a:off x="7094806" y="3121558"/>
              <a:ext cx="1294032" cy="1296144"/>
            </a:xfrm>
            <a:prstGeom prst="roundRect">
              <a:avLst>
                <a:gd name="adj" fmla="val 11459"/>
              </a:avLst>
            </a:prstGeom>
            <a:solidFill>
              <a:sysClr val="window" lastClr="FFFFFF">
                <a:alpha val="90000"/>
              </a:sysClr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 kern="0">
                <a:solidFill>
                  <a:prstClr val="white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4" name="Picture 2" descr="D:\ppt &amp; PDF\네이버 까페 클립아트 및 효과음 모음\이미지 및 효과음 모음\1_baek1838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4010" y="2821968"/>
              <a:ext cx="1344062" cy="1008112"/>
            </a:xfrm>
            <a:prstGeom prst="rect">
              <a:avLst/>
            </a:prstGeom>
            <a:noFill/>
          </p:spPr>
        </p:pic>
        <p:pic>
          <p:nvPicPr>
            <p:cNvPr id="65" name="Picture 3" descr="D:\ppt &amp; PDF\네이버 까페 클립아트 및 효과음 모음\이미지 및 효과음 모음\2_baek1838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66788" y="2330104"/>
              <a:ext cx="1344062" cy="1008112"/>
            </a:xfrm>
            <a:prstGeom prst="rect">
              <a:avLst/>
            </a:prstGeom>
            <a:noFill/>
          </p:spPr>
        </p:pic>
        <p:pic>
          <p:nvPicPr>
            <p:cNvPr id="66" name="Picture 4" descr="D:\ppt &amp; PDF\네이버 까페 클립아트 및 효과음 모음\이미지 및 효과음 모음\3_baek1838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02136" y="1837096"/>
              <a:ext cx="1344062" cy="1008112"/>
            </a:xfrm>
            <a:prstGeom prst="rect">
              <a:avLst/>
            </a:prstGeom>
            <a:noFill/>
          </p:spPr>
        </p:pic>
        <p:pic>
          <p:nvPicPr>
            <p:cNvPr id="67" name="Picture 5" descr="D:\ppt &amp; PDF\네이버 까페 클립아트 및 효과음 모음\이미지 및 효과음 모음\4_baek1838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00573" y="2978176"/>
              <a:ext cx="1344062" cy="1008112"/>
            </a:xfrm>
            <a:prstGeom prst="rect">
              <a:avLst/>
            </a:prstGeom>
            <a:noFill/>
          </p:spPr>
        </p:pic>
        <p:pic>
          <p:nvPicPr>
            <p:cNvPr id="68" name="Picture 6" descr="D:\ppt &amp; PDF\네이버 까페 클립아트 및 효과음 모음\이미지 및 효과음 모음\5_baek1838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38109" y="2497360"/>
              <a:ext cx="1344062" cy="1008112"/>
            </a:xfrm>
            <a:prstGeom prst="rect">
              <a:avLst/>
            </a:prstGeom>
            <a:noFill/>
          </p:spPr>
        </p:pic>
        <p:sp>
          <p:nvSpPr>
            <p:cNvPr id="69" name="TextBox 68"/>
            <p:cNvSpPr txBox="1"/>
            <p:nvPr/>
          </p:nvSpPr>
          <p:spPr>
            <a:xfrm>
              <a:off x="652336" y="3837298"/>
              <a:ext cx="1036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ko-KR" altLang="en-US" sz="1800" b="1">
                  <a:solidFill>
                    <a:srgbClr val="0070C0"/>
                  </a:solidFill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과제정의</a:t>
              </a:r>
              <a:endParaRPr lang="ko-KR" altLang="en-US" sz="1800" b="1" dirty="0">
                <a:solidFill>
                  <a:srgbClr val="0070C0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235337" y="3323950"/>
              <a:ext cx="1252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ko-KR" altLang="en-US" sz="1800" b="1">
                  <a:solidFill>
                    <a:srgbClr val="0070C0"/>
                  </a:solidFill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데이터수집</a:t>
              </a:r>
              <a:endParaRPr lang="ko-KR" altLang="en-US" sz="1800" b="1" dirty="0">
                <a:solidFill>
                  <a:srgbClr val="0070C0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922523" y="2848093"/>
              <a:ext cx="11802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ko-KR" altLang="en-US" sz="1800" b="1">
                  <a:solidFill>
                    <a:srgbClr val="0070C0"/>
                  </a:solidFill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분석</a:t>
              </a:r>
              <a:r>
                <a:rPr lang="en-US" altLang="ko-KR" sz="1800" b="1">
                  <a:solidFill>
                    <a:srgbClr val="0070C0"/>
                  </a:solidFill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,</a:t>
              </a:r>
            </a:p>
            <a:p>
              <a:pPr algn="ctr" eaLnBrk="1" hangingPunct="1"/>
              <a:r>
                <a:rPr lang="en-US" altLang="ko-KR" sz="1800" b="1">
                  <a:solidFill>
                    <a:srgbClr val="0070C0"/>
                  </a:solidFill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Modeling</a:t>
              </a:r>
              <a:r>
                <a:rPr lang="ko-KR" altLang="en-US" sz="1800" b="1">
                  <a:solidFill>
                    <a:srgbClr val="0070C0"/>
                  </a:solidFill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endParaRPr lang="ko-KR" altLang="en-US" sz="1100" b="1" dirty="0">
                <a:solidFill>
                  <a:srgbClr val="0070C0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808525" y="3972022"/>
              <a:ext cx="604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ko-KR" altLang="en-US" sz="1800" b="1">
                  <a:solidFill>
                    <a:srgbClr val="0070C0"/>
                  </a:solidFill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개선</a:t>
              </a:r>
              <a:endParaRPr lang="ko-KR" altLang="en-US" sz="1100" b="1" dirty="0">
                <a:solidFill>
                  <a:srgbClr val="0070C0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169997" y="3469960"/>
              <a:ext cx="11322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ko-KR" altLang="en-US" sz="1600" b="1">
                  <a:solidFill>
                    <a:srgbClr val="0070C0"/>
                  </a:solidFill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보고서작성</a:t>
              </a:r>
              <a:endParaRPr lang="en-US" altLang="ko-KR" sz="1600" b="1">
                <a:solidFill>
                  <a:srgbClr val="0070C0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  <a:p>
              <a:pPr algn="ctr" eaLnBrk="1" hangingPunct="1"/>
              <a:r>
                <a:rPr lang="en-US" altLang="ko-KR" sz="1600" b="1">
                  <a:solidFill>
                    <a:srgbClr val="0070C0"/>
                  </a:solidFill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&amp;</a:t>
              </a:r>
            </a:p>
            <a:p>
              <a:pPr algn="ctr" eaLnBrk="1" hangingPunct="1"/>
              <a:r>
                <a:rPr lang="ko-KR" altLang="en-US" sz="1600" b="1">
                  <a:solidFill>
                    <a:srgbClr val="0070C0"/>
                  </a:solidFill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발표</a:t>
              </a:r>
              <a:endParaRPr lang="ko-KR" altLang="en-US" sz="1050" b="1" dirty="0">
                <a:solidFill>
                  <a:srgbClr val="0070C0"/>
                </a:solidFill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5" name="Picture 8" descr="http://socialworker.co.kr/mohw/attach/1/4847645675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742" t="8001" r="25753" b="7990"/>
            <a:stretch>
              <a:fillRect/>
            </a:stretch>
          </p:blipFill>
          <p:spPr bwMode="auto">
            <a:xfrm>
              <a:off x="709476" y="4562352"/>
              <a:ext cx="850380" cy="1152128"/>
            </a:xfrm>
            <a:prstGeom prst="rect">
              <a:avLst/>
            </a:prstGeom>
            <a:noFill/>
          </p:spPr>
        </p:pic>
        <p:sp>
          <p:nvSpPr>
            <p:cNvPr id="76" name="TextBox 75"/>
            <p:cNvSpPr txBox="1"/>
            <p:nvPr/>
          </p:nvSpPr>
          <p:spPr>
            <a:xfrm>
              <a:off x="781038" y="5133442"/>
              <a:ext cx="754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en-US" altLang="ko-KR" sz="1800" b="1"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1~2</a:t>
              </a:r>
              <a:r>
                <a:rPr lang="ko-KR" altLang="en-US" sz="1800" b="1"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일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7" name="Picture 8" descr="http://socialworker.co.kr/mohw/attach/1/4847645675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742" t="8001" r="25753" b="7990"/>
            <a:stretch>
              <a:fillRect/>
            </a:stretch>
          </p:blipFill>
          <p:spPr bwMode="auto">
            <a:xfrm>
              <a:off x="2444152" y="4046104"/>
              <a:ext cx="850380" cy="1152128"/>
            </a:xfrm>
            <a:prstGeom prst="rect">
              <a:avLst/>
            </a:prstGeom>
            <a:noFill/>
          </p:spPr>
        </p:pic>
        <p:pic>
          <p:nvPicPr>
            <p:cNvPr id="80" name="Picture 8" descr="http://socialworker.co.kr/mohw/attach/1/4847645675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742" t="8001" r="25753" b="7990"/>
            <a:stretch>
              <a:fillRect/>
            </a:stretch>
          </p:blipFill>
          <p:spPr bwMode="auto">
            <a:xfrm>
              <a:off x="4079414" y="3566432"/>
              <a:ext cx="850380" cy="1152128"/>
            </a:xfrm>
            <a:prstGeom prst="rect">
              <a:avLst/>
            </a:prstGeom>
            <a:noFill/>
          </p:spPr>
        </p:pic>
        <p:pic>
          <p:nvPicPr>
            <p:cNvPr id="87" name="Picture 8" descr="http://socialworker.co.kr/mohw/attach/1/4847645675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742" t="8001" r="25753" b="7990"/>
            <a:stretch>
              <a:fillRect/>
            </a:stretch>
          </p:blipFill>
          <p:spPr bwMode="auto">
            <a:xfrm>
              <a:off x="5676413" y="4718560"/>
              <a:ext cx="850380" cy="1152128"/>
            </a:xfrm>
            <a:prstGeom prst="rect">
              <a:avLst/>
            </a:prstGeom>
            <a:noFill/>
          </p:spPr>
        </p:pic>
        <p:pic>
          <p:nvPicPr>
            <p:cNvPr id="91" name="Picture 8" descr="http://socialworker.co.kr/mohw/attach/1/4847645675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742" t="8001" r="25753" b="7990"/>
            <a:stretch>
              <a:fillRect/>
            </a:stretch>
          </p:blipFill>
          <p:spPr bwMode="auto">
            <a:xfrm>
              <a:off x="7313949" y="4238888"/>
              <a:ext cx="850380" cy="1152128"/>
            </a:xfrm>
            <a:prstGeom prst="rect">
              <a:avLst/>
            </a:prstGeom>
            <a:noFill/>
          </p:spPr>
        </p:pic>
        <p:sp>
          <p:nvSpPr>
            <p:cNvPr id="36" name="TextBox 35"/>
            <p:cNvSpPr txBox="1"/>
            <p:nvPr/>
          </p:nvSpPr>
          <p:spPr>
            <a:xfrm>
              <a:off x="2625079" y="4629386"/>
              <a:ext cx="568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en-US" altLang="ko-KR" sz="1800" b="1"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3 </a:t>
              </a:r>
              <a:r>
                <a:rPr lang="ko-KR" altLang="en-US" sz="1800" b="1"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일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48509" y="4125330"/>
              <a:ext cx="754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en-US" altLang="ko-KR" sz="1800" b="1"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4~8</a:t>
              </a:r>
              <a:r>
                <a:rPr lang="ko-KR" altLang="en-US" sz="1800" b="1"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일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48852" y="5277458"/>
              <a:ext cx="508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en-US" altLang="ko-KR" sz="1800" b="1"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9</a:t>
              </a:r>
              <a:r>
                <a:rPr lang="ko-KR" altLang="en-US" sz="1800" b="1"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일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04431" y="4773402"/>
              <a:ext cx="87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lang="en-US" altLang="ko-KR" sz="1800" b="1"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9~10</a:t>
              </a:r>
              <a:r>
                <a:rPr lang="ko-KR" altLang="en-US" sz="1800" b="1"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Arial" pitchFamily="34" charset="0"/>
                  <a:ea typeface="맑은 고딕" panose="020B0503020000020004" pitchFamily="50" charset="-127"/>
                  <a:cs typeface="+mn-cs"/>
                </a:rPr>
                <a:t>일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Arial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6" name="직사각형 105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00682" y="535906"/>
            <a:ext cx="4983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진행 일정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948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396938" y="1871842"/>
            <a:ext cx="8136000" cy="324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보고 대상자의 욕구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애로 사항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상황 등을 종합적으로 이해하는 것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32"/>
          <p:cNvGrpSpPr/>
          <p:nvPr/>
        </p:nvGrpSpPr>
        <p:grpSpPr>
          <a:xfrm>
            <a:off x="815159" y="3412510"/>
            <a:ext cx="8218143" cy="1944000"/>
            <a:chOff x="815159" y="3409765"/>
            <a:chExt cx="8218143" cy="1581540"/>
          </a:xfrm>
        </p:grpSpPr>
        <p:sp>
          <p:nvSpPr>
            <p:cNvPr id="47" name="직사각형 46"/>
            <p:cNvSpPr/>
            <p:nvPr/>
          </p:nvSpPr>
          <p:spPr>
            <a:xfrm>
              <a:off x="815159" y="4007252"/>
              <a:ext cx="2474416" cy="386566"/>
            </a:xfrm>
            <a:prstGeom prst="rect">
              <a:avLst/>
            </a:prstGeom>
            <a:solidFill>
              <a:srgbClr val="E8E8E8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대상파악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87021" y="3409765"/>
              <a:ext cx="2474416" cy="386566"/>
            </a:xfrm>
            <a:prstGeom prst="rect">
              <a:avLst/>
            </a:prstGeom>
            <a:solidFill>
              <a:srgbClr val="E8E8E8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니즈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687021" y="4007252"/>
              <a:ext cx="2474416" cy="386566"/>
            </a:xfrm>
            <a:prstGeom prst="rect">
              <a:avLst/>
            </a:prstGeom>
            <a:solidFill>
              <a:srgbClr val="E8E8E8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애로사항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687021" y="4604739"/>
              <a:ext cx="2474416" cy="386566"/>
            </a:xfrm>
            <a:prstGeom prst="rect">
              <a:avLst/>
            </a:prstGeom>
            <a:solidFill>
              <a:srgbClr val="E8E8E8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상황</a:t>
              </a:r>
              <a:r>
                <a:rPr lang="en-US" altLang="ko-KR" sz="16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맥락</a:t>
              </a:r>
              <a:r>
                <a:rPr lang="en-US" altLang="ko-KR" sz="16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, Context)</a:t>
              </a:r>
              <a:endParaRPr lang="ko-KR" altLang="en-US" sz="1600" b="1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558886" y="4007252"/>
              <a:ext cx="2474416" cy="386566"/>
            </a:xfrm>
            <a:prstGeom prst="rect">
              <a:avLst/>
            </a:prstGeom>
            <a:solidFill>
              <a:srgbClr val="E8E8E8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수준</a:t>
              </a:r>
              <a:r>
                <a:rPr lang="en-US" altLang="ko-KR" sz="16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/</a:t>
              </a:r>
              <a:r>
                <a:rPr lang="ko-KR" altLang="en-US" sz="16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스타일 파악</a:t>
              </a:r>
            </a:p>
          </p:txBody>
        </p:sp>
        <p:cxnSp>
          <p:nvCxnSpPr>
            <p:cNvPr id="64" name="꺾인 연결선 63"/>
            <p:cNvCxnSpPr>
              <a:stCxn id="47" idx="3"/>
              <a:endCxn id="50" idx="1"/>
            </p:cNvCxnSpPr>
            <p:nvPr/>
          </p:nvCxnSpPr>
          <p:spPr>
            <a:xfrm flipV="1">
              <a:off x="3289575" y="3603048"/>
              <a:ext cx="397446" cy="597487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diamond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꺾인 연결선 64"/>
            <p:cNvCxnSpPr>
              <a:stCxn id="47" idx="3"/>
              <a:endCxn id="62" idx="1"/>
            </p:cNvCxnSpPr>
            <p:nvPr/>
          </p:nvCxnSpPr>
          <p:spPr>
            <a:xfrm>
              <a:off x="3289575" y="4200535"/>
              <a:ext cx="397446" cy="597487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diamond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꺾인 연결선 65"/>
            <p:cNvCxnSpPr>
              <a:stCxn id="47" idx="3"/>
              <a:endCxn id="61" idx="1"/>
            </p:cNvCxnSpPr>
            <p:nvPr/>
          </p:nvCxnSpPr>
          <p:spPr>
            <a:xfrm>
              <a:off x="3289575" y="4200535"/>
              <a:ext cx="397446" cy="10332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diamond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hape 61"/>
            <p:cNvCxnSpPr>
              <a:stCxn id="50" idx="3"/>
              <a:endCxn id="63" idx="1"/>
            </p:cNvCxnSpPr>
            <p:nvPr/>
          </p:nvCxnSpPr>
          <p:spPr>
            <a:xfrm>
              <a:off x="6161437" y="3603048"/>
              <a:ext cx="397449" cy="597487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diamond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꺾인 연결선 67"/>
            <p:cNvCxnSpPr>
              <a:stCxn id="62" idx="3"/>
              <a:endCxn id="63" idx="1"/>
            </p:cNvCxnSpPr>
            <p:nvPr/>
          </p:nvCxnSpPr>
          <p:spPr>
            <a:xfrm flipV="1">
              <a:off x="6161437" y="4200535"/>
              <a:ext cx="397449" cy="597487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diamond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61" idx="3"/>
              <a:endCxn id="63" idx="1"/>
            </p:cNvCxnSpPr>
            <p:nvPr/>
          </p:nvCxnSpPr>
          <p:spPr>
            <a:xfrm>
              <a:off x="6161437" y="4200535"/>
              <a:ext cx="397449" cy="0"/>
            </a:xfrm>
            <a:prstGeom prst="straightConnector1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diamond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모서리가 둥근 직사각형 69"/>
          <p:cNvSpPr/>
          <p:nvPr/>
        </p:nvSpPr>
        <p:spPr>
          <a:xfrm>
            <a:off x="550637" y="3012580"/>
            <a:ext cx="8856000" cy="2592000"/>
          </a:xfrm>
          <a:prstGeom prst="roundRect">
            <a:avLst>
              <a:gd name="adj" fmla="val 6707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00" dirty="0">
              <a:solidFill>
                <a:srgbClr val="002060"/>
              </a:solidFill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16916" y="2824566"/>
            <a:ext cx="2014631" cy="421756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 eaLnBrk="1" fontAlgn="auto" latinLnBrk="1" hangingPunct="1">
              <a:lnSpc>
                <a:spcPct val="130000"/>
              </a:lnSpc>
              <a:spcAft>
                <a:spcPts val="0"/>
              </a:spcAft>
            </a:pP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【 </a:t>
            </a:r>
            <a:r>
              <a:rPr kumimoji="1" lang="ko-KR" altLang="en-US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니즈분석 프로세스 </a:t>
            </a:r>
            <a:r>
              <a:rPr kumimoji="1" lang="en-US" altLang="ko-KR" sz="1500" b="1" kern="0" dirty="0">
                <a:solidFill>
                  <a:srgbClr val="000000"/>
                </a:solidFill>
                <a:latin typeface="Arial"/>
                <a:ea typeface="맑은 고딕" panose="020B0503020000020004" pitchFamily="50" charset="-127"/>
                <a:cs typeface="+mn-cs"/>
              </a:rPr>
              <a:t>】</a:t>
            </a:r>
            <a:endParaRPr kumimoji="1" lang="ko-KR" altLang="en-US" sz="1500" b="1" kern="0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546604" y="1915618"/>
            <a:ext cx="828000" cy="324000"/>
          </a:xfrm>
          <a:prstGeom prst="roundRect">
            <a:avLst>
              <a:gd name="adj" fmla="val 47455"/>
            </a:avLst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sz="15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의 미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46604" y="2306138"/>
            <a:ext cx="828000" cy="324000"/>
          </a:xfrm>
          <a:prstGeom prst="roundRect">
            <a:avLst>
              <a:gd name="adj" fmla="val 47455"/>
            </a:avLst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sz="1500" dirty="0">
                <a:solidFill>
                  <a:srgbClr val="000066"/>
                </a:solidFill>
                <a:latin typeface="HY견고딕" pitchFamily="18" charset="-127"/>
                <a:ea typeface="HY견고딕" pitchFamily="18" charset="-127"/>
              </a:rPr>
              <a:t>목 적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396938" y="2306138"/>
            <a:ext cx="8136000" cy="324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상대방의 니즈</a:t>
            </a:r>
            <a:r>
              <a:rPr kumimoji="1" lang="en-US" altLang="ko-KR" sz="15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5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조직</a:t>
            </a:r>
            <a:r>
              <a:rPr lang="en-US" altLang="ko-KR" sz="15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•</a:t>
            </a:r>
            <a:r>
              <a:rPr lang="ko-KR" altLang="en-US" sz="15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문화적 특성 정보를 파악하고</a:t>
            </a:r>
            <a:r>
              <a:rPr lang="en-US" altLang="ko-KR" sz="15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5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이를 보고서에 반영하여 설득력을 향상 </a:t>
            </a:r>
            <a:r>
              <a:rPr lang="en-US" altLang="ko-KR" sz="1500" b="1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!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제목 29"/>
          <p:cNvSpPr txBox="1">
            <a:spLocks/>
          </p:cNvSpPr>
          <p:nvPr/>
        </p:nvSpPr>
        <p:spPr>
          <a:xfrm>
            <a:off x="353792" y="1255090"/>
            <a:ext cx="3123044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b="1" kern="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(1) </a:t>
            </a:r>
            <a:r>
              <a:rPr kumimoji="1" lang="ko-KR" altLang="en-US" sz="16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입체적 니즈분석 개요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8" name="직선 연결선 3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직선 연결선 3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23"/>
          <p:cNvGrpSpPr/>
          <p:nvPr/>
        </p:nvGrpSpPr>
        <p:grpSpPr>
          <a:xfrm flipV="1">
            <a:off x="345001" y="6296620"/>
            <a:ext cx="9216000" cy="72008"/>
            <a:chOff x="1712640" y="836712"/>
            <a:chExt cx="7416824" cy="144016"/>
          </a:xfrm>
        </p:grpSpPr>
        <p:cxnSp>
          <p:nvCxnSpPr>
            <p:cNvPr id="43" name="직선 연결선 4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직선 연결선 4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직선 연결선 4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4" name="TextBox 33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입체적 니즈 분석</a:t>
            </a:r>
          </a:p>
        </p:txBody>
      </p:sp>
      <p:sp>
        <p:nvSpPr>
          <p:cNvPr id="35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32" name="제목 29"/>
          <p:cNvSpPr txBox="1">
            <a:spLocks/>
          </p:cNvSpPr>
          <p:nvPr/>
        </p:nvSpPr>
        <p:spPr>
          <a:xfrm>
            <a:off x="578128" y="5716916"/>
            <a:ext cx="8931541" cy="2963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174625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1" lang="ko-KR" altLang="en-US" sz="105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니즈</a:t>
            </a:r>
            <a:r>
              <a:rPr kumimoji="1" lang="en-US" altLang="ko-KR" sz="105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상대방의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희망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요구 내용 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 </a:t>
            </a:r>
            <a:r>
              <a:rPr kumimoji="1" lang="ko-KR" altLang="en-US" sz="105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애로사항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: </a:t>
            </a:r>
            <a:r>
              <a:rPr kumimoji="1" lang="ko-KR" altLang="en-US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상대방의 고민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제약요인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고충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문제점 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 </a:t>
            </a:r>
            <a:r>
              <a:rPr kumimoji="1" lang="ko-KR" altLang="en-US" sz="105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상황</a:t>
            </a:r>
            <a:r>
              <a:rPr kumimoji="1" lang="en-US" altLang="ko-KR" sz="1050" b="1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상대방의 목적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목표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이해관계자 영향관계</a:t>
            </a:r>
            <a:r>
              <a:rPr kumimoji="1" lang="en-US" altLang="ko-KR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kern="0" spc="-50" dirty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의사결정 소구점 </a:t>
            </a:r>
          </a:p>
        </p:txBody>
      </p:sp>
    </p:spTree>
    <p:extLst>
      <p:ext uri="{BB962C8B-B14F-4D97-AF65-F5344CB8AC3E}">
        <p14:creationId xmlns:p14="http://schemas.microsoft.com/office/powerpoint/2010/main" val="11874760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http://rldynamiceng.com/cropped_business_team_work_jpg.jpg"/>
          <p:cNvPicPr>
            <a:picLocks noChangeAspect="1" noChangeArrowheads="1"/>
          </p:cNvPicPr>
          <p:nvPr/>
        </p:nvPicPr>
        <p:blipFill>
          <a:blip r:embed="rId3" cstate="print"/>
          <a:srcRect l="3783" r="3783" b="1115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856656" y="587727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>
                <a:solidFill>
                  <a:srgbClr val="0000CC"/>
                </a:solidFill>
                <a:latin typeface="+mn-ea"/>
                <a:ea typeface="+mn-ea"/>
              </a:rPr>
              <a:t>과제정의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208584" y="44371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>
                <a:solidFill>
                  <a:srgbClr val="0000CC"/>
                </a:solidFill>
                <a:latin typeface="+mn-ea"/>
                <a:ea typeface="+mn-ea"/>
              </a:rPr>
              <a:t>데이터수집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637840" y="253852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>
                <a:solidFill>
                  <a:srgbClr val="0000CC"/>
                </a:solidFill>
                <a:latin typeface="+mn-ea"/>
                <a:ea typeface="+mn-ea"/>
              </a:rPr>
              <a:t>분석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230403" y="7884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>
                <a:solidFill>
                  <a:srgbClr val="0000CC"/>
                </a:solidFill>
                <a:latin typeface="+mn-ea"/>
                <a:ea typeface="+mn-ea"/>
              </a:rPr>
              <a:t>개선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520952" y="44371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고객니즈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800872" y="76470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>
                <a:solidFill>
                  <a:srgbClr val="0000CC"/>
                </a:solidFill>
                <a:latin typeface="+mn-ea"/>
                <a:ea typeface="+mn-ea"/>
              </a:rPr>
              <a:t>보고서작성</a:t>
            </a:r>
          </a:p>
        </p:txBody>
      </p:sp>
      <p:cxnSp>
        <p:nvCxnSpPr>
          <p:cNvPr id="139" name="AutoShape 12"/>
          <p:cNvCxnSpPr>
            <a:cxnSpLocks noChangeShapeType="1"/>
          </p:cNvCxnSpPr>
          <p:nvPr/>
        </p:nvCxnSpPr>
        <p:spPr bwMode="auto">
          <a:xfrm rot="5400000">
            <a:off x="6666746" y="2252031"/>
            <a:ext cx="1908000" cy="1588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</p:spPr>
      </p:cxnSp>
      <p:sp>
        <p:nvSpPr>
          <p:cNvPr id="134" name="모서리가 둥근 직사각형 133"/>
          <p:cNvSpPr/>
          <p:nvPr/>
        </p:nvSpPr>
        <p:spPr bwMode="auto">
          <a:xfrm>
            <a:off x="6869806" y="961051"/>
            <a:ext cx="1500293" cy="36004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rPr>
              <a:t>Intro</a:t>
            </a:r>
            <a:endParaRPr lang="ko-KR" altLang="en-US" sz="1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endParaRPr>
          </a:p>
        </p:txBody>
      </p:sp>
      <p:sp>
        <p:nvSpPr>
          <p:cNvPr id="135" name="모서리가 둥근 직사각형 134"/>
          <p:cNvSpPr/>
          <p:nvPr/>
        </p:nvSpPr>
        <p:spPr bwMode="auto">
          <a:xfrm>
            <a:off x="6869806" y="1522515"/>
            <a:ext cx="1500293" cy="36004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rPr>
              <a:t>Practice</a:t>
            </a:r>
            <a:endParaRPr lang="ko-KR" altLang="en-US" sz="1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endParaRPr>
          </a:p>
        </p:txBody>
      </p:sp>
      <p:sp>
        <p:nvSpPr>
          <p:cNvPr id="136" name="모서리가 둥근 직사각형 135"/>
          <p:cNvSpPr/>
          <p:nvPr/>
        </p:nvSpPr>
        <p:spPr bwMode="auto">
          <a:xfrm>
            <a:off x="6869806" y="2083979"/>
            <a:ext cx="1500293" cy="36004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rPr>
              <a:t>Discussion</a:t>
            </a:r>
            <a:endParaRPr lang="ko-KR" altLang="en-US" sz="1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endParaRPr>
          </a:p>
        </p:txBody>
      </p:sp>
      <p:sp>
        <p:nvSpPr>
          <p:cNvPr id="137" name="모서리가 둥근 직사각형 136"/>
          <p:cNvSpPr/>
          <p:nvPr/>
        </p:nvSpPr>
        <p:spPr bwMode="auto">
          <a:xfrm>
            <a:off x="6869806" y="2645443"/>
            <a:ext cx="1500293" cy="36004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rPr>
              <a:t>Presentation</a:t>
            </a:r>
            <a:endParaRPr lang="ko-KR" altLang="en-US" sz="1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endParaRPr>
          </a:p>
        </p:txBody>
      </p:sp>
      <p:sp>
        <p:nvSpPr>
          <p:cNvPr id="138" name="모서리가 둥근 직사각형 137"/>
          <p:cNvSpPr/>
          <p:nvPr/>
        </p:nvSpPr>
        <p:spPr bwMode="auto">
          <a:xfrm>
            <a:off x="6869806" y="3206908"/>
            <a:ext cx="1500293" cy="36004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rPr>
              <a:t>Wrap-up</a:t>
            </a:r>
            <a:endParaRPr lang="ko-KR" altLang="en-US" sz="1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endParaRPr>
          </a:p>
        </p:txBody>
      </p:sp>
      <p:sp>
        <p:nvSpPr>
          <p:cNvPr id="141" name="Text Box 11"/>
          <p:cNvSpPr txBox="1">
            <a:spLocks noChangeArrowheads="1"/>
          </p:cNvSpPr>
          <p:nvPr/>
        </p:nvSpPr>
        <p:spPr bwMode="auto">
          <a:xfrm>
            <a:off x="7085364" y="419136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ko-KR" altLang="en-US" sz="1800">
                <a:solidFill>
                  <a:srgbClr val="0080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HY헤드라인M" pitchFamily="18" charset="-127"/>
                <a:ea typeface="HY헤드라인M" pitchFamily="18" charset="-127"/>
                <a:cs typeface="+mn-cs"/>
              </a:rPr>
              <a:t>진행절차</a:t>
            </a:r>
            <a:endParaRPr lang="ko-KR" altLang="en-US" sz="1800" dirty="0">
              <a:solidFill>
                <a:srgbClr val="008000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4766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11" name="TextBox 55"/>
          <p:cNvSpPr txBox="1"/>
          <p:nvPr/>
        </p:nvSpPr>
        <p:spPr bwMode="auto">
          <a:xfrm>
            <a:off x="1007800" y="1273864"/>
            <a:ext cx="67687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+mn-ea"/>
                <a:ea typeface="+mn-ea"/>
                <a:cs typeface="+mn-cs"/>
              </a:rPr>
              <a:t>과제를 추진하는 비즈니스 상의 목적과 타당성 등을 명확히 함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+mn-ea"/>
                <a:ea typeface="+mn-ea"/>
                <a:cs typeface="+mn-cs"/>
              </a:rPr>
              <a:t>과제와 관련된 현상 및 개선기회를 파악하고 잠재원인 도출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3426" y="33226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(1 </a:t>
            </a:r>
            <a:r>
              <a:rPr lang="ko-KR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일차</a:t>
            </a:r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512" y="548680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과제정의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057911" y="715156"/>
            <a:ext cx="4969123" cy="348918"/>
            <a:chOff x="3418369" y="4199603"/>
            <a:chExt cx="4452962" cy="453534"/>
          </a:xfrm>
        </p:grpSpPr>
        <p:sp>
          <p:nvSpPr>
            <p:cNvPr id="6" name="오각형 5"/>
            <p:cNvSpPr/>
            <p:nvPr/>
          </p:nvSpPr>
          <p:spPr>
            <a:xfrm>
              <a:off x="3418369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95B3D7">
                <a:alpha val="30000"/>
              </a:srgbClr>
            </a:solidFill>
            <a:ln w="6350" algn="ctr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추진배경</a:t>
              </a:r>
            </a:p>
          </p:txBody>
        </p:sp>
        <p:sp>
          <p:nvSpPr>
            <p:cNvPr id="83" name="오각형 82"/>
            <p:cNvSpPr/>
            <p:nvPr/>
          </p:nvSpPr>
          <p:spPr>
            <a:xfrm>
              <a:off x="4906175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C4BD97">
                <a:alpha val="30000"/>
              </a:srgbClr>
            </a:solidFill>
            <a:ln w="6350" algn="ctr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현상파악</a:t>
              </a:r>
            </a:p>
          </p:txBody>
        </p:sp>
        <p:sp>
          <p:nvSpPr>
            <p:cNvPr id="85" name="오각형 84"/>
            <p:cNvSpPr/>
            <p:nvPr/>
          </p:nvSpPr>
          <p:spPr>
            <a:xfrm>
              <a:off x="6393980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C3D69B">
                <a:alpha val="30000"/>
              </a:srgbClr>
            </a:solidFill>
            <a:ln w="6350" algn="ctr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잠재원인도출</a:t>
              </a: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9531"/>
              </p:ext>
            </p:extLst>
          </p:nvPr>
        </p:nvGraphicFramePr>
        <p:xfrm>
          <a:off x="3747042" y="2236142"/>
          <a:ext cx="5886478" cy="427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7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9:00~12:20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 작성법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 </a:t>
                      </a:r>
                      <a:r>
                        <a:rPr lang="ko-KR" altLang="en-US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보고서 작성방법 교육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12:20~13:30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 심  식  사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13:30~14:00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Intro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>
                          <a:latin typeface="맑은 고딕" panose="020B0503020000020004" pitchFamily="50" charset="-127"/>
                          <a:ea typeface="+mn-ea"/>
                        </a:rPr>
                        <a:t> 진행절차 설명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7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14:10~16:20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추진배경 실습</a:t>
                      </a:r>
                      <a:endParaRPr lang="en-US" altLang="ko-KR" sz="1400" b="1">
                        <a:solidFill>
                          <a:srgbClr val="0000C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Domain </a:t>
                      </a:r>
                      <a:r>
                        <a:rPr lang="ko-KR" altLang="en-US" sz="1400" b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지식 학습</a:t>
                      </a:r>
                      <a:endParaRPr lang="en-US" altLang="ko-KR" sz="1400" b="0">
                        <a:solidFill>
                          <a:srgbClr val="0000C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400" b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경쟁사</a:t>
                      </a:r>
                      <a:r>
                        <a:rPr lang="en-US" altLang="ko-KR" sz="1400" b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시장상황 조사 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7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16:30~17:50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+mn-ea"/>
                        </a:rPr>
                        <a:t>상호코칭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+mn-ea"/>
                        </a:rPr>
                        <a:t>미비점 보완</a:t>
                      </a:r>
                      <a:endParaRPr lang="en-US" altLang="ko-KR" sz="1400" b="1" baseline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+mn-ea"/>
                        </a:rPr>
                        <a:t>발표자료 작성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6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010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과제명 선정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과제명을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Naming Rule 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개선방법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구체적 목표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)”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맞추어 작성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14" name="오각형 13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17" name="오각형 16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12" name="직사각형 39"/>
          <p:cNvSpPr/>
          <p:nvPr/>
        </p:nvSpPr>
        <p:spPr>
          <a:xfrm>
            <a:off x="425142" y="1637678"/>
            <a:ext cx="9480858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z="14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※</a:t>
            </a:r>
            <a:r>
              <a:rPr kumimoji="1" lang="en-US" altLang="ko-KR" sz="1400" b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kumimoji="1" lang="ko-KR" altLang="en-US" sz="1400" b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과제명은</a:t>
            </a:r>
            <a:r>
              <a:rPr kumimoji="1" lang="ko-KR" altLang="en-US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Naming Rule</a:t>
            </a:r>
            <a:r>
              <a:rPr kumimoji="1" lang="ko-KR" altLang="en-US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따라 구체적으로 작성하고</a:t>
            </a:r>
            <a:r>
              <a:rPr kumimoji="1"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포괄적 또는 </a:t>
            </a:r>
            <a:r>
              <a:rPr kumimoji="1" lang="ko-KR" altLang="en-US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개념적인 용어 사용은 피할 것</a:t>
            </a:r>
            <a:br>
              <a:rPr kumimoji="1" lang="en-US" altLang="ko-KR" sz="1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kumimoji="1" lang="ko-KR" altLang="en-US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제목에서 과제의 개선 방향을 명확하게 알 수 있도록 핵심 </a:t>
            </a:r>
            <a:r>
              <a:rPr kumimoji="1" lang="en-US" altLang="ko-KR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Idea</a:t>
            </a:r>
            <a:r>
              <a:rPr kumimoji="1" lang="ko-KR" altLang="en-US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구체적으로 표현  </a:t>
            </a:r>
            <a:br>
              <a:rPr kumimoji="1" lang="ko-KR" altLang="en-US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ko-KR" altLang="en-US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kumimoji="1" lang="en-US" altLang="ko-KR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1" lang="ko-KR" altLang="en-US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포괄적 또는 개념적인 용어 사용은 지양  例</a:t>
            </a:r>
            <a:r>
              <a:rPr kumimoji="1" lang="en-US" altLang="ko-KR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1" lang="ko-KR" altLang="en-US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최적화</a:t>
            </a:r>
            <a:r>
              <a:rPr kumimoji="1" lang="en-US" altLang="ko-KR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고도화</a:t>
            </a:r>
            <a:r>
              <a:rPr kumimoji="1" lang="en-US" altLang="ko-KR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강건화</a:t>
            </a:r>
            <a:r>
              <a:rPr kumimoji="1" lang="en-US" altLang="ko-KR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5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효율화 등</a:t>
            </a:r>
            <a:endParaRPr kumimoji="1" lang="ko-KR" altLang="en-US" sz="15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85934" y="3049273"/>
            <a:ext cx="4062413" cy="3260048"/>
          </a:xfrm>
          <a:prstGeom prst="roundRect">
            <a:avLst>
              <a:gd name="adj" fmla="val 5471"/>
            </a:avLst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8000" tIns="45720" rIns="91440" bIns="18000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</a:pPr>
            <a:endParaRPr kumimoji="1" lang="ko-KR" altLang="en-US" sz="15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088992" y="3049273"/>
            <a:ext cx="4062413" cy="3260048"/>
          </a:xfrm>
          <a:prstGeom prst="roundRect">
            <a:avLst>
              <a:gd name="adj" fmla="val 5471"/>
            </a:avLst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8000" tIns="45720" rIns="91440" bIns="18000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</a:pPr>
            <a:endParaRPr kumimoji="1" lang="ko-KR" altLang="en-US" sz="15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gray">
          <a:xfrm>
            <a:off x="2000672" y="2815808"/>
            <a:ext cx="1604453" cy="4669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" tIns="46038" rIns="36000" bIns="46038" anchor="ctr"/>
          <a:lstStyle/>
          <a:p>
            <a:pPr algn="ctr" eaLnBrk="0" latinLnBrk="0" hangingPunct="0"/>
            <a:r>
              <a:rPr lang="en-US" altLang="ko-KR" sz="15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【 Best </a:t>
            </a:r>
            <a:r>
              <a:rPr lang="ko-KR" altLang="en-US" sz="15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사례 </a:t>
            </a:r>
            <a:r>
              <a:rPr lang="en-US" altLang="ko-KR" sz="15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】</a:t>
            </a:r>
            <a:endParaRPr kumimoji="1" lang="ko-KR" altLang="en-US" sz="15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gray">
          <a:xfrm>
            <a:off x="6249144" y="2780928"/>
            <a:ext cx="1694096" cy="4669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" tIns="46038" rIns="36000" bIns="46038" anchor="ctr"/>
          <a:lstStyle/>
          <a:p>
            <a:pPr algn="ctr" eaLnBrk="0" latinLnBrk="0" hangingPunct="0"/>
            <a:r>
              <a:rPr lang="en-US" altLang="ko-KR" sz="15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【  Worst </a:t>
            </a:r>
            <a:r>
              <a:rPr lang="ko-KR" altLang="en-US" sz="15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사례 </a:t>
            </a: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】</a:t>
            </a:r>
            <a:endParaRPr kumimoji="1" lang="ko-KR" altLang="en-US" sz="15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8151" y="3290643"/>
            <a:ext cx="4082841" cy="261474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8000" tIns="72000" rtlCol="0" anchor="t"/>
          <a:lstStyle/>
          <a:p>
            <a:pPr marL="185738" indent="-185738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프레스 속도 실시간 제어기술 개발을 통한</a:t>
            </a:r>
            <a:br>
              <a:rPr lang="en-US" altLang="ko-KR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Loss Time Zero</a:t>
            </a:r>
            <a:r>
              <a:rPr lang="ko-KR" altLang="en-US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</a:t>
            </a:r>
          </a:p>
          <a:p>
            <a:pPr marL="185738" indent="-185738">
              <a:lnSpc>
                <a:spcPct val="14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ko-KR" altLang="en-US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적조발생 및 확산 예측시스템 구축을 통한 </a:t>
            </a:r>
            <a:endParaRPr lang="en-US" altLang="ko-KR" sz="13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수산피해 최소화</a:t>
            </a:r>
            <a:endParaRPr lang="en-US" altLang="ko-KR" sz="13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4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이천시 </a:t>
            </a:r>
            <a:r>
              <a:rPr lang="en-US" altLang="ko-KR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CCTV </a:t>
            </a:r>
            <a:r>
              <a:rPr lang="ko-KR" altLang="en-US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사각지대 실시간 모니터링</a:t>
            </a:r>
            <a:r>
              <a:rPr lang="en-US" altLang="ko-KR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및 사전</a:t>
            </a:r>
            <a:endParaRPr lang="en-US" altLang="ko-KR" sz="13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altLang="ko-KR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예측을 통한 범죄예방 강화</a:t>
            </a:r>
            <a:endParaRPr lang="en-US" altLang="ko-KR" sz="13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4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장애인 콜택시 배차 최적화 알고리즘 구축을 통한</a:t>
            </a:r>
            <a:br>
              <a:rPr lang="en-US" altLang="ko-KR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3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대기시간 단축</a:t>
            </a:r>
            <a:endParaRPr lang="en-US" altLang="ko-KR" sz="13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65571" y="3290643"/>
            <a:ext cx="4082841" cy="261474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8000" tIns="72000" rtlCol="0" anchor="t"/>
          <a:lstStyle/>
          <a:p>
            <a:pPr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13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에너지설비 전력 원가절감</a:t>
            </a:r>
            <a:endParaRPr lang="en-US" altLang="ko-KR" sz="13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4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3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배기시스템 효율 향상 기술 개발</a:t>
            </a:r>
            <a:endParaRPr lang="en-US" altLang="ko-KR" sz="13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4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3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강남구 소매사업 상권분석</a:t>
            </a:r>
            <a:endParaRPr lang="en-US" altLang="ko-KR" sz="13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4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3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대형 컨테이너선용 에너지 절감 기술개발</a:t>
            </a:r>
            <a:endParaRPr lang="en-US" altLang="ko-KR" sz="13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4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3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오피스텔 임대 서비스 현황 분석</a:t>
            </a:r>
            <a:endParaRPr lang="en-US" altLang="ko-KR" sz="13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3949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추진배경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과제를 “왜” 추진하는지 추진배경과 목적을 전략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니즈 등과 연계하여 구체적으로 기술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92411" y="2155014"/>
            <a:ext cx="9097664" cy="3794266"/>
          </a:xfrm>
          <a:prstGeom prst="roundRect">
            <a:avLst>
              <a:gd name="adj" fmla="val 2822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en-US" altLang="ko-KR" sz="18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1) </a:t>
            </a:r>
            <a:r>
              <a:rPr lang="ko-KR" altLang="en-US" sz="18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전략연계</a:t>
            </a:r>
            <a:endParaRPr lang="en-US" altLang="ko-KR" sz="1800" b="1" spc="-150">
              <a:solidFill>
                <a:srgbClr val="008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   - </a:t>
            </a:r>
            <a:r>
              <a:rPr lang="ko-KR" altLang="en-US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과제가 회사의 전략 또는 다른 비즈니스 안건과 어떻게 연계되어 있는가</a:t>
            </a: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   - </a:t>
            </a:r>
            <a:r>
              <a:rPr lang="ko-KR" altLang="en-US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과제에서 중점적으로 추진해야 하는 것은 무엇이고</a:t>
            </a: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, </a:t>
            </a:r>
            <a:r>
              <a:rPr lang="ko-KR" altLang="en-US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타 사업에 미치는 영향은 무엇인가</a:t>
            </a: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   - </a:t>
            </a:r>
            <a:r>
              <a:rPr lang="ko-KR" altLang="en-US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본 과제</a:t>
            </a: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 </a:t>
            </a:r>
            <a:r>
              <a:rPr lang="ko-KR" altLang="en-US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수행으로부터 얻을 수 있는 이득은 무엇인가</a:t>
            </a: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600" b="1" spc="-150">
              <a:solidFill>
                <a:srgbClr val="008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sym typeface="Wingdings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ko-KR" sz="18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2) </a:t>
            </a:r>
            <a:r>
              <a:rPr lang="ko-KR" altLang="en-US" sz="18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시장</a:t>
            </a:r>
            <a:r>
              <a:rPr lang="en-US" altLang="ko-KR" sz="18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/</a:t>
            </a:r>
            <a:r>
              <a:rPr lang="ko-KR" altLang="en-US" sz="18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고객니즈</a:t>
            </a:r>
            <a:endParaRPr lang="en-US" altLang="ko-KR" sz="1800" b="1" spc="-150">
              <a:solidFill>
                <a:srgbClr val="008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   - </a:t>
            </a:r>
            <a:r>
              <a:rPr lang="ko-KR" altLang="en-US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이 과제가 시장 및 경쟁상황에 어떤 영향을 미칠수 있는가</a:t>
            </a: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   - </a:t>
            </a:r>
            <a:r>
              <a:rPr lang="ko-KR" altLang="en-US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이 과제와 관련된 고객니즈는 무엇인가</a:t>
            </a:r>
            <a:r>
              <a:rPr lang="en-US" altLang="ko-KR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?</a:t>
            </a:r>
            <a:r>
              <a:rPr lang="ko-KR" altLang="en-US" sz="1600" b="1" spc="-15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sym typeface="Wingdings"/>
              </a:rPr>
              <a:t> </a:t>
            </a:r>
            <a:endParaRPr lang="en-US" altLang="ko-KR" sz="1600" b="1" spc="-150">
              <a:solidFill>
                <a:srgbClr val="008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  <a:sym typeface="Wingdings"/>
            </a:endParaRPr>
          </a:p>
          <a:p>
            <a:endParaRPr lang="ko-KR" altLang="en-US" spc="-150">
              <a:solidFill>
                <a:srgbClr val="008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14" name="오각형 13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17" name="오각형 16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9845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3" y="9462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추진배경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5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39294" y="653256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Mass </a:t>
            </a:r>
            <a:r>
              <a: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고객에 대한 무선통신서비스의 경쟁심화 및 정부의 통신요금 인하 의지 등은 </a:t>
            </a:r>
            <a:r>
              <a:rPr lang="ko-KR" altLang="en-US" sz="1600" kern="0">
                <a:solidFill>
                  <a:srgbClr val="000000"/>
                </a:solidFill>
                <a:latin typeface="+mn-ea"/>
                <a:ea typeface="+mn-ea"/>
              </a:rPr>
              <a:t>우리회사의</a:t>
            </a:r>
            <a:br>
              <a:rPr lang="en-US" altLang="ko-KR" sz="1600" ker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성장을 위협하고 있음</a:t>
            </a:r>
          </a:p>
        </p:txBody>
      </p:sp>
      <p:sp>
        <p:nvSpPr>
          <p:cNvPr id="106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498870" y="1340768"/>
            <a:ext cx="224260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kern="0" noProof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&lt; XX </a:t>
            </a:r>
            <a:r>
              <a:rPr lang="ko-KR" altLang="en-US" sz="1400" b="1" kern="0" noProof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서비스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가입자 현황 </a:t>
            </a: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&gt;</a:t>
            </a: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5656" y="5269607"/>
            <a:ext cx="6900928" cy="1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>
              <a:tabLst>
                <a:tab pos="447675" algn="l"/>
                <a:tab pos="630238" algn="l"/>
              </a:tabLs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tabLst>
                <a:tab pos="447675" algn="l"/>
                <a:tab pos="630238" algn="l"/>
              </a:tabLs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tabLst>
                <a:tab pos="447675" algn="l"/>
                <a:tab pos="630238" algn="l"/>
              </a:tabLs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tabLst>
                <a:tab pos="447675" algn="l"/>
                <a:tab pos="630238" algn="l"/>
              </a:tabLs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tabLst>
                <a:tab pos="447675" algn="l"/>
                <a:tab pos="630238" algn="l"/>
              </a:tabLs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630238" algn="l"/>
              </a:tabLs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630238" algn="l"/>
              </a:tabLs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630238" algn="l"/>
              </a:tabLs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630238" algn="l"/>
              </a:tabLs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675" algn="l"/>
                <a:tab pos="630238" algn="l"/>
              </a:tabLst>
              <a:defRPr/>
            </a:pPr>
            <a:r>
              <a:rPr kumimoji="0" lang="en-US" altLang="ko-KR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Source:	</a:t>
            </a:r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방송통신위원회</a:t>
            </a:r>
            <a:r>
              <a:rPr kumimoji="0" lang="en-US" altLang="ko-KR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‘</a:t>
            </a:r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유∙무선 통신서비스 가입자 현황’</a:t>
            </a:r>
            <a:r>
              <a:rPr kumimoji="0" lang="en-US" altLang="ko-KR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미래기획위원회와</a:t>
            </a:r>
            <a:r>
              <a:rPr kumimoji="0" lang="en-US" altLang="ko-KR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방송통신위원회 공동 주최 </a:t>
            </a:r>
            <a:r>
              <a:rPr kumimoji="0" lang="en-US" altLang="ko-KR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'</a:t>
            </a:r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이동통신 요금정책 세미나 </a:t>
            </a:r>
            <a:r>
              <a:rPr kumimoji="0" lang="en-US" altLang="ko-KR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‘</a:t>
            </a:r>
          </a:p>
        </p:txBody>
      </p:sp>
      <p:sp>
        <p:nvSpPr>
          <p:cNvPr id="108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33413" y="4693543"/>
            <a:ext cx="41751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noProof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당사가</a:t>
            </a:r>
            <a:r>
              <a:rPr kumimoji="0" lang="ko-KR" altLang="en-US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ko-KR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Monopolize </a:t>
            </a:r>
            <a:r>
              <a:rPr kumimoji="0" lang="ko-KR" altLang="en-US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해왔던 </a:t>
            </a:r>
            <a:r>
              <a:rPr kumimoji="0" lang="en-US" altLang="ko-KR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</a:t>
            </a:r>
            <a:r>
              <a:rPr kumimoji="0" lang="ko-KR" altLang="en-US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시장은 정체기에 들어있으며 이를 대체하여 급성장 중인 </a:t>
            </a:r>
            <a:r>
              <a:rPr kumimoji="0" lang="en-US" altLang="ko-KR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</a:t>
            </a:r>
            <a:r>
              <a:rPr kumimoji="0" lang="ko-KR" altLang="en-US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시장은  타 업체들과 공유하고 있는 상황임</a:t>
            </a:r>
            <a:endParaRPr kumimoji="0" lang="en-US" altLang="ko-KR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2" name="Object 8"/>
          <p:cNvGraphicFramePr>
            <a:graphicFrameLocks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046867957"/>
              </p:ext>
            </p:extLst>
          </p:nvPr>
        </p:nvGraphicFramePr>
        <p:xfrm>
          <a:off x="396875" y="1608609"/>
          <a:ext cx="2944813" cy="2136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110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08038" y="1484784"/>
            <a:ext cx="3714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만 명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</a:p>
        </p:txBody>
      </p:sp>
      <p:sp>
        <p:nvSpPr>
          <p:cNvPr id="111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408238" y="1916584"/>
            <a:ext cx="379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fld id="{D483CC91-E606-BF45-9F76-0C7F55EB8D00}" type="datetime'2'''''''''''''''''',''''''''''''''''''44''''0'''''''"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charset="2"/>
                <a:buNone/>
                <a:tabLst/>
                <a:defRPr/>
              </a:pPr>
              <a:t>2,440</a:t>
            </a:fld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2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865438" y="1778472"/>
            <a:ext cx="379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fld id="{0E0E730E-C396-2541-BE92-2827650335B4}" type="datetime'''2'''',''''6''''''9''''''''''''''''''0'''''"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charset="2"/>
                <a:buNone/>
                <a:tabLst/>
                <a:defRPr/>
              </a:pPr>
              <a:t>2,690</a:t>
            </a:fld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3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81313" y="3640609"/>
            <a:ext cx="3492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2018</a:t>
            </a:r>
          </a:p>
        </p:txBody>
      </p:sp>
      <p:sp>
        <p:nvSpPr>
          <p:cNvPr id="114" name="Rectangle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424113" y="3640609"/>
            <a:ext cx="3492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2017</a:t>
            </a:r>
          </a:p>
        </p:txBody>
      </p:sp>
      <p:sp>
        <p:nvSpPr>
          <p:cNvPr id="115" name="Rectangle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962150" y="3640609"/>
            <a:ext cx="3492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2016</a:t>
            </a:r>
          </a:p>
        </p:txBody>
      </p:sp>
      <p:sp>
        <p:nvSpPr>
          <p:cNvPr id="116" name="Rectangle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00188" y="3640609"/>
            <a:ext cx="3492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2015</a:t>
            </a:r>
          </a:p>
        </p:txBody>
      </p:sp>
      <p:sp>
        <p:nvSpPr>
          <p:cNvPr id="117" name="Rectangle 1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42988" y="3640609"/>
            <a:ext cx="3492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2014</a:t>
            </a:r>
          </a:p>
        </p:txBody>
      </p:sp>
      <p:sp>
        <p:nvSpPr>
          <p:cNvPr id="122" name="Rectangle 2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39825" y="3926359"/>
            <a:ext cx="179388" cy="133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3" name="Rectangle 2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39825" y="4129559"/>
            <a:ext cx="179388" cy="133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4" name="Rectangle 2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370013" y="4126384"/>
            <a:ext cx="18065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0000 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가입자 현황</a:t>
            </a:r>
          </a:p>
        </p:txBody>
      </p:sp>
      <p:sp>
        <p:nvSpPr>
          <p:cNvPr id="125" name="Rectangle 2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370013" y="3923184"/>
            <a:ext cx="17335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0000 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가입자 현황</a:t>
            </a:r>
          </a:p>
        </p:txBody>
      </p:sp>
      <p:sp>
        <p:nvSpPr>
          <p:cNvPr id="133" name="Freeform 32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3170632" y="1800697"/>
            <a:ext cx="331393" cy="2472149"/>
          </a:xfrm>
          <a:custGeom>
            <a:avLst/>
            <a:gdLst>
              <a:gd name="T0" fmla="*/ 273 w 279"/>
              <a:gd name="T1" fmla="*/ 0 h 1600"/>
              <a:gd name="T2" fmla="*/ 0 w 279"/>
              <a:gd name="T3" fmla="*/ 113 h 1600"/>
              <a:gd name="T4" fmla="*/ 0 w 279"/>
              <a:gd name="T5" fmla="*/ 358 h 1600"/>
              <a:gd name="T6" fmla="*/ 279 w 279"/>
              <a:gd name="T7" fmla="*/ 1600 h 1600"/>
              <a:gd name="T8" fmla="*/ 0 60000 65536"/>
              <a:gd name="T9" fmla="*/ 0 60000 65536"/>
              <a:gd name="T10" fmla="*/ 0 60000 65536"/>
              <a:gd name="T11" fmla="*/ 0 60000 65536"/>
              <a:gd name="T12" fmla="*/ 0 w 279"/>
              <a:gd name="T13" fmla="*/ 0 h 1600"/>
              <a:gd name="T14" fmla="*/ 279 w 279"/>
              <a:gd name="T15" fmla="*/ 1600 h 1600"/>
              <a:gd name="connsiteX0" fmla="*/ 10386 w 10601"/>
              <a:gd name="connsiteY0" fmla="*/ 0 h 10000"/>
              <a:gd name="connsiteX1" fmla="*/ 601 w 10601"/>
              <a:gd name="connsiteY1" fmla="*/ 706 h 10000"/>
              <a:gd name="connsiteX2" fmla="*/ 0 w 10601"/>
              <a:gd name="connsiteY2" fmla="*/ 6537 h 10000"/>
              <a:gd name="connsiteX3" fmla="*/ 10601 w 10601"/>
              <a:gd name="connsiteY3" fmla="*/ 10000 h 10000"/>
              <a:gd name="connsiteX0" fmla="*/ 10386 w 10601"/>
              <a:gd name="connsiteY0" fmla="*/ 0 h 10000"/>
              <a:gd name="connsiteX1" fmla="*/ 401 w 10601"/>
              <a:gd name="connsiteY1" fmla="*/ 1580 h 10000"/>
              <a:gd name="connsiteX2" fmla="*/ 0 w 10601"/>
              <a:gd name="connsiteY2" fmla="*/ 6537 h 10000"/>
              <a:gd name="connsiteX3" fmla="*/ 10601 w 10601"/>
              <a:gd name="connsiteY3" fmla="*/ 10000 h 10000"/>
              <a:gd name="connsiteX0" fmla="*/ 10386 w 12205"/>
              <a:gd name="connsiteY0" fmla="*/ 0 h 10140"/>
              <a:gd name="connsiteX1" fmla="*/ 401 w 12205"/>
              <a:gd name="connsiteY1" fmla="*/ 1580 h 10140"/>
              <a:gd name="connsiteX2" fmla="*/ 0 w 12205"/>
              <a:gd name="connsiteY2" fmla="*/ 6537 h 10140"/>
              <a:gd name="connsiteX3" fmla="*/ 12205 w 12205"/>
              <a:gd name="connsiteY3" fmla="*/ 10140 h 10140"/>
              <a:gd name="connsiteX0" fmla="*/ 10027 w 11846"/>
              <a:gd name="connsiteY0" fmla="*/ 0 h 10140"/>
              <a:gd name="connsiteX1" fmla="*/ 42 w 11846"/>
              <a:gd name="connsiteY1" fmla="*/ 1580 h 10140"/>
              <a:gd name="connsiteX2" fmla="*/ 242 w 11846"/>
              <a:gd name="connsiteY2" fmla="*/ 7061 h 10140"/>
              <a:gd name="connsiteX3" fmla="*/ 11846 w 11846"/>
              <a:gd name="connsiteY3" fmla="*/ 10140 h 10140"/>
              <a:gd name="connsiteX0" fmla="*/ 10027 w 11846"/>
              <a:gd name="connsiteY0" fmla="*/ 0 h 10140"/>
              <a:gd name="connsiteX1" fmla="*/ 42 w 11846"/>
              <a:gd name="connsiteY1" fmla="*/ 1580 h 10140"/>
              <a:gd name="connsiteX2" fmla="*/ 242 w 11846"/>
              <a:gd name="connsiteY2" fmla="*/ 7061 h 10140"/>
              <a:gd name="connsiteX3" fmla="*/ 11846 w 11846"/>
              <a:gd name="connsiteY3" fmla="*/ 10140 h 10140"/>
              <a:gd name="connsiteX0" fmla="*/ 10027 w 10443"/>
              <a:gd name="connsiteY0" fmla="*/ 0 h 10035"/>
              <a:gd name="connsiteX1" fmla="*/ 42 w 10443"/>
              <a:gd name="connsiteY1" fmla="*/ 1580 h 10035"/>
              <a:gd name="connsiteX2" fmla="*/ 242 w 10443"/>
              <a:gd name="connsiteY2" fmla="*/ 7061 h 10035"/>
              <a:gd name="connsiteX3" fmla="*/ 10443 w 10443"/>
              <a:gd name="connsiteY3" fmla="*/ 10035 h 1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3" h="10035">
                <a:moveTo>
                  <a:pt x="10027" y="0"/>
                </a:moveTo>
                <a:lnTo>
                  <a:pt x="42" y="1580"/>
                </a:lnTo>
                <a:cubicBezTo>
                  <a:pt x="-158" y="3524"/>
                  <a:pt x="442" y="5117"/>
                  <a:pt x="242" y="7061"/>
                </a:cubicBezTo>
                <a:cubicBezTo>
                  <a:pt x="10590" y="10277"/>
                  <a:pt x="7110" y="7448"/>
                  <a:pt x="10443" y="10035"/>
                </a:cubicBezTo>
              </a:path>
            </a:pathLst>
          </a:custGeom>
          <a:gradFill rotWithShape="1">
            <a:gsLst>
              <a:gs pos="0">
                <a:srgbClr val="066BB0"/>
              </a:gs>
              <a:gs pos="100000">
                <a:srgbClr val="FFFFFF"/>
              </a:gs>
            </a:gsLst>
            <a:lin ang="0" scaled="1"/>
          </a:gradFill>
          <a:ln w="9525" cap="flat" cmpd="sng">
            <a:solidFill>
              <a:srgbClr val="003366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5" name="Text Box 3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6132594" y="1340768"/>
            <a:ext cx="260968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&lt;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통신 서비스 관련 정부 정책 </a:t>
            </a: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&gt;</a:t>
            </a: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41354" y="1741216"/>
            <a:ext cx="4248150" cy="3240360"/>
            <a:chOff x="5241354" y="2132856"/>
            <a:chExt cx="4248150" cy="3459163"/>
          </a:xfrm>
        </p:grpSpPr>
        <p:sp>
          <p:nvSpPr>
            <p:cNvPr id="136" name="AutoShape 35"/>
            <p:cNvSpPr>
              <a:spLocks noChangeArrowheads="1"/>
            </p:cNvSpPr>
            <p:nvPr/>
          </p:nvSpPr>
          <p:spPr bwMode="gray">
            <a:xfrm>
              <a:off x="5241354" y="4007694"/>
              <a:ext cx="1027112" cy="1584325"/>
            </a:xfrm>
            <a:prstGeom prst="homePlate">
              <a:avLst>
                <a:gd name="adj" fmla="val 20588"/>
              </a:avLst>
            </a:prstGeom>
            <a:solidFill>
              <a:srgbClr val="4C9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000" tIns="0" rIns="18000" bIns="0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가상이동 통신망 사업자</a:t>
              </a: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7" name="Rectangle 36"/>
            <p:cNvSpPr>
              <a:spLocks noChangeArrowheads="1"/>
            </p:cNvSpPr>
            <p:nvPr/>
          </p:nvSpPr>
          <p:spPr bwMode="auto">
            <a:xfrm>
              <a:off x="6336729" y="4039444"/>
              <a:ext cx="3084512" cy="15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 </a:t>
              </a:r>
              <a:r>
                <a:rPr kumimoji="0" lang="en-US" altLang="ko-KR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“MVNO </a:t>
              </a:r>
              <a:r>
                <a:rPr kumimoji="0" lang="ko-KR" alt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도입을 통한 경쟁 활성화</a:t>
              </a:r>
              <a:r>
                <a:rPr kumimoji="0" lang="en-US" altLang="ko-KR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보조금의 요금인하 전환</a:t>
              </a:r>
              <a:r>
                <a:rPr kumimoji="0" lang="en-US" altLang="ko-KR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결합상품 활성화</a:t>
              </a:r>
              <a:r>
                <a:rPr kumimoji="0" lang="en-US" altLang="ko-KR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무선데이터 요금 인하 등을 중심으로 요금인하를 추진하겠다</a:t>
              </a:r>
              <a:r>
                <a:rPr kumimoji="0" lang="en-US" altLang="ko-KR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”</a:t>
              </a:r>
            </a:p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- XXX</a:t>
              </a:r>
              <a:r>
                <a: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 방통위원장</a:t>
              </a:r>
            </a:p>
          </p:txBody>
        </p:sp>
        <p:sp>
          <p:nvSpPr>
            <p:cNvPr id="138" name="Rectangle 37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6336729" y="2167781"/>
              <a:ext cx="3084512" cy="15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"</a:t>
              </a:r>
              <a:r>
                <a:rPr kumimoji="0" lang="ko-KR" alt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이동통신 품질을 유지해 </a:t>
              </a:r>
              <a:r>
                <a:rPr kumimoji="0" lang="en-US" altLang="ko-KR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IT</a:t>
              </a:r>
              <a:r>
                <a:rPr kumimoji="0" lang="ko-KR" alt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강국의 면모를 유지하는 동시에 현 정부의 통신요금 </a:t>
              </a:r>
              <a:r>
                <a:rPr kumimoji="0" lang="en-US" altLang="ko-KR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20% </a:t>
              </a:r>
              <a:r>
                <a:rPr kumimoji="0" lang="ko-KR" alt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인하 공약을 실현하겠다</a:t>
              </a:r>
              <a:r>
                <a:rPr kumimoji="0" lang="en-US" altLang="ko-KR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“</a:t>
              </a:r>
            </a:p>
            <a:p>
              <a:pPr marL="0" marR="0" lvl="0" indent="0" algn="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- </a:t>
              </a:r>
              <a:r>
                <a:rPr lang="en-US" altLang="ko-KR" sz="1000" kern="0" noProof="0">
                  <a:solidFill>
                    <a:srgbClr val="000000"/>
                  </a:solidFill>
                  <a:latin typeface="+mn-ea"/>
                  <a:ea typeface="+mn-ea"/>
                  <a:cs typeface="+mn-cs"/>
                </a:rPr>
                <a:t>XXX</a:t>
              </a:r>
              <a:r>
                <a: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 방통위원장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"</a:t>
              </a:r>
              <a:r>
                <a:rPr kumimoji="0" lang="ko-KR" altLang="en-US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서민들이 체감할 수 있는 요금인하 정책을 마련하겠다</a:t>
              </a:r>
              <a:r>
                <a:rPr kumimoji="0" lang="en-US" altLang="ko-KR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“               </a:t>
              </a:r>
            </a:p>
            <a:p>
              <a:pPr marL="0" marR="0" lvl="0" indent="0" algn="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- XXX</a:t>
              </a:r>
              <a:r>
                <a: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 미래기획위원장</a:t>
              </a:r>
              <a:endParaRPr kumimoji="0" lang="en-US" altLang="ko-KR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9" name="AutoShape 38"/>
            <p:cNvSpPr>
              <a:spLocks noChangeArrowheads="1"/>
            </p:cNvSpPr>
            <p:nvPr/>
          </p:nvSpPr>
          <p:spPr bwMode="gray">
            <a:xfrm>
              <a:off x="5241354" y="2132856"/>
              <a:ext cx="1027112" cy="1584325"/>
            </a:xfrm>
            <a:prstGeom prst="homePlate">
              <a:avLst>
                <a:gd name="adj" fmla="val 20588"/>
              </a:avLst>
            </a:prstGeom>
            <a:solidFill>
              <a:srgbClr val="4C9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000" tIns="0" rIns="18000" bIns="0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통신요금 인하</a:t>
              </a:r>
            </a:p>
          </p:txBody>
        </p:sp>
        <p:sp>
          <p:nvSpPr>
            <p:cNvPr id="140" name="Rectangle 39"/>
            <p:cNvSpPr>
              <a:spLocks noChangeArrowheads="1"/>
            </p:cNvSpPr>
            <p:nvPr/>
          </p:nvSpPr>
          <p:spPr bwMode="auto">
            <a:xfrm>
              <a:off x="5241354" y="2132856"/>
              <a:ext cx="4248150" cy="15843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241354" y="4007694"/>
              <a:ext cx="4248150" cy="15843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42" name="Line 41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4953000" y="1604963"/>
            <a:ext cx="0" cy="4573587"/>
          </a:xfrm>
          <a:prstGeom prst="line">
            <a:avLst/>
          </a:prstGeom>
          <a:noFill/>
          <a:ln w="9525">
            <a:solidFill>
              <a:srgbClr val="93939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127" name="Picture 26" descr="삼성 네트웍스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86" y="3182119"/>
            <a:ext cx="11239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28" descr="LG 데이콤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90" y="2212603"/>
            <a:ext cx="9652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29" descr="SK 브로드밴드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765" y="2571378"/>
            <a:ext cx="1087437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Rectangle 30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512840" y="2099891"/>
            <a:ext cx="1174750" cy="2233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2" name="Rectangle 31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512840" y="1801441"/>
            <a:ext cx="1174750" cy="298450"/>
          </a:xfrm>
          <a:prstGeom prst="rect">
            <a:avLst/>
          </a:prstGeom>
          <a:solidFill>
            <a:srgbClr val="066BB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주요 </a:t>
            </a:r>
            <a:r>
              <a:rPr lang="ko-KR" altLang="en-US" sz="1100" kern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서비스</a:t>
            </a:r>
            <a:r>
              <a: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업체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4" name="Rectangle 33"/>
          <p:cNvSpPr>
            <a:spLocks noChangeArrowheads="1"/>
          </p:cNvSpPr>
          <p:nvPr>
            <p:custDataLst>
              <p:tags r:id="rId26"/>
            </p:custDataLst>
          </p:nvPr>
        </p:nvSpPr>
        <p:spPr bwMode="gray">
          <a:xfrm rot="5400000">
            <a:off x="3956546" y="3961151"/>
            <a:ext cx="288925" cy="31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63500" rIns="31750" bIns="63500">
            <a:spAutoFit/>
          </a:bodyPr>
          <a:lstStyle>
            <a:lvl1pPr marL="180975" indent="-1809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180975" marR="0" lvl="0" indent="-180975" defTabSz="914400" eaLnBrk="1" fontAlgn="auto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…</a:t>
            </a:r>
          </a:p>
        </p:txBody>
      </p:sp>
      <p:sp>
        <p:nvSpPr>
          <p:cNvPr id="143" name="이등변 삼각형 142"/>
          <p:cNvSpPr/>
          <p:nvPr/>
        </p:nvSpPr>
        <p:spPr>
          <a:xfrm rot="10800000">
            <a:off x="1340120" y="4351259"/>
            <a:ext cx="2556000" cy="195546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lIns="0" rIns="2376000" rtlCol="0" anchor="ctr"/>
          <a:lstStyle/>
          <a:p>
            <a:pPr algn="r" latinLnBrk="0"/>
            <a:endParaRPr lang="ko-KR" altLang="en-US" sz="1400" b="1" kern="0" dirty="0">
              <a:solidFill>
                <a:srgbClr val="002060"/>
              </a:solidFill>
            </a:endParaRPr>
          </a:p>
        </p:txBody>
      </p:sp>
      <p:sp>
        <p:nvSpPr>
          <p:cNvPr id="144" name="TextBox 52"/>
          <p:cNvSpPr txBox="1"/>
          <p:nvPr/>
        </p:nvSpPr>
        <p:spPr>
          <a:xfrm>
            <a:off x="420116" y="6057344"/>
            <a:ext cx="9069959" cy="468000"/>
          </a:xfrm>
          <a:prstGeom prst="roundRect">
            <a:avLst/>
          </a:prstGeom>
          <a:pattFill prst="pct2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00B0F0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o-KR" altLang="en-US" sz="1700" b="1">
                <a:solidFill>
                  <a:srgbClr val="0000CC"/>
                </a:solidFill>
              </a:rPr>
              <a:t>향후</a:t>
            </a:r>
            <a:r>
              <a:rPr lang="en-US" altLang="ko-KR" sz="1700" b="1">
                <a:solidFill>
                  <a:srgbClr val="0000CC"/>
                </a:solidFill>
              </a:rPr>
              <a:t>,              ~~~~~   </a:t>
            </a:r>
            <a:r>
              <a:rPr lang="ko-KR" altLang="en-US" sz="1700" b="1">
                <a:solidFill>
                  <a:srgbClr val="0000CC"/>
                </a:solidFill>
              </a:rPr>
              <a:t>를 통해     </a:t>
            </a:r>
            <a:r>
              <a:rPr lang="en-US" altLang="ko-KR" sz="1700" b="1">
                <a:solidFill>
                  <a:srgbClr val="0000CC"/>
                </a:solidFill>
              </a:rPr>
              <a:t>~~     </a:t>
            </a:r>
            <a:r>
              <a:rPr lang="ko-KR" altLang="en-US" sz="1700" b="1">
                <a:solidFill>
                  <a:srgbClr val="0000CC"/>
                </a:solidFill>
              </a:rPr>
              <a:t>를 하고 </a:t>
            </a:r>
            <a:r>
              <a:rPr lang="en-US" altLang="ko-KR" sz="1700" b="1">
                <a:solidFill>
                  <a:srgbClr val="0000CC"/>
                </a:solidFill>
              </a:rPr>
              <a:t>~~~~~~~ </a:t>
            </a:r>
            <a:r>
              <a:rPr lang="ko-KR" altLang="en-US" sz="1700" b="1">
                <a:solidFill>
                  <a:srgbClr val="0000CC"/>
                </a:solidFill>
              </a:rPr>
              <a:t>필요성 있음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47" y="3629282"/>
            <a:ext cx="834625" cy="23833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2881313" y="5599807"/>
            <a:ext cx="4239797" cy="328716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lIns="0" rIns="2376000" rtlCol="0" anchor="ctr"/>
          <a:lstStyle/>
          <a:p>
            <a:pPr algn="r" latinLnBrk="0"/>
            <a:endParaRPr lang="ko-KR" altLang="en-US" sz="1400" b="1" kern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67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3" y="9462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추진배경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83" y="908720"/>
            <a:ext cx="4680520" cy="35084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411" y="908720"/>
            <a:ext cx="4631555" cy="345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530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3" y="9462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추진배경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Rectangle 92"/>
          <p:cNvSpPr>
            <a:spLocks noChangeArrowheads="1"/>
          </p:cNvSpPr>
          <p:nvPr/>
        </p:nvSpPr>
        <p:spPr bwMode="auto">
          <a:xfrm>
            <a:off x="232340" y="816658"/>
            <a:ext cx="9401179" cy="5348646"/>
          </a:xfrm>
          <a:prstGeom prst="rect">
            <a:avLst/>
          </a:prstGeom>
          <a:solidFill>
            <a:schemeClr val="bg1"/>
          </a:solidFill>
          <a:ln w="15875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sx="101000" sy="101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191" tIns="50095" rIns="100191" bIns="50095" rtlCol="0" anchor="t"/>
          <a:lstStyle>
            <a:lvl1pPr marL="190500" indent="-1905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marL="273050" indent="-273050">
              <a:lnSpc>
                <a:spcPct val="130000"/>
              </a:lnSpc>
              <a:buSzPct val="100000"/>
              <a:tabLst>
                <a:tab pos="1028700" algn="l"/>
              </a:tabLst>
              <a:defRPr/>
            </a:pPr>
            <a:endParaRPr lang="en-US" altLang="ko-KR" sz="1400" b="1" dirty="0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49593" y="842535"/>
            <a:ext cx="9383926" cy="1510745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▶ 시장환경 분석을 통한 과제 </a:t>
            </a:r>
            <a:r>
              <a:rPr kumimoji="1" lang="ko-KR" altLang="en-US" sz="1400" b="1" kern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수행 목적</a:t>
            </a:r>
            <a:br>
              <a:rPr kumimoji="1" lang="ko-KR" altLang="en-US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</a:b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  :  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온라인 </a:t>
            </a:r>
            <a:r>
              <a:rPr kumimoji="1" lang="ko-KR" altLang="en-US" sz="1400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버즈량을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 토대로 어버이날 선물 </a:t>
            </a:r>
            <a:r>
              <a:rPr kumimoji="1" lang="ko-KR" altLang="en-US" sz="1400" kern="0" dirty="0" err="1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트렌드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 빅데이터로 분석</a:t>
            </a:r>
            <a:b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</a:b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  :  </a:t>
            </a:r>
            <a:r>
              <a:rPr kumimoji="1" lang="ko-KR" altLang="en-US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어버이날 선물을 준비하는 시기가 해마다 조금씩 앞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당겨지고</a:t>
            </a: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,</a:t>
            </a:r>
            <a:b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</a:br>
            <a:r>
              <a:rPr kumimoji="1" lang="en-US" altLang="ko-KR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     </a:t>
            </a:r>
            <a:r>
              <a:rPr kumimoji="1" lang="ko-KR" altLang="en-US" sz="1400" b="1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여성이 남성보다 더 이른 시점부터 선물에 대해 </a:t>
            </a:r>
            <a:r>
              <a:rPr kumimoji="1" lang="ko-KR" altLang="en-US" sz="1400" kern="0" dirty="0">
                <a:ln>
                  <a:solidFill>
                    <a:prstClr val="black">
                      <a:lumMod val="85000"/>
                      <a:lumOff val="15000"/>
                      <a:alpha val="8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itchFamily="50" charset="-127"/>
                <a:sym typeface="Wingdings" pitchFamily="2" charset="2"/>
              </a:rPr>
              <a:t>고민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745463" y="620688"/>
            <a:ext cx="3902748" cy="38113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6350">
            <a:solidFill>
              <a:schemeClr val="bg1">
                <a:lumMod val="9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1pPr>
            <a:lvl2pPr marL="742950" indent="-28575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2pPr>
            <a:lvl3pPr marL="11430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3pPr>
            <a:lvl4pPr marL="16002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4pPr>
            <a:lvl5pPr marL="2057400" indent="-228600"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2"/>
                </a:solidFill>
                <a:latin typeface="Verdana" pitchFamily="34" charset="0"/>
                <a:ea typeface="돋움" pitchFamily="50" charset="-127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kumimoji="1" lang="ko-KR" altLang="en-US" sz="1500" b="1" dirty="0">
                <a:solidFill>
                  <a:prstClr val="white"/>
                </a:solidFill>
                <a:latin typeface="Arial"/>
                <a:ea typeface="나눔고딕"/>
              </a:rPr>
              <a:t>시장환경 분석을 통한 과제 수행 목적 도출</a:t>
            </a:r>
          </a:p>
        </p:txBody>
      </p:sp>
      <p:pic>
        <p:nvPicPr>
          <p:cNvPr id="10" name="Picture 2" descr="https://www.sktinsight.com/wp-content/uploads/2018/05/%EC%96%B4%EB%B2%84%EC%9D%B4%EB%82%A0-%EC%84%A0%EB%AC%BC-%EC%98%A8%EB%9D%BC%EC%9D%B8-%EB%B2%84%EC%A6%88-%ED%8A%B8%EB%A0%8C%EB%93%9C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7"/>
          <a:stretch/>
        </p:blipFill>
        <p:spPr bwMode="auto">
          <a:xfrm>
            <a:off x="3060942" y="2753093"/>
            <a:ext cx="6100852" cy="312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961112" y="1090075"/>
            <a:ext cx="38494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</a:pPr>
            <a: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* 2016.1~2018. 4.15, </a:t>
            </a:r>
            <a:r>
              <a:rPr lang="ko-KR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인터넷 뉴스∙</a:t>
            </a:r>
            <a:r>
              <a:rPr lang="ko-KR" altLang="ko-KR" sz="1200" dirty="0" err="1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블로그</a:t>
            </a:r>
            <a:r>
              <a:rPr lang="ko-KR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∙게시판 </a:t>
            </a:r>
            <a: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     </a:t>
            </a:r>
            <a:b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</a:br>
            <a: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   </a:t>
            </a:r>
            <a:r>
              <a:rPr lang="ko-KR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등에서 발생한</a:t>
            </a:r>
            <a: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 57,186</a:t>
            </a:r>
            <a:r>
              <a:rPr lang="ko-KR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건의 데이터 활용</a:t>
            </a:r>
            <a: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. </a:t>
            </a:r>
            <a:b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</a:br>
            <a: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* </a:t>
            </a:r>
            <a:r>
              <a:rPr lang="ko-KR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텍스트분석 엔진을 바탕으로 자연어처리 기반의</a:t>
            </a:r>
            <a:b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</a:br>
            <a: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   </a:t>
            </a:r>
            <a:r>
              <a:rPr lang="ko-KR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개체</a:t>
            </a:r>
            <a: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 </a:t>
            </a:r>
            <a:r>
              <a:rPr lang="ko-KR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명</a:t>
            </a:r>
            <a: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 </a:t>
            </a:r>
            <a:r>
              <a:rPr lang="ko-KR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추출∙연관 키워드 분석∙</a:t>
            </a:r>
            <a:r>
              <a:rPr lang="ko-KR" altLang="ko-KR" sz="1200" dirty="0" err="1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감성어</a:t>
            </a:r>
            <a:r>
              <a:rPr lang="ko-KR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 분석 등</a:t>
            </a:r>
            <a:b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</a:br>
            <a: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    </a:t>
            </a:r>
            <a:r>
              <a:rPr lang="ko-KR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빅데이터 처리 기술</a:t>
            </a:r>
            <a:r>
              <a:rPr lang="en-US" altLang="ko-KR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666666"/>
                </a:solidFill>
                <a:latin typeface="나눔고딕"/>
                <a:cs typeface="굴림" panose="020B0600000101010101" pitchFamily="50" charset="-127"/>
              </a:rPr>
              <a:t>사용</a:t>
            </a:r>
            <a:endParaRPr lang="ko-KR" altLang="ko-KR" sz="1200" dirty="0">
              <a:solidFill>
                <a:prstClr val="black"/>
              </a:solidFill>
              <a:latin typeface="나눔고딕"/>
              <a:cs typeface="굴림" panose="020B0600000101010101" pitchFamily="50" charset="-127"/>
            </a:endParaRPr>
          </a:p>
        </p:txBody>
      </p:sp>
      <p:pic>
        <p:nvPicPr>
          <p:cNvPr id="12" name="Picture 30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H="1" flipV="1">
            <a:off x="3400693" y="2834034"/>
            <a:ext cx="1644906" cy="224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그룹 12"/>
          <p:cNvGrpSpPr/>
          <p:nvPr/>
        </p:nvGrpSpPr>
        <p:grpSpPr>
          <a:xfrm>
            <a:off x="447904" y="2981807"/>
            <a:ext cx="2952328" cy="2461303"/>
            <a:chOff x="785162" y="3476205"/>
            <a:chExt cx="2952328" cy="2461303"/>
          </a:xfrm>
        </p:grpSpPr>
        <p:sp>
          <p:nvSpPr>
            <p:cNvPr id="14" name="직사각형 13"/>
            <p:cNvSpPr/>
            <p:nvPr/>
          </p:nvSpPr>
          <p:spPr>
            <a:xfrm>
              <a:off x="785162" y="4005064"/>
              <a:ext cx="2952328" cy="1225877"/>
            </a:xfrm>
            <a:prstGeom prst="rect">
              <a:avLst/>
            </a:prstGeom>
          </p:spPr>
          <p:txBody>
            <a:bodyPr wrap="square" lIns="36000" tIns="36000" rIns="36000" bIns="360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ko-KR" sz="1800" b="1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70C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나눔고딕"/>
                  <a:cs typeface="Arial" charset="0"/>
                </a:rPr>
                <a:t>어버이날 선물 준비 시점</a:t>
              </a:r>
              <a:r>
                <a:rPr lang="ko-KR" altLang="en-US" sz="1800" b="1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70C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나눔고딕"/>
                  <a:cs typeface="Arial" charset="0"/>
                </a:rPr>
                <a:t>이</a:t>
              </a:r>
              <a:br>
                <a:rPr lang="en-US" altLang="ko-KR" sz="1800" b="1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70C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나눔고딕"/>
                  <a:cs typeface="Arial" charset="0"/>
                </a:rPr>
              </a:br>
              <a:r>
                <a:rPr lang="ko-KR" altLang="ko-KR" sz="1800" b="1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70C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나눔고딕"/>
                  <a:cs typeface="Arial" charset="0"/>
                </a:rPr>
                <a:t>해마다 빨라</a:t>
              </a:r>
              <a:r>
                <a:rPr lang="ko-KR" altLang="en-US" sz="1800" b="1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70C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나눔고딕"/>
                  <a:cs typeface="Arial" charset="0"/>
                </a:rPr>
                <a:t>지므로</a:t>
              </a:r>
              <a:br>
                <a:rPr lang="en-US" altLang="ko-KR" sz="1800" b="1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70C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나눔고딕"/>
                  <a:cs typeface="Arial" charset="0"/>
                </a:rPr>
              </a:br>
              <a:r>
                <a:rPr lang="ko-KR" altLang="en-US" sz="1800" b="1" kern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70C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나눔고딕"/>
                  <a:cs typeface="Arial" charset="0"/>
                </a:rPr>
                <a:t>관련된 대응전략이 필요</a:t>
              </a:r>
              <a:endParaRPr lang="ko-KR" altLang="ko-KR" sz="1800" b="1" kern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나눔고딕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77250" y="3476205"/>
              <a:ext cx="13586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prstClr val="white">
                      <a:lumMod val="65000"/>
                    </a:prst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“</a:t>
              </a:r>
              <a:endParaRPr lang="ko-KR" altLang="en-US" sz="4800" dirty="0">
                <a:solidFill>
                  <a:prstClr val="white">
                    <a:lumMod val="6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38196" y="5106511"/>
              <a:ext cx="13586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prstClr val="white">
                      <a:lumMod val="65000"/>
                    </a:prst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”</a:t>
              </a:r>
              <a:endParaRPr lang="ko-KR" altLang="en-US" sz="4800" dirty="0">
                <a:solidFill>
                  <a:prstClr val="white">
                    <a:lumMod val="6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103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Domain </a:t>
            </a: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지식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사업환경이나 과제 수행을 위하여 필요한 특정되는 지식을 의미하며 과제수행의 효율성을 높임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14" name="오각형 13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17" name="오각형 16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539443"/>
              </p:ext>
            </p:extLst>
          </p:nvPr>
        </p:nvGraphicFramePr>
        <p:xfrm>
          <a:off x="488504" y="1808086"/>
          <a:ext cx="8784976" cy="1116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Domain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기술지식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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해당업무에만 해당되는 가능성이 높음</a:t>
                      </a:r>
                      <a:endParaRPr lang="en-US" altLang="ko-KR" sz="14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spcBef>
                          <a:spcPts val="600"/>
                        </a:spcBef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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습득할수록 업무 효율이 높아짐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spcBef>
                          <a:spcPts val="6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 비교적 보편적인 지식</a:t>
                      </a:r>
                      <a:endParaRPr lang="en-US" altLang="ko-KR" sz="140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spcBef>
                          <a:spcPts val="6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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비교적 범위가 넓어서 습득해야 하는 양이 많음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632520" y="3463280"/>
            <a:ext cx="165618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제조공정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64766" y="3463280"/>
            <a:ext cx="6408713" cy="432048"/>
          </a:xfrm>
          <a:prstGeom prst="round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해당 공정의 프로세스와 프로세스별 조업관련 요소 등의 지식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0766" y="4111106"/>
            <a:ext cx="165618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73012" y="4111106"/>
            <a:ext cx="6408713" cy="432048"/>
          </a:xfrm>
          <a:prstGeom prst="round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해당 제품의 구성요소 및 가격 결정요소 등의 지식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2520" y="4758932"/>
            <a:ext cx="165618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물류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64766" y="4758932"/>
            <a:ext cx="6408713" cy="432048"/>
          </a:xfrm>
          <a:prstGeom prst="round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주문</a:t>
            </a:r>
            <a:r>
              <a:rPr lang="en-US" altLang="ko-KR" sz="1400">
                <a:solidFill>
                  <a:schemeClr val="tx1"/>
                </a:solidFill>
              </a:rPr>
              <a:t>~</a:t>
            </a:r>
            <a:r>
              <a:rPr lang="ko-KR" altLang="en-US" sz="1400">
                <a:solidFill>
                  <a:schemeClr val="tx1"/>
                </a:solidFill>
              </a:rPr>
              <a:t>배송까지의 프로세스 및 프로세스별 주요 요소 등의 지식</a:t>
            </a:r>
          </a:p>
        </p:txBody>
      </p:sp>
      <p:cxnSp>
        <p:nvCxnSpPr>
          <p:cNvPr id="5" name="직선 연결선 4"/>
          <p:cNvCxnSpPr>
            <a:stCxn id="3" idx="3"/>
            <a:endCxn id="19" idx="1"/>
          </p:cNvCxnSpPr>
          <p:nvPr/>
        </p:nvCxnSpPr>
        <p:spPr>
          <a:xfrm>
            <a:off x="2288704" y="3679304"/>
            <a:ext cx="576062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20" idx="3"/>
            <a:endCxn id="21" idx="1"/>
          </p:cNvCxnSpPr>
          <p:nvPr/>
        </p:nvCxnSpPr>
        <p:spPr>
          <a:xfrm>
            <a:off x="2296950" y="4327130"/>
            <a:ext cx="576062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22" idx="3"/>
            <a:endCxn id="23" idx="1"/>
          </p:cNvCxnSpPr>
          <p:nvPr/>
        </p:nvCxnSpPr>
        <p:spPr>
          <a:xfrm>
            <a:off x="2288704" y="4974956"/>
            <a:ext cx="576062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640766" y="5406758"/>
            <a:ext cx="165618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…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873012" y="5406758"/>
            <a:ext cx="6408713" cy="432048"/>
          </a:xfrm>
          <a:prstGeom prst="round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stCxn id="28" idx="3"/>
            <a:endCxn id="29" idx="1"/>
          </p:cNvCxnSpPr>
          <p:nvPr/>
        </p:nvCxnSpPr>
        <p:spPr>
          <a:xfrm>
            <a:off x="2296950" y="5622782"/>
            <a:ext cx="576062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1643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Personal Practice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주어진 과제를 이해하고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 자료조사를 통해 추진배경과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목적을 작성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grpSp>
        <p:nvGrpSpPr>
          <p:cNvPr id="25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6" name="직사각형 25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7" name="Picture 20" descr="3D_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8" name="TextBox 27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14:10~16:20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137692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왜 이과제를 수행해야하는가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목적은 무엇인가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53" name="오각형 52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54" name="오각형 53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55" name="오각형 54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7240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208882" y="94622"/>
            <a:ext cx="7192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9507D"/>
                </a:solidFill>
                <a:latin typeface="+mn-ea"/>
                <a:ea typeface="+mn-ea"/>
              </a:rPr>
              <a:t>과제명 </a:t>
            </a:r>
            <a:r>
              <a:rPr lang="en-US" altLang="ko-KR" sz="2000" b="1">
                <a:solidFill>
                  <a:srgbClr val="09507D"/>
                </a:solidFill>
                <a:latin typeface="+mn-ea"/>
                <a:ea typeface="+mn-ea"/>
              </a:rPr>
              <a:t>: ~</a:t>
            </a:r>
            <a:endParaRPr lang="ko-KR" altLang="en-US" sz="2000" b="1">
              <a:solidFill>
                <a:srgbClr val="09507D"/>
              </a:solidFill>
              <a:latin typeface="+mn-ea"/>
              <a:ea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48680"/>
            <a:ext cx="9906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4488" y="980728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○ </a:t>
            </a: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~~~~~~~~~~</a:t>
            </a:r>
            <a:r>
              <a:rPr kumimoji="0" lang="en-US" altLang="ko-KR" sz="16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ko-KR" altLang="en-US" sz="16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헤드라인 </a:t>
            </a:r>
            <a:r>
              <a:rPr kumimoji="0" lang="en-US" altLang="ko-KR" sz="16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16 </a:t>
            </a:r>
            <a:r>
              <a:rPr lang="en-US" altLang="ko-KR" sz="1600" kern="0" noProof="0">
                <a:solidFill>
                  <a:srgbClr val="000000"/>
                </a:solidFill>
                <a:latin typeface="+mn-ea"/>
                <a:ea typeface="+mn-ea"/>
              </a:rPr>
              <a:t>pt</a:t>
            </a:r>
            <a:endParaRPr kumimoji="0" lang="ko-KR" alt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4488" y="1414747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90052" y="1414747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3517" y="1923711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그래프</a:t>
            </a:r>
            <a:r>
              <a:rPr lang="en-US" altLang="ko-KR" sz="1400"/>
              <a:t>, </a:t>
            </a:r>
            <a:r>
              <a:rPr lang="ko-KR" altLang="en-US" sz="1400"/>
              <a:t>그림</a:t>
            </a:r>
            <a:r>
              <a:rPr lang="en-US" altLang="ko-KR" sz="1400"/>
              <a:t>, </a:t>
            </a:r>
            <a:r>
              <a:rPr lang="ko-KR" altLang="en-US" sz="1400"/>
              <a:t>도형</a:t>
            </a:r>
            <a:r>
              <a:rPr lang="en-US" altLang="ko-KR" sz="1400"/>
              <a:t>, </a:t>
            </a:r>
            <a:r>
              <a:rPr lang="ko-KR" altLang="en-US" sz="1400"/>
              <a:t>표</a:t>
            </a:r>
            <a:r>
              <a:rPr lang="en-US" altLang="ko-KR" sz="1400"/>
              <a:t>,</a:t>
            </a:r>
            <a:r>
              <a:rPr lang="ko-KR" altLang="en-US" sz="1400"/>
              <a:t>설명자료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14 pt,  12 pt</a:t>
            </a:r>
            <a:endParaRPr lang="ko-KR" alt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5636584" y="1917440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그래프</a:t>
            </a:r>
            <a:r>
              <a:rPr lang="en-US" altLang="ko-KR" sz="1400"/>
              <a:t>, </a:t>
            </a:r>
            <a:r>
              <a:rPr lang="ko-KR" altLang="en-US" sz="1400"/>
              <a:t>그림</a:t>
            </a:r>
            <a:r>
              <a:rPr lang="en-US" altLang="ko-KR" sz="1400"/>
              <a:t>, </a:t>
            </a:r>
            <a:r>
              <a:rPr lang="ko-KR" altLang="en-US" sz="1400"/>
              <a:t>도형</a:t>
            </a:r>
            <a:r>
              <a:rPr lang="en-US" altLang="ko-KR" sz="1400"/>
              <a:t>, </a:t>
            </a:r>
            <a:r>
              <a:rPr lang="ko-KR" altLang="en-US" sz="1400"/>
              <a:t>표</a:t>
            </a:r>
            <a:r>
              <a:rPr lang="en-US" altLang="ko-KR" sz="1400"/>
              <a:t>,</a:t>
            </a:r>
            <a:r>
              <a:rPr lang="ko-KR" altLang="en-US" sz="1400"/>
              <a:t>설명자료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14 pt, 12</a:t>
            </a:r>
            <a:r>
              <a:rPr lang="ko-KR" altLang="en-US" sz="1400"/>
              <a:t> </a:t>
            </a:r>
            <a:r>
              <a:rPr lang="en-US" altLang="ko-KR" sz="1400"/>
              <a:t>pt</a:t>
            </a:r>
            <a:endParaRPr lang="ko-KR" altLang="en-US" sz="1400"/>
          </a:p>
        </p:txBody>
      </p:sp>
      <p:sp>
        <p:nvSpPr>
          <p:cNvPr id="23" name="Rectangle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4488" y="3459819"/>
            <a:ext cx="9331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Book Antiqua" pitchFamily="18" charset="0"/>
                <a:ea typeface="바탕" pitchFamily="18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○ </a:t>
            </a: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~~~~~~~~~~</a:t>
            </a:r>
            <a:r>
              <a:rPr kumimoji="0" lang="en-US" altLang="ko-KR" sz="16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ko-KR" altLang="en-US" sz="16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헤드라인 </a:t>
            </a:r>
            <a:r>
              <a:rPr kumimoji="0" lang="en-US" altLang="ko-KR" sz="16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16 </a:t>
            </a:r>
            <a:r>
              <a:rPr lang="en-US" altLang="ko-KR" sz="1600" kern="0" noProof="0">
                <a:solidFill>
                  <a:srgbClr val="000000"/>
                </a:solidFill>
                <a:latin typeface="+mn-ea"/>
                <a:ea typeface="+mn-ea"/>
              </a:rPr>
              <a:t>pt</a:t>
            </a:r>
            <a:endParaRPr kumimoji="0" lang="ko-KR" alt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4488" y="3893838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90052" y="3893838"/>
            <a:ext cx="4464496" cy="16561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3517" y="440280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그래프</a:t>
            </a:r>
            <a:r>
              <a:rPr lang="en-US" altLang="ko-KR" sz="1400"/>
              <a:t>, </a:t>
            </a:r>
            <a:r>
              <a:rPr lang="ko-KR" altLang="en-US" sz="1400"/>
              <a:t>그림</a:t>
            </a:r>
            <a:r>
              <a:rPr lang="en-US" altLang="ko-KR" sz="1400"/>
              <a:t>, </a:t>
            </a:r>
            <a:r>
              <a:rPr lang="ko-KR" altLang="en-US" sz="1400"/>
              <a:t>도형</a:t>
            </a:r>
            <a:r>
              <a:rPr lang="en-US" altLang="ko-KR" sz="1400"/>
              <a:t>, </a:t>
            </a:r>
            <a:r>
              <a:rPr lang="ko-KR" altLang="en-US" sz="1400"/>
              <a:t>표</a:t>
            </a:r>
            <a:r>
              <a:rPr lang="en-US" altLang="ko-KR" sz="1400"/>
              <a:t>,</a:t>
            </a:r>
            <a:r>
              <a:rPr lang="ko-KR" altLang="en-US" sz="1400"/>
              <a:t>설명자료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14 pt,  12 pt</a:t>
            </a:r>
            <a:endParaRPr lang="ko-KR" alt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5636584" y="4396531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그래프</a:t>
            </a:r>
            <a:r>
              <a:rPr lang="en-US" altLang="ko-KR" sz="1400"/>
              <a:t>, </a:t>
            </a:r>
            <a:r>
              <a:rPr lang="ko-KR" altLang="en-US" sz="1400"/>
              <a:t>그림</a:t>
            </a:r>
            <a:r>
              <a:rPr lang="en-US" altLang="ko-KR" sz="1400"/>
              <a:t>, </a:t>
            </a:r>
            <a:r>
              <a:rPr lang="ko-KR" altLang="en-US" sz="1400"/>
              <a:t>도형</a:t>
            </a:r>
            <a:r>
              <a:rPr lang="en-US" altLang="ko-KR" sz="1400"/>
              <a:t>, </a:t>
            </a:r>
            <a:r>
              <a:rPr lang="ko-KR" altLang="en-US" sz="1400"/>
              <a:t>표</a:t>
            </a:r>
            <a:r>
              <a:rPr lang="en-US" altLang="ko-KR" sz="1400"/>
              <a:t>,</a:t>
            </a:r>
            <a:r>
              <a:rPr lang="ko-KR" altLang="en-US" sz="1400"/>
              <a:t>설명자료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14 pt, 12</a:t>
            </a:r>
            <a:r>
              <a:rPr lang="ko-KR" altLang="en-US" sz="1400"/>
              <a:t> </a:t>
            </a:r>
            <a:r>
              <a:rPr lang="en-US" altLang="ko-KR" sz="1400"/>
              <a:t>pt</a:t>
            </a:r>
            <a:endParaRPr lang="ko-KR" altLang="en-US" sz="1400"/>
          </a:p>
        </p:txBody>
      </p:sp>
      <p:sp>
        <p:nvSpPr>
          <p:cNvPr id="28" name="TextBox 52"/>
          <p:cNvSpPr txBox="1"/>
          <p:nvPr/>
        </p:nvSpPr>
        <p:spPr>
          <a:xfrm>
            <a:off x="344488" y="6057344"/>
            <a:ext cx="9210060" cy="468000"/>
          </a:xfrm>
          <a:prstGeom prst="roundRect">
            <a:avLst/>
          </a:prstGeom>
          <a:pattFill prst="pct2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00B0F0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o-KR" altLang="en-US" sz="1600" b="1"/>
              <a:t>추진방향 또는 목적 기술</a:t>
            </a:r>
            <a:r>
              <a:rPr lang="en-US" altLang="ko-KR" sz="1600" b="1"/>
              <a:t> </a:t>
            </a:r>
            <a:r>
              <a:rPr lang="ko-KR" altLang="en-US" sz="1600" b="1"/>
              <a:t>과제수행의 필요성 강조  </a:t>
            </a:r>
            <a:r>
              <a:rPr lang="en-US" altLang="ko-KR" sz="1400"/>
              <a:t>*16 pt </a:t>
            </a:r>
            <a:r>
              <a:rPr lang="ko-KR" altLang="en-US" sz="1400"/>
              <a:t>볼드체</a:t>
            </a:r>
            <a:r>
              <a:rPr lang="en-US" altLang="ko-KR" sz="1400"/>
              <a:t>, </a:t>
            </a:r>
            <a:r>
              <a:rPr lang="ko-KR" altLang="en-US" sz="1400"/>
              <a:t>컬러 강조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23213" y="166189"/>
            <a:ext cx="13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[ </a:t>
            </a:r>
            <a:r>
              <a:rPr lang="ko-KR" altLang="en-US" sz="1400"/>
              <a:t>실습 템플릿 </a:t>
            </a:r>
            <a:r>
              <a:rPr lang="en-US" altLang="ko-KR" sz="1400"/>
              <a:t>]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68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04528" y="1801282"/>
            <a:ext cx="8712968" cy="6126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177800" indent="-177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상사의 니즈를 받아 적고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녹취한 것을 들어보면서 이중 확인한다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b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- 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상대방의 말이나 글을 자신의 사고 프레임에 맞춰 해석하여 정보화하는 오류를 방지하기 위함</a:t>
            </a:r>
            <a:endParaRPr kumimoji="1" lang="ko-KR" altLang="en-US" sz="15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48544" y="2542888"/>
            <a:ext cx="8568952" cy="66255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5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상대에게 이메일을 보내고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전화로 다시 한번 확인 또는 전화하고 나서 얼마후 이메일로</a:t>
            </a:r>
            <a:b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   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 다시 한번 전달하는 것도 이중경로 활용의 한 사례임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제목 29"/>
          <p:cNvSpPr txBox="1">
            <a:spLocks/>
          </p:cNvSpPr>
          <p:nvPr/>
        </p:nvSpPr>
        <p:spPr>
          <a:xfrm>
            <a:off x="353792" y="1168006"/>
            <a:ext cx="3879128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265113" indent="-174625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(2) </a:t>
            </a:r>
            <a:r>
              <a:rPr kumimoji="1" lang="ko-KR" altLang="en-US" sz="16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이중경로 활용방법 </a:t>
            </a:r>
            <a:r>
              <a:rPr kumimoji="1" lang="en-US" altLang="ko-KR" sz="16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6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시각 </a:t>
            </a:r>
            <a:r>
              <a:rPr kumimoji="1" lang="en-US" altLang="ko-KR" sz="16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+ </a:t>
            </a:r>
            <a:r>
              <a:rPr kumimoji="1" lang="ko-KR" altLang="en-US" sz="16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청각</a:t>
            </a:r>
            <a:endParaRPr kumimoji="1" lang="ko-KR" altLang="en-US" sz="1600" b="1" kern="0" dirty="0">
              <a:solidFill>
                <a:prstClr val="black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3"/>
          <p:cNvGrpSpPr/>
          <p:nvPr/>
        </p:nvGrpSpPr>
        <p:grpSpPr>
          <a:xfrm>
            <a:off x="345001" y="908720"/>
            <a:ext cx="9216000" cy="72008"/>
            <a:chOff x="1712640" y="836712"/>
            <a:chExt cx="7416824" cy="144016"/>
          </a:xfrm>
        </p:grpSpPr>
        <p:cxnSp>
          <p:nvCxnSpPr>
            <p:cNvPr id="38" name="직선 연결선 37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직선 연결선 38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23"/>
          <p:cNvGrpSpPr/>
          <p:nvPr/>
        </p:nvGrpSpPr>
        <p:grpSpPr>
          <a:xfrm flipV="1">
            <a:off x="345001" y="6296620"/>
            <a:ext cx="9216000" cy="72008"/>
            <a:chOff x="1712640" y="836712"/>
            <a:chExt cx="7416824" cy="144016"/>
          </a:xfrm>
        </p:grpSpPr>
        <p:cxnSp>
          <p:nvCxnSpPr>
            <p:cNvPr id="43" name="직선 연결선 42"/>
            <p:cNvCxnSpPr/>
            <p:nvPr/>
          </p:nvCxnSpPr>
          <p:spPr bwMode="auto">
            <a:xfrm>
              <a:off x="1712640" y="836712"/>
              <a:ext cx="7416824" cy="0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직선 연결선 43"/>
            <p:cNvCxnSpPr/>
            <p:nvPr/>
          </p:nvCxnSpPr>
          <p:spPr bwMode="auto">
            <a:xfrm>
              <a:off x="1712640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직선 연결선 44"/>
            <p:cNvCxnSpPr/>
            <p:nvPr/>
          </p:nvCxnSpPr>
          <p:spPr bwMode="auto">
            <a:xfrm>
              <a:off x="9129464" y="836712"/>
              <a:ext cx="0" cy="144016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4" name="TextBox 33"/>
          <p:cNvSpPr txBox="1"/>
          <p:nvPr/>
        </p:nvSpPr>
        <p:spPr>
          <a:xfrm>
            <a:off x="443799" y="176888"/>
            <a:ext cx="5832648" cy="3385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eaLnBrk="1" latinLnBrk="1" hangingPunct="1">
              <a:defRPr/>
            </a:pPr>
            <a:r>
              <a:rPr kumimoji="1" lang="ko-KR" altLang="en-US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입체적 니즈 분석</a:t>
            </a:r>
          </a:p>
        </p:txBody>
      </p:sp>
      <p:sp>
        <p:nvSpPr>
          <p:cNvPr id="35" name="제목 1"/>
          <p:cNvSpPr txBox="1">
            <a:spLocks/>
          </p:cNvSpPr>
          <p:nvPr/>
        </p:nvSpPr>
        <p:spPr bwMode="auto">
          <a:xfrm>
            <a:off x="6537325" y="215682"/>
            <a:ext cx="31750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US" altLang="ko-KR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1.2 </a:t>
            </a:r>
            <a:r>
              <a:rPr lang="ko-KR" altLang="en-US" sz="1600" i="1" kern="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보고서 작성 흐름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04528" y="3631108"/>
            <a:ext cx="8712968" cy="31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※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대기업 임원 대상 의사소통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니즈파악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) VOC </a:t>
            </a: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사례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56556" y="4005064"/>
            <a:ext cx="8712968" cy="100811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174625" indent="-174625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지시사항을 조금 더 명확하게 이해했으면 좋겠다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4625" indent="-174625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중간 의사소통을 하지 않는다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4625" indent="-174625" defTabSz="77731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1" lang="ko-KR" altLang="en-US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핵심을 요약해서 말하면 좋겠다</a:t>
            </a:r>
            <a:r>
              <a:rPr kumimoji="1" lang="en-US" altLang="ko-KR" sz="1500" b="1" kern="0">
                <a:solidFill>
                  <a:prstClr val="black"/>
                </a:solidFill>
                <a:latin typeface="Arial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500" b="1" dirty="0">
              <a:solidFill>
                <a:srgbClr val="000000"/>
              </a:solidFill>
              <a:latin typeface="Arial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3392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개별실습내용을 팀원들에게 발표하고 상호코칭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토론을 통해 미비점 보완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선정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203478" y="2708920"/>
            <a:ext cx="1200372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5650631" y="3212976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40289" y="2145388"/>
            <a:ext cx="4428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나의 자료와 다른 팀원의</a:t>
            </a:r>
            <a:endParaRPr lang="en-US" altLang="ko-KR" sz="20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자료는 어떤 차이가 있는가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</p:txBody>
      </p:sp>
      <p:grpSp>
        <p:nvGrpSpPr>
          <p:cNvPr id="2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2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2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2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484791" y="3912642"/>
              <a:ext cx="2355378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16:30~17:50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pic>
        <p:nvPicPr>
          <p:cNvPr id="72" name="Picture 2" descr="http://naccm.files.wordpress.com/2010/01/group-brainstorm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2410776"/>
            <a:ext cx="4615328" cy="3461497"/>
          </a:xfrm>
          <a:prstGeom prst="rect">
            <a:avLst/>
          </a:prstGeom>
          <a:noFill/>
          <a:effectLst>
            <a:softEdge rad="635000"/>
          </a:effectLst>
        </p:spPr>
      </p:pic>
      <p:grpSp>
        <p:nvGrpSpPr>
          <p:cNvPr id="50" name="그룹 49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51" name="오각형 50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52" name="오각형 51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53" name="오각형 52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2689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11" name="TextBox 55"/>
          <p:cNvSpPr txBox="1"/>
          <p:nvPr/>
        </p:nvSpPr>
        <p:spPr bwMode="auto">
          <a:xfrm>
            <a:off x="920552" y="1312803"/>
            <a:ext cx="6696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+mn-ea"/>
                <a:ea typeface="+mn-ea"/>
                <a:cs typeface="+mn-cs"/>
              </a:rPr>
              <a:t>과제를 추진하는 비즈니스 상의 목적과 타당성 등을 명확히 함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1600" spc="-100">
                <a:ln>
                  <a:solidFill>
                    <a:srgbClr val="741E1E">
                      <a:alpha val="50000"/>
                    </a:srgbClr>
                  </a:solidFill>
                </a:ln>
                <a:solidFill>
                  <a:srgbClr val="741E1E"/>
                </a:solidFill>
                <a:latin typeface="+mn-ea"/>
                <a:ea typeface="+mn-ea"/>
                <a:cs typeface="+mn-cs"/>
              </a:rPr>
              <a:t>과제와 관련된 현상 및 개선기회를 파악하고 잠재원인 도출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3426" y="33226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(2 </a:t>
            </a:r>
            <a:r>
              <a:rPr lang="ko-KR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일차</a:t>
            </a:r>
            <a:r>
              <a:rPr lang="en-US" altLang="ko-KR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512" y="548680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과제정의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027431" y="715156"/>
            <a:ext cx="4969123" cy="348918"/>
            <a:chOff x="3418369" y="4199603"/>
            <a:chExt cx="4452962" cy="453534"/>
          </a:xfrm>
        </p:grpSpPr>
        <p:sp>
          <p:nvSpPr>
            <p:cNvPr id="6" name="오각형 5"/>
            <p:cNvSpPr/>
            <p:nvPr/>
          </p:nvSpPr>
          <p:spPr>
            <a:xfrm>
              <a:off x="3418369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95B3D7">
                <a:alpha val="30000"/>
              </a:srgbClr>
            </a:solidFill>
            <a:ln w="6350" algn="ctr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추진배경</a:t>
              </a:r>
            </a:p>
          </p:txBody>
        </p:sp>
        <p:sp>
          <p:nvSpPr>
            <p:cNvPr id="83" name="오각형 82"/>
            <p:cNvSpPr/>
            <p:nvPr/>
          </p:nvSpPr>
          <p:spPr>
            <a:xfrm>
              <a:off x="4906175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C4BD97">
                <a:alpha val="30000"/>
              </a:srgbClr>
            </a:solidFill>
            <a:ln w="6350" algn="ctr">
              <a:solidFill>
                <a:schemeClr val="bg2">
                  <a:lumMod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현상파악</a:t>
              </a:r>
            </a:p>
          </p:txBody>
        </p:sp>
        <p:sp>
          <p:nvSpPr>
            <p:cNvPr id="85" name="오각형 84"/>
            <p:cNvSpPr/>
            <p:nvPr/>
          </p:nvSpPr>
          <p:spPr>
            <a:xfrm>
              <a:off x="6393980" y="4199603"/>
              <a:ext cx="1477351" cy="453534"/>
            </a:xfrm>
            <a:prstGeom prst="homePlate">
              <a:avLst>
                <a:gd name="adj" fmla="val 24608"/>
              </a:avLst>
            </a:prstGeom>
            <a:solidFill>
              <a:srgbClr val="C3D69B">
                <a:alpha val="30000"/>
              </a:srgbClr>
            </a:solidFill>
            <a:ln w="6350" algn="ctr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0350" h="31750"/>
            </a:sp3d>
          </p:spPr>
          <p:txBody>
            <a:bodyPr wrap="none" lIns="0" tIns="0" rIns="0" bIns="0" anchor="ctr" anchorCtr="0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kern="0">
                  <a:ln w="11430"/>
                  <a:solidFill>
                    <a:srgbClr val="1F497D">
                      <a:lumMod val="50000"/>
                    </a:srgbClr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잠재원인도출</a:t>
              </a: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22083"/>
              </p:ext>
            </p:extLst>
          </p:nvPr>
        </p:nvGraphicFramePr>
        <p:xfrm>
          <a:off x="3656857" y="2215379"/>
          <a:ext cx="5976663" cy="4303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8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09:00~09:50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Presentation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+mn-ea"/>
                        </a:rPr>
                        <a:t>조별 발표</a:t>
                      </a:r>
                      <a:r>
                        <a:rPr lang="en-US" altLang="ko-KR" sz="1400" b="1"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+mn-ea"/>
                        </a:rPr>
                        <a:t> Wrap-Up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10:00~10:50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Team Discussion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+mn-ea"/>
                        </a:rPr>
                        <a:t>추진배경 보완하기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0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11:00~11:20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Intro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>
                          <a:latin typeface="맑은 고딕" panose="020B0503020000020004" pitchFamily="50" charset="-127"/>
                          <a:ea typeface="+mn-ea"/>
                        </a:rPr>
                        <a:t> 진행절차 설명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0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11:20~12:20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현상파악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12:20~13:30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 심  식  사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3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13:30~15:20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Personal Practice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rgbClr val="0000CC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잠재원인 도출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15:30~16:20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baseline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+mn-ea"/>
                        </a:rPr>
                        <a:t>상호코칭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+mn-ea"/>
                        </a:rPr>
                        <a:t>미비점 보완</a:t>
                      </a:r>
                      <a:endParaRPr lang="en-US" altLang="ko-KR" sz="1400" b="1" baseline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+mn-ea"/>
                        </a:rPr>
                        <a:t>발표자료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+mn-ea"/>
                        </a:rPr>
                        <a:t>작성</a:t>
                      </a:r>
                      <a:endParaRPr lang="en-US" altLang="ko-KR" sz="1400" b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90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16:30~17:20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조별 발표</a:t>
                      </a:r>
                      <a:r>
                        <a:rPr lang="en-US" altLang="ko-KR" sz="1400" b="1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Wrap-Up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5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9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17:20~17:50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Team Discussion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altLang="ko-KR" sz="1400" b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+mn-ea"/>
                        </a:rPr>
                        <a:t>과제정의 보완하기</a:t>
                      </a:r>
                      <a:endParaRPr lang="en-US" altLang="ko-KR" sz="1400" b="1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1079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실습조의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추진배경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63" name="직사각형 62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4" name="Picture 20" descr="3D_0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65" name="TextBox 64"/>
            <p:cNvSpPr txBox="1"/>
            <p:nvPr/>
          </p:nvSpPr>
          <p:spPr bwMode="auto">
            <a:xfrm>
              <a:off x="5896174" y="3912642"/>
              <a:ext cx="1943995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9:00~9:50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840289" y="2056488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160912" y="3008988"/>
            <a:ext cx="1242938" cy="2786062"/>
          </a:xfrm>
          <a:prstGeom prst="rightArrow">
            <a:avLst>
              <a:gd name="adj1" fmla="val 85352"/>
              <a:gd name="adj2" fmla="val 34903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7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0912" y="4070226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그룹 19"/>
          <p:cNvGrpSpPr>
            <a:grpSpLocks/>
          </p:cNvGrpSpPr>
          <p:nvPr/>
        </p:nvGrpSpPr>
        <p:grpSpPr bwMode="auto">
          <a:xfrm>
            <a:off x="5650631" y="3202109"/>
            <a:ext cx="2398713" cy="2011117"/>
            <a:chOff x="5072066" y="3857628"/>
            <a:chExt cx="1785950" cy="2000264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http://www.curtisswright.com/art/divers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288" y="2052780"/>
            <a:ext cx="3617537" cy="4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58"/>
          <p:cNvSpPr txBox="1"/>
          <p:nvPr/>
        </p:nvSpPr>
        <p:spPr>
          <a:xfrm>
            <a:off x="4988596" y="2272587"/>
            <a:ext cx="44289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다른 조의 과제는 추진배경과 문제가 </a:t>
            </a:r>
            <a:endParaRPr lang="en-US" altLang="ko-KR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잘 정의되어 있는가</a:t>
            </a:r>
            <a:r>
              <a:rPr lang="en-US" altLang="ko-KR" sz="18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  <a:endParaRPr lang="ko-KR" altLang="en-US" sz="1800" b="1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60" name="그룹 42"/>
          <p:cNvGrpSpPr/>
          <p:nvPr/>
        </p:nvGrpSpPr>
        <p:grpSpPr>
          <a:xfrm>
            <a:off x="5291528" y="5643796"/>
            <a:ext cx="2668249" cy="1274164"/>
            <a:chOff x="4207331" y="4365105"/>
            <a:chExt cx="5112393" cy="2236093"/>
          </a:xfrm>
        </p:grpSpPr>
        <p:pic>
          <p:nvPicPr>
            <p:cNvPr id="61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 rot="20723908">
              <a:off x="7440445" y="4431160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3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890191">
              <a:off x="6588224" y="49411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4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50698">
              <a:off x="4207331" y="4455068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5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32040" y="4725145"/>
              <a:ext cx="1879279" cy="1660030"/>
            </a:xfrm>
            <a:prstGeom prst="rect">
              <a:avLst/>
            </a:prstGeom>
            <a:noFill/>
          </p:spPr>
        </p:pic>
        <p:pic>
          <p:nvPicPr>
            <p:cNvPr id="76" name="Picture 4" descr="http://www.counsellingconnection.com/wp-content/uploads/2007/09/first_805617_post_it_iii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6136" y="4365105"/>
              <a:ext cx="1879279" cy="1660030"/>
            </a:xfrm>
            <a:prstGeom prst="rect">
              <a:avLst/>
            </a:prstGeom>
            <a:noFill/>
          </p:spPr>
        </p:pic>
      </p:grpSp>
      <p:grpSp>
        <p:nvGrpSpPr>
          <p:cNvPr id="43" name="그룹 42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44" name="오각형 43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45" name="오각형 44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46" name="오각형 45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714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Wrap - Up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0" name="그룹 13"/>
          <p:cNvGrpSpPr/>
          <p:nvPr/>
        </p:nvGrpSpPr>
        <p:grpSpPr>
          <a:xfrm>
            <a:off x="488504" y="1721992"/>
            <a:ext cx="9001000" cy="4871592"/>
            <a:chOff x="416496" y="1509736"/>
            <a:chExt cx="9001000" cy="487159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16496" y="3455464"/>
              <a:ext cx="9001000" cy="2925864"/>
            </a:xfrm>
            <a:prstGeom prst="roundRect">
              <a:avLst>
                <a:gd name="adj" fmla="val 613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5" descr="C:\Users\sanghyun Yeom\Pictures\workerpointingdown-e1328810572158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6776" y="1509736"/>
              <a:ext cx="4032448" cy="2400267"/>
            </a:xfrm>
            <a:prstGeom prst="rect">
              <a:avLst/>
            </a:prstGeom>
            <a:noFill/>
          </p:spPr>
        </p:pic>
        <p:cxnSp>
          <p:nvCxnSpPr>
            <p:cNvPr id="33" name="직선 연결선 32"/>
            <p:cNvCxnSpPr/>
            <p:nvPr/>
          </p:nvCxnSpPr>
          <p:spPr>
            <a:xfrm>
              <a:off x="718176" y="4227200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18176" y="4892688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18176" y="5558176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18176" y="6223664"/>
              <a:ext cx="8424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39" descr="C:\Users\hjkim\Desktop\0120\icon\1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323" y="5445224"/>
              <a:ext cx="961157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1508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6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조의 추진배경을 참조하여 추진배경 보완하기</a:t>
            </a:r>
          </a:p>
        </p:txBody>
      </p:sp>
      <p:grpSp>
        <p:nvGrpSpPr>
          <p:cNvPr id="14" name="그룹 30"/>
          <p:cNvGrpSpPr/>
          <p:nvPr/>
        </p:nvGrpSpPr>
        <p:grpSpPr>
          <a:xfrm flipH="1">
            <a:off x="-159568" y="2780928"/>
            <a:ext cx="4200755" cy="4077072"/>
            <a:chOff x="5499100" y="2463800"/>
            <a:chExt cx="4527504" cy="4394200"/>
          </a:xfrm>
        </p:grpSpPr>
        <p:sp>
          <p:nvSpPr>
            <p:cNvPr id="17" name="타원 16"/>
            <p:cNvSpPr/>
            <p:nvPr/>
          </p:nvSpPr>
          <p:spPr>
            <a:xfrm rot="2203692">
              <a:off x="7992540" y="4438509"/>
              <a:ext cx="2034064" cy="128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C:\Users\sanghyun Yeom\Pictures\magnifying-glass-man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100" y="2463800"/>
              <a:ext cx="4406900" cy="4394200"/>
            </a:xfrm>
            <a:prstGeom prst="rect">
              <a:avLst/>
            </a:prstGeom>
            <a:noFill/>
          </p:spPr>
        </p:pic>
      </p:grpSp>
      <p:grpSp>
        <p:nvGrpSpPr>
          <p:cNvPr id="25" name="그룹 48"/>
          <p:cNvGrpSpPr>
            <a:grpSpLocks/>
          </p:cNvGrpSpPr>
          <p:nvPr/>
        </p:nvGrpSpPr>
        <p:grpSpPr bwMode="auto">
          <a:xfrm>
            <a:off x="7415531" y="467294"/>
            <a:ext cx="2480969" cy="792187"/>
            <a:chOff x="4609353" y="3668714"/>
            <a:chExt cx="3248458" cy="1071570"/>
          </a:xfrm>
        </p:grpSpPr>
        <p:sp>
          <p:nvSpPr>
            <p:cNvPr id="26" name="직사각형 25"/>
            <p:cNvSpPr/>
            <p:nvPr/>
          </p:nvSpPr>
          <p:spPr>
            <a:xfrm>
              <a:off x="5269338" y="3870329"/>
              <a:ext cx="2588473" cy="630243"/>
            </a:xfrm>
            <a:prstGeom prst="rect">
              <a:avLst/>
            </a:prstGeom>
            <a:solidFill>
              <a:srgbClr val="4F81BD">
                <a:lumMod val="10000"/>
                <a:alpha val="80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7" name="Picture 20" descr="3D_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9353" y="3668714"/>
              <a:ext cx="828628" cy="1071570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40000"/>
                </a:sysClr>
              </a:glow>
            </a:effectLst>
          </p:spPr>
        </p:pic>
        <p:sp>
          <p:nvSpPr>
            <p:cNvPr id="28" name="TextBox 27"/>
            <p:cNvSpPr txBox="1"/>
            <p:nvPr/>
          </p:nvSpPr>
          <p:spPr bwMode="auto">
            <a:xfrm>
              <a:off x="5484793" y="3912642"/>
              <a:ext cx="2355376" cy="541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ker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10:00~10:50</a:t>
              </a:r>
              <a:endParaRPr lang="ko-KR" altLang="en-US" sz="18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00564" y="1981204"/>
            <a:ext cx="4360862" cy="4286250"/>
          </a:xfrm>
          <a:prstGeom prst="roundRect">
            <a:avLst>
              <a:gd name="adj" fmla="val 84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6" name="Picture 4" descr="http://andreacostantine.files.wordpress.com/2009/04/word-of-mouth-marketin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187" y="3994942"/>
            <a:ext cx="1638277" cy="228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그룹 19"/>
          <p:cNvGrpSpPr>
            <a:grpSpLocks/>
          </p:cNvGrpSpPr>
          <p:nvPr/>
        </p:nvGrpSpPr>
        <p:grpSpPr bwMode="auto">
          <a:xfrm>
            <a:off x="5510906" y="3137692"/>
            <a:ext cx="2398713" cy="2000250"/>
            <a:chOff x="5072066" y="3857628"/>
            <a:chExt cx="1785950" cy="200026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2066" y="385762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2066" y="414338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2066" y="442913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2066" y="4714884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2066" y="5000636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2066" y="5286388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2066" y="5572140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2066" y="5857892"/>
              <a:ext cx="17859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844580" y="2070104"/>
            <a:ext cx="4216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왜 이과제를 수행해야하는가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  <a:p>
            <a:pPr marL="34290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목적은 무엇인가</a:t>
            </a:r>
            <a:r>
              <a:rPr lang="en-US" altLang="ko-KR" sz="2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53" name="오각형 52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54" name="오각형 53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55" name="오각형 54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Team Discussion</a:t>
            </a:r>
          </a:p>
        </p:txBody>
      </p:sp>
    </p:spTree>
    <p:extLst>
      <p:ext uri="{BB962C8B-B14F-4D97-AF65-F5344CB8AC3E}">
        <p14:creationId xmlns:p14="http://schemas.microsoft.com/office/powerpoint/2010/main" val="33989718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현상파악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과제를 통하여 해결해야 할 현상과 문제를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Fact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기반하여 구체적으로 기술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404168" y="1737653"/>
            <a:ext cx="9097664" cy="1475323"/>
          </a:xfrm>
          <a:prstGeom prst="roundRect">
            <a:avLst>
              <a:gd name="adj" fmla="val 2822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ko-KR" altLang="en-US" sz="1600" b="1" spc="-150">
                <a:solidFill>
                  <a:srgbClr val="008000"/>
                </a:solidFill>
                <a:latin typeface="+mn-ea"/>
                <a:sym typeface="Wingdings"/>
              </a:rPr>
              <a:t>  </a:t>
            </a:r>
            <a:r>
              <a:rPr lang="en-US" altLang="ko-KR" sz="1600" b="1" spc="-150">
                <a:solidFill>
                  <a:srgbClr val="008000"/>
                </a:solidFill>
                <a:latin typeface="+mn-ea"/>
                <a:sym typeface="Wingdings"/>
              </a:rPr>
              <a:t>1)</a:t>
            </a:r>
            <a:r>
              <a:rPr lang="ko-KR" altLang="en-US" sz="1600" b="1" spc="-150">
                <a:solidFill>
                  <a:srgbClr val="008000"/>
                </a:solidFill>
                <a:latin typeface="+mn-ea"/>
                <a:sym typeface="Wingdings"/>
              </a:rPr>
              <a:t> 무엇이 잘못되었고 또는 무엇이 안되며 이를 통해 고객이 받는 고통은 무엇인가</a:t>
            </a:r>
            <a:r>
              <a:rPr lang="en-US" altLang="ko-KR" sz="1600" b="1" spc="-150">
                <a:solidFill>
                  <a:srgbClr val="008000"/>
                </a:solidFill>
                <a:latin typeface="+mn-ea"/>
                <a:sym typeface="Wingdings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>
                <a:solidFill>
                  <a:srgbClr val="008000"/>
                </a:solidFill>
                <a:latin typeface="+mn-ea"/>
                <a:sym typeface="Wingdings"/>
              </a:rPr>
              <a:t>  2) </a:t>
            </a:r>
            <a:r>
              <a:rPr lang="ko-KR" altLang="en-US" sz="1600" b="1" spc="-150">
                <a:solidFill>
                  <a:srgbClr val="008000"/>
                </a:solidFill>
                <a:latin typeface="+mn-ea"/>
                <a:sym typeface="Wingdings"/>
              </a:rPr>
              <a:t>언제 어디서 문제가 발생하는가</a:t>
            </a:r>
            <a:r>
              <a:rPr lang="en-US" altLang="ko-KR" sz="1600" b="1" spc="-150">
                <a:solidFill>
                  <a:srgbClr val="008000"/>
                </a:solidFill>
                <a:latin typeface="+mn-ea"/>
                <a:sym typeface="Wingdings"/>
              </a:rPr>
              <a:t>?, </a:t>
            </a:r>
            <a:r>
              <a:rPr lang="ko-KR" altLang="en-US" sz="1600" b="1" spc="-150">
                <a:solidFill>
                  <a:srgbClr val="008000"/>
                </a:solidFill>
                <a:latin typeface="+mn-ea"/>
                <a:sym typeface="Wingdings"/>
              </a:rPr>
              <a:t>문제가 얼마나 심각하고 광범위한가</a:t>
            </a:r>
            <a:r>
              <a:rPr lang="en-US" altLang="ko-KR" sz="1600" b="1" spc="-150">
                <a:solidFill>
                  <a:srgbClr val="008000"/>
                </a:solidFill>
                <a:latin typeface="+mn-ea"/>
                <a:sym typeface="Wingdings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>
                <a:solidFill>
                  <a:srgbClr val="008000"/>
                </a:solidFill>
                <a:latin typeface="+mn-ea"/>
                <a:sym typeface="Wingdings"/>
              </a:rPr>
              <a:t>  3) </a:t>
            </a:r>
            <a:r>
              <a:rPr lang="ko-KR" altLang="en-US" sz="1600" b="1" spc="-150">
                <a:solidFill>
                  <a:srgbClr val="008000"/>
                </a:solidFill>
                <a:latin typeface="+mn-ea"/>
                <a:sym typeface="Wingdings"/>
              </a:rPr>
              <a:t>이 문제를 현 시점에서 부각시키는 것이 정말로 중요한가</a:t>
            </a:r>
            <a:r>
              <a:rPr lang="en-US" altLang="ko-KR" sz="1600" b="1" spc="-150">
                <a:solidFill>
                  <a:srgbClr val="008000"/>
                </a:solidFill>
                <a:latin typeface="+mn-ea"/>
                <a:sym typeface="Wingdings"/>
              </a:rPr>
              <a:t>?</a:t>
            </a:r>
            <a:endParaRPr lang="ko-KR" altLang="en-US" sz="1600" b="1" spc="-150">
              <a:solidFill>
                <a:srgbClr val="008000"/>
              </a:solidFill>
              <a:latin typeface="+mn-ea"/>
            </a:endParaRPr>
          </a:p>
        </p:txBody>
      </p:sp>
      <p:grpSp>
        <p:nvGrpSpPr>
          <p:cNvPr id="14" name="Group 4"/>
          <p:cNvGrpSpPr>
            <a:grpSpLocks/>
          </p:cNvGrpSpPr>
          <p:nvPr/>
        </p:nvGrpSpPr>
        <p:grpSpPr bwMode="auto">
          <a:xfrm>
            <a:off x="404168" y="3647654"/>
            <a:ext cx="9097664" cy="2733676"/>
            <a:chOff x="2122" y="1933"/>
            <a:chExt cx="3744" cy="1722"/>
          </a:xfrm>
        </p:grpSpPr>
        <p:sp>
          <p:nvSpPr>
            <p:cNvPr id="17" name="AutoShape 5"/>
            <p:cNvSpPr>
              <a:spLocks noChangeArrowheads="1"/>
            </p:cNvSpPr>
            <p:nvPr/>
          </p:nvSpPr>
          <p:spPr bwMode="auto">
            <a:xfrm>
              <a:off x="2122" y="1933"/>
              <a:ext cx="3744" cy="1722"/>
            </a:xfrm>
            <a:prstGeom prst="roundRect">
              <a:avLst>
                <a:gd name="adj" fmla="val 476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noAutofit/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2691" y="2022"/>
              <a:ext cx="2858" cy="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>
                  <a:solidFill>
                    <a:prstClr val="black"/>
                  </a:solidFill>
                  <a:latin typeface="+mn-ea"/>
                  <a:ea typeface="+mn-ea"/>
                </a:rPr>
                <a:t>문제를 </a:t>
              </a:r>
              <a:r>
                <a:rPr lang="ko-KR" altLang="en-US" sz="1600" b="1" dirty="0">
                  <a:solidFill>
                    <a:prstClr val="black"/>
                  </a:solidFill>
                  <a:latin typeface="+mn-ea"/>
                  <a:ea typeface="+mn-ea"/>
                </a:rPr>
                <a:t>명확히 하기 위해 고려해야 할 사항</a:t>
              </a:r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38707" r="31609"/>
            <a:stretch>
              <a:fillRect/>
            </a:stretch>
          </p:blipFill>
          <p:spPr bwMode="auto">
            <a:xfrm>
              <a:off x="3410" y="2516"/>
              <a:ext cx="1364" cy="1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Text Box 8"/>
            <p:cNvSpPr txBox="1">
              <a:spLocks noChangeArrowheads="1"/>
            </p:cNvSpPr>
            <p:nvPr/>
          </p:nvSpPr>
          <p:spPr bwMode="gray">
            <a:xfrm>
              <a:off x="2852" y="2878"/>
              <a:ext cx="326" cy="175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eaLnBrk="0" latinLnBrk="0" hangingPunct="0">
                <a:spcBef>
                  <a:spcPct val="50000"/>
                </a:spcBef>
              </a:pPr>
              <a:r>
                <a:rPr lang="ko-KR" altLang="en-US" sz="1200" dirty="0">
                  <a:solidFill>
                    <a:prstClr val="black"/>
                  </a:solidFill>
                  <a:latin typeface="+mn-ea"/>
                  <a:ea typeface="+mn-ea"/>
                </a:rPr>
                <a:t>시간</a:t>
              </a:r>
            </a:p>
          </p:txBody>
        </p:sp>
        <p:sp>
          <p:nvSpPr>
            <p:cNvPr id="21" name="Text Box 9"/>
            <p:cNvSpPr txBox="1">
              <a:spLocks noChangeArrowheads="1"/>
            </p:cNvSpPr>
            <p:nvPr/>
          </p:nvSpPr>
          <p:spPr bwMode="gray">
            <a:xfrm>
              <a:off x="2859" y="2993"/>
              <a:ext cx="326" cy="174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eaLnBrk="0" latinLnBrk="0" hangingPunct="0">
                <a:spcBef>
                  <a:spcPct val="50000"/>
                </a:spcBef>
              </a:pPr>
              <a:r>
                <a:rPr lang="ko-KR" altLang="en-US" sz="1200" dirty="0">
                  <a:solidFill>
                    <a:prstClr val="black"/>
                  </a:solidFill>
                  <a:latin typeface="+mn-ea"/>
                  <a:ea typeface="+mn-ea"/>
                </a:rPr>
                <a:t>비용</a:t>
              </a: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gray">
            <a:xfrm>
              <a:off x="2863" y="3115"/>
              <a:ext cx="644" cy="175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eaLnBrk="0" latinLnBrk="0" hangingPunct="0">
                <a:spcBef>
                  <a:spcPct val="50000"/>
                </a:spcBef>
              </a:pPr>
              <a:r>
                <a:rPr lang="ko-KR" altLang="en-US" sz="1200" dirty="0">
                  <a:solidFill>
                    <a:prstClr val="black"/>
                  </a:solidFill>
                  <a:latin typeface="+mn-ea"/>
                  <a:ea typeface="+mn-ea"/>
                </a:rPr>
                <a:t>품질</a:t>
              </a:r>
            </a:p>
          </p:txBody>
        </p:sp>
        <p:sp>
          <p:nvSpPr>
            <p:cNvPr id="23" name="Text Box 11"/>
            <p:cNvSpPr txBox="1">
              <a:spLocks noChangeArrowheads="1"/>
            </p:cNvSpPr>
            <p:nvPr/>
          </p:nvSpPr>
          <p:spPr bwMode="gray">
            <a:xfrm>
              <a:off x="2867" y="3242"/>
              <a:ext cx="326" cy="175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eaLnBrk="0" latinLnBrk="0" hangingPunct="0">
                <a:spcBef>
                  <a:spcPct val="50000"/>
                </a:spcBef>
              </a:pPr>
              <a:r>
                <a:rPr lang="ko-KR" altLang="en-US" sz="1200" dirty="0">
                  <a:solidFill>
                    <a:prstClr val="black"/>
                  </a:solidFill>
                  <a:latin typeface="+mn-ea"/>
                  <a:ea typeface="+mn-ea"/>
                </a:rPr>
                <a:t>생산</a:t>
              </a:r>
            </a:p>
          </p:txBody>
        </p:sp>
        <p:sp>
          <p:nvSpPr>
            <p:cNvPr id="24" name="Text Box 12"/>
            <p:cNvSpPr txBox="1">
              <a:spLocks noChangeArrowheads="1"/>
            </p:cNvSpPr>
            <p:nvPr/>
          </p:nvSpPr>
          <p:spPr bwMode="gray">
            <a:xfrm>
              <a:off x="2864" y="3361"/>
              <a:ext cx="325" cy="175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eaLnBrk="0" latinLnBrk="0" hangingPunct="0">
                <a:spcBef>
                  <a:spcPct val="50000"/>
                </a:spcBef>
              </a:pPr>
              <a:r>
                <a:rPr lang="ko-KR" altLang="en-US" sz="1200" dirty="0">
                  <a:solidFill>
                    <a:prstClr val="black"/>
                  </a:solidFill>
                  <a:latin typeface="+mn-ea"/>
                  <a:ea typeface="+mn-ea"/>
                </a:rPr>
                <a:t>정책</a:t>
              </a:r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3480" y="2788"/>
              <a:ext cx="1273" cy="17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ko-KR" altLang="en-US" sz="1200">
                  <a:solidFill>
                    <a:prstClr val="black"/>
                  </a:solidFill>
                  <a:latin typeface="+mn-ea"/>
                  <a:ea typeface="+mn-ea"/>
                </a:rPr>
                <a:t>문제</a:t>
              </a:r>
              <a:endParaRPr lang="ko-KR" altLang="en-US" sz="120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26" name="Text Box 14"/>
            <p:cNvSpPr txBox="1">
              <a:spLocks noChangeArrowheads="1"/>
            </p:cNvSpPr>
            <p:nvPr/>
          </p:nvSpPr>
          <p:spPr bwMode="auto">
            <a:xfrm>
              <a:off x="4853" y="2989"/>
              <a:ext cx="37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prstClr val="black"/>
                  </a:solidFill>
                  <a:latin typeface="+mn-ea"/>
                  <a:ea typeface="+mn-ea"/>
                </a:rPr>
                <a:t>제품</a:t>
              </a:r>
            </a:p>
          </p:txBody>
        </p:sp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4842" y="3206"/>
              <a:ext cx="40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ko-KR" altLang="en-US" sz="1200">
                  <a:solidFill>
                    <a:prstClr val="black"/>
                  </a:solidFill>
                  <a:latin typeface="+mn-ea"/>
                  <a:ea typeface="+mn-ea"/>
                </a:rPr>
                <a:t>서비스</a:t>
              </a:r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2628" y="3022"/>
              <a:ext cx="7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2628" y="3140"/>
              <a:ext cx="7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2615" y="3272"/>
              <a:ext cx="7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>
              <a:off x="2628" y="3387"/>
              <a:ext cx="7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Line 20"/>
            <p:cNvSpPr>
              <a:spLocks noChangeShapeType="1"/>
            </p:cNvSpPr>
            <p:nvPr/>
          </p:nvSpPr>
          <p:spPr bwMode="auto">
            <a:xfrm>
              <a:off x="2615" y="3512"/>
              <a:ext cx="7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2231" y="2977"/>
              <a:ext cx="419" cy="540"/>
            </a:xfrm>
            <a:prstGeom prst="ellipse">
              <a:avLst/>
            </a:prstGeom>
            <a:solidFill>
              <a:srgbClr val="92D05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1600" b="1" dirty="0">
                  <a:solidFill>
                    <a:prstClr val="black"/>
                  </a:solidFill>
                  <a:latin typeface="+mn-ea"/>
                  <a:ea typeface="+mn-ea"/>
                </a:rPr>
                <a:t>공급자</a:t>
              </a:r>
            </a:p>
          </p:txBody>
        </p:sp>
        <p:sp>
          <p:nvSpPr>
            <p:cNvPr id="34" name="Oval 22"/>
            <p:cNvSpPr>
              <a:spLocks noChangeArrowheads="1"/>
            </p:cNvSpPr>
            <p:nvPr/>
          </p:nvSpPr>
          <p:spPr bwMode="auto">
            <a:xfrm>
              <a:off x="5338" y="2942"/>
              <a:ext cx="419" cy="538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1600" b="1" dirty="0">
                  <a:solidFill>
                    <a:prstClr val="black"/>
                  </a:solidFill>
                  <a:latin typeface="+mn-ea"/>
                  <a:ea typeface="+mn-ea"/>
                </a:rPr>
                <a:t>고객</a:t>
              </a:r>
            </a:p>
          </p:txBody>
        </p:sp>
        <p:sp>
          <p:nvSpPr>
            <p:cNvPr id="35" name="Line 23"/>
            <p:cNvSpPr>
              <a:spLocks noChangeShapeType="1"/>
            </p:cNvSpPr>
            <p:nvPr/>
          </p:nvSpPr>
          <p:spPr bwMode="gray">
            <a:xfrm>
              <a:off x="4777" y="3164"/>
              <a:ext cx="53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lIns="92075" tIns="46038" rIns="92075" bIns="46038" anchor="ctr"/>
            <a:lstStyle/>
            <a:p>
              <a:endParaRPr lang="ko-KR" altLang="en-US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39" name="Line 24"/>
            <p:cNvSpPr>
              <a:spLocks noChangeShapeType="1"/>
            </p:cNvSpPr>
            <p:nvPr/>
          </p:nvSpPr>
          <p:spPr bwMode="gray">
            <a:xfrm>
              <a:off x="4785" y="3356"/>
              <a:ext cx="53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lIns="92075" tIns="46038" rIns="92075" bIns="46038" anchor="ctr"/>
            <a:lstStyle/>
            <a:p>
              <a:endParaRPr lang="ko-KR" altLang="en-US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40" name="AutoShape 25"/>
            <p:cNvSpPr>
              <a:spLocks noChangeArrowheads="1"/>
            </p:cNvSpPr>
            <p:nvPr/>
          </p:nvSpPr>
          <p:spPr bwMode="gray">
            <a:xfrm>
              <a:off x="2704" y="2523"/>
              <a:ext cx="2826" cy="204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latinLnBrk="0" hangingPunct="0"/>
              <a:r>
                <a:rPr lang="ko-KR" altLang="en-US" sz="1300" b="1" dirty="0">
                  <a:solidFill>
                    <a:prstClr val="black"/>
                  </a:solidFill>
                  <a:latin typeface="+mn-ea"/>
                  <a:ea typeface="+mn-ea"/>
                </a:rPr>
                <a:t>어떤 </a:t>
              </a:r>
              <a:r>
                <a:rPr lang="ko-KR" altLang="en-US" sz="1300" b="1">
                  <a:solidFill>
                    <a:prstClr val="black"/>
                  </a:solidFill>
                  <a:latin typeface="+mn-ea"/>
                  <a:ea typeface="+mn-ea"/>
                </a:rPr>
                <a:t>부분에서 과제가 </a:t>
              </a:r>
              <a:r>
                <a:rPr lang="ko-KR" altLang="en-US" sz="1300" b="1" dirty="0">
                  <a:solidFill>
                    <a:prstClr val="black"/>
                  </a:solidFill>
                  <a:latin typeface="+mn-ea"/>
                  <a:ea typeface="+mn-ea"/>
                </a:rPr>
                <a:t>가장 큰 영향을 받는가</a:t>
              </a:r>
              <a:r>
                <a:rPr lang="en-US" altLang="ko-KR" sz="1300" b="1" dirty="0">
                  <a:solidFill>
                    <a:prstClr val="black"/>
                  </a:solidFill>
                  <a:latin typeface="+mn-ea"/>
                  <a:ea typeface="+mn-ea"/>
                </a:rPr>
                <a:t>?</a:t>
              </a:r>
            </a:p>
          </p:txBody>
        </p:sp>
        <p:sp>
          <p:nvSpPr>
            <p:cNvPr id="41" name="AutoShape 26"/>
            <p:cNvSpPr>
              <a:spLocks noChangeArrowheads="1"/>
            </p:cNvSpPr>
            <p:nvPr/>
          </p:nvSpPr>
          <p:spPr bwMode="auto">
            <a:xfrm rot="5400000">
              <a:off x="3993" y="2197"/>
              <a:ext cx="161" cy="377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43" name="오각형 42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45" name="오각형 44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1637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0" y="476672"/>
            <a:ext cx="9906000" cy="516248"/>
          </a:xfrm>
          <a:prstGeom prst="rect">
            <a:avLst/>
          </a:prstGeom>
          <a:gradFill>
            <a:gsLst>
              <a:gs pos="0">
                <a:sysClr val="windowText" lastClr="000000">
                  <a:alpha val="0"/>
                </a:sysClr>
              </a:gs>
              <a:gs pos="100000">
                <a:srgbClr val="0070C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ko-KR" altLang="en-US" sz="1800" kern="0">
              <a:solidFill>
                <a:sysClr val="window" lastClr="FFFFFF"/>
              </a:solidFill>
              <a:latin typeface="Arial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676" y="535906"/>
            <a:ext cx="4398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white"/>
                </a:solidFill>
                <a:effectLst>
                  <a:glow rad="101600">
                    <a:srgbClr val="00206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  <a:cs typeface="Arial" pitchFamily="34" charset="0"/>
              </a:rPr>
              <a:t>과제수행 목표</a:t>
            </a:r>
            <a:endParaRPr lang="en-US" altLang="ko-KR" sz="2000" b="1" dirty="0">
              <a:solidFill>
                <a:prstClr val="white"/>
              </a:solidFill>
              <a:effectLst>
                <a:glow rad="101600">
                  <a:srgbClr val="00206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520951" y="102020"/>
            <a:ext cx="4969123" cy="288031"/>
            <a:chOff x="5669767" y="102020"/>
            <a:chExt cx="3121326" cy="288031"/>
          </a:xfrm>
        </p:grpSpPr>
        <p:sp>
          <p:nvSpPr>
            <p:cNvPr id="43" name="오각형 42"/>
            <p:cNvSpPr/>
            <p:nvPr/>
          </p:nvSpPr>
          <p:spPr>
            <a:xfrm>
              <a:off x="5669767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추진배경</a:t>
              </a: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6714711" y="102020"/>
              <a:ext cx="1031438" cy="288031"/>
            </a:xfrm>
            <a:prstGeom prst="homePlate">
              <a:avLst>
                <a:gd name="adj" fmla="val 24608"/>
              </a:avLst>
            </a:prstGeom>
            <a:solidFill>
              <a:srgbClr val="0000CC"/>
            </a:soli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현상파악</a:t>
              </a:r>
            </a:p>
          </p:txBody>
        </p:sp>
        <p:sp>
          <p:nvSpPr>
            <p:cNvPr id="45" name="오각형 44"/>
            <p:cNvSpPr/>
            <p:nvPr/>
          </p:nvSpPr>
          <p:spPr>
            <a:xfrm>
              <a:off x="7759655" y="102020"/>
              <a:ext cx="1031438" cy="288031"/>
            </a:xfrm>
            <a:prstGeom prst="homePlate">
              <a:avLst>
                <a:gd name="adj" fmla="val 24608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  <a:tileRect/>
            </a:gradFill>
            <a:ln w="25400" cap="flat" cmpd="sng" algn="ctr">
              <a:solidFill>
                <a:srgbClr val="1876A9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잠재원인 도출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6062" y="116568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과제를 성공적으로 수행하였는지 판단할 수 있는 측정지표를 선정하고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현수준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목표수준 설정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4489" y="1700808"/>
            <a:ext cx="9217024" cy="1375990"/>
            <a:chOff x="-1717652" y="2708919"/>
            <a:chExt cx="8856984" cy="2016000"/>
          </a:xfrm>
        </p:grpSpPr>
        <p:sp>
          <p:nvSpPr>
            <p:cNvPr id="11" name="직사각형 10"/>
            <p:cNvSpPr/>
            <p:nvPr/>
          </p:nvSpPr>
          <p:spPr>
            <a:xfrm>
              <a:off x="-1717652" y="2708919"/>
              <a:ext cx="8856984" cy="2016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50800" cap="sq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6563267" y="2708920"/>
              <a:ext cx="576064" cy="576064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 w="50800" cap="sq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flipH="1" flipV="1">
              <a:off x="6671331" y="2708920"/>
              <a:ext cx="468000" cy="468000"/>
            </a:xfrm>
            <a:prstGeom prst="rtTriangle">
              <a:avLst/>
            </a:prstGeom>
            <a:solidFill>
              <a:srgbClr val="0070C0"/>
            </a:solidFill>
            <a:ln w="50800" cap="sq">
              <a:solidFill>
                <a:srgbClr val="0070C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62557" y="1927113"/>
            <a:ext cx="849694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latin typeface="+mn-ea"/>
                <a:ea typeface="+mn-ea"/>
              </a:rPr>
              <a:t>○ 가중치 : 지표가 여러 개일 경우 합이 100%가 되도록 작성</a:t>
            </a:r>
          </a:p>
          <a:p>
            <a:pPr>
              <a:lnSpc>
                <a:spcPct val="120000"/>
              </a:lnSpc>
            </a:pPr>
            <a:r>
              <a:rPr lang="ko-KR" altLang="en-US" sz="1600">
                <a:latin typeface="+mn-ea"/>
                <a:ea typeface="+mn-ea"/>
              </a:rPr>
              <a:t>○ 현수준 : 과제 착수 前 </a:t>
            </a:r>
            <a:r>
              <a:rPr lang="en-US" altLang="ko-KR" sz="1600">
                <a:latin typeface="+mn-ea"/>
                <a:ea typeface="+mn-ea"/>
              </a:rPr>
              <a:t>12</a:t>
            </a:r>
            <a:r>
              <a:rPr lang="ko-KR" altLang="en-US" sz="1600">
                <a:latin typeface="+mn-ea"/>
                <a:ea typeface="+mn-ea"/>
              </a:rPr>
              <a:t>개월 </a:t>
            </a:r>
            <a:r>
              <a:rPr lang="en-US" altLang="ko-KR" sz="1600">
                <a:latin typeface="+mn-ea"/>
                <a:ea typeface="+mn-ea"/>
              </a:rPr>
              <a:t>~ 36</a:t>
            </a:r>
            <a:r>
              <a:rPr lang="ko-KR" altLang="en-US" sz="1600">
                <a:latin typeface="+mn-ea"/>
                <a:ea typeface="+mn-ea"/>
              </a:rPr>
              <a:t>개월을 기준으로 산정</a:t>
            </a:r>
          </a:p>
          <a:p>
            <a:pPr>
              <a:lnSpc>
                <a:spcPct val="120000"/>
              </a:lnSpc>
            </a:pPr>
            <a:r>
              <a:rPr lang="ko-KR" altLang="en-US" sz="1600">
                <a:latin typeface="+mn-ea"/>
                <a:ea typeface="+mn-ea"/>
              </a:rPr>
              <a:t>○</a:t>
            </a:r>
            <a:r>
              <a:rPr lang="en-US" altLang="ko-KR" sz="1600">
                <a:latin typeface="+mn-ea"/>
                <a:ea typeface="+mn-ea"/>
              </a:rPr>
              <a:t> </a:t>
            </a:r>
            <a:r>
              <a:rPr lang="ko-KR" altLang="en-US" sz="1600">
                <a:latin typeface="+mn-ea"/>
                <a:ea typeface="+mn-ea"/>
              </a:rPr>
              <a:t>목   표 : 점진적 증가가 아닌, 과거 개선율을 월등하게 뛰어 넘는 도전적인 목표 설정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755685"/>
              </p:ext>
            </p:extLst>
          </p:nvPr>
        </p:nvGraphicFramePr>
        <p:xfrm>
          <a:off x="380208" y="3951556"/>
          <a:ext cx="9145583" cy="1798595"/>
        </p:xfrm>
        <a:graphic>
          <a:graphicData uri="http://schemas.openxmlformats.org/drawingml/2006/table">
            <a:tbl>
              <a:tblPr/>
              <a:tblGrid>
                <a:gridCol w="1501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56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5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456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43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500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9489">
                <a:tc rowSpan="2" gridSpan="3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측정지표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(KPI)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endParaRPr lang="en-US" altLang="ko-KR" sz="900" b="0" kern="1200" spc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6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6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가중치</a:t>
                      </a:r>
                    </a:p>
                  </a:txBody>
                  <a:tcPr marL="36006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현수준</a:t>
                      </a:r>
                      <a:endParaRPr kumimoji="0" lang="en-US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6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목표수준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+mn-ea"/>
                          <a:ea typeface="+mn-ea"/>
                        </a:rPr>
                        <a:t>’18</a:t>
                      </a:r>
                      <a:r>
                        <a:rPr lang="ko-KR" altLang="en-US" sz="1400" b="1"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+mn-ea"/>
                          <a:ea typeface="+mn-ea"/>
                        </a:rPr>
                        <a:t>’19</a:t>
                      </a:r>
                      <a:r>
                        <a:rPr lang="ko-KR" altLang="en-US" sz="1400" b="1"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+mn-ea"/>
                          <a:ea typeface="+mn-ea"/>
                        </a:rPr>
                        <a:t>’20</a:t>
                      </a:r>
                      <a:r>
                        <a:rPr lang="ko-KR" altLang="en-US" sz="1400" b="1"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064">
                <a:tc gridSpan="3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지역별 분리구매</a:t>
                      </a: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대비 할인구매율 </a:t>
                      </a: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endParaRPr lang="en-US" altLang="ko-KR" sz="900" b="0" kern="1200" spc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6" marR="18000" marT="18000" marB="18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endParaRPr lang="en-US" altLang="ko-KR" sz="1000" b="0" kern="1200" spc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6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r>
                        <a:rPr lang="en-US" altLang="ko-KR" sz="1400" b="0" kern="1200" spc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40%</a:t>
                      </a:r>
                      <a:endParaRPr lang="en-US" altLang="ko-KR" sz="1400" b="0" kern="120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+mn-ea"/>
                          <a:ea typeface="+mn-ea"/>
                        </a:rPr>
                        <a:t>2.0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2.7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3.3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3.8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064">
                <a:tc gridSpan="3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해외법인 본사 통합구매 비율</a:t>
                      </a: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r>
                        <a:rPr lang="en-US" altLang="ko-KR" sz="1400" b="0" kern="1200" spc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40%</a:t>
                      </a:r>
                      <a:endParaRPr lang="en-US" altLang="ko-KR" sz="1400" b="0" kern="120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42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8000" marR="18000" marT="18000" marB="18000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46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50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8000" marR="18000" marT="18000" marB="180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489">
                <a:tc gridSpan="3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외주운영 선진화 지표</a:t>
                      </a:r>
                      <a:r>
                        <a:rPr kumimoji="0" lang="en-US" altLang="ko-KR" sz="1400" b="1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400" b="1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kumimoji="0" lang="en-US" altLang="ko-KR" sz="1400" b="1" i="0" u="none" strike="noStrike" cap="none" spc="-1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400" b="1" i="0" u="none" strike="noStrike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8" charset="0"/>
                        <a:buNone/>
                        <a:tabLst/>
                        <a:defRPr/>
                      </a:pPr>
                      <a:r>
                        <a:rPr lang="en-US" altLang="ko-KR" sz="1400" b="0" kern="1200" spc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20%</a:t>
                      </a:r>
                      <a:endParaRPr lang="en-US" altLang="ko-KR" sz="1400" b="0" kern="120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36006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85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8000" marR="18000" marT="18000" marB="18000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90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95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8000" marR="18000" marT="18000" marB="180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0208" y="3501008"/>
            <a:ext cx="961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KPI* </a:t>
            </a:r>
            <a:r>
              <a:rPr lang="ko-KR" altLang="en-US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 </a:t>
            </a:r>
            <a:r>
              <a:rPr lang="en-US" altLang="ko-KR" sz="16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   </a:t>
            </a:r>
            <a:r>
              <a:rPr lang="en-US" altLang="ko-KR" sz="140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*Key Performance Indicator</a:t>
            </a:r>
            <a:endParaRPr lang="ko-KR" altLang="en-US" sz="140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846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8883" y="9462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현상파악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8738" y="1286038"/>
            <a:ext cx="8991337" cy="2070954"/>
            <a:chOff x="498738" y="1502062"/>
            <a:chExt cx="9109074" cy="2358986"/>
          </a:xfrm>
        </p:grpSpPr>
        <p:sp>
          <p:nvSpPr>
            <p:cNvPr id="28" name="모서리가 둥근 직사각형 27"/>
            <p:cNvSpPr/>
            <p:nvPr/>
          </p:nvSpPr>
          <p:spPr bwMode="auto">
            <a:xfrm>
              <a:off x="498738" y="1716376"/>
              <a:ext cx="2214546" cy="2144672"/>
            </a:xfrm>
            <a:prstGeom prst="roundRect">
              <a:avLst>
                <a:gd name="adj" fmla="val 5615"/>
              </a:avLst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rgbClr val="BBE0E3">
                  <a:satMod val="175000"/>
                  <a:alpha val="40000"/>
                </a:srgbClr>
              </a:glow>
              <a:outerShdw dist="17961" dir="13500000" algn="ctr" rotWithShape="0">
                <a:srgbClr val="FFFFFF">
                  <a:gamma/>
                  <a:shade val="60000"/>
                  <a:invGamma/>
                </a:srgbClr>
              </a:outerShdw>
            </a:effectLst>
          </p:spPr>
          <p:txBody>
            <a:bodyPr rIns="90000"/>
            <a:lstStyle/>
            <a:p>
              <a:pPr marL="36000" marR="0" lvl="0" indent="-13335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" pitchFamily="2" charset="2"/>
              </a:endParaRPr>
            </a:p>
            <a:p>
              <a:pPr marL="36000" marR="0" lvl="0" indent="-13335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시험평가팀과 </a:t>
              </a:r>
              <a:endParaRPr kumimoji="1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" pitchFamily="2" charset="2"/>
              </a:endParaRPr>
            </a:p>
            <a:p>
              <a:pPr marL="36000" marR="0" lvl="0" indent="-13335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Argue </a:t>
              </a:r>
              <a:r>
                <a:rPr kumimoji="1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발생에 따른 </a:t>
              </a:r>
              <a:endParaRPr kumimoji="1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" pitchFamily="2" charset="2"/>
              </a:endParaRPr>
            </a:p>
            <a:p>
              <a:pPr marL="36000" marR="0" lvl="0" indent="-13335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검증 일정 지연</a:t>
              </a:r>
              <a:r>
                <a:rPr kumimoji="1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 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 bwMode="auto">
            <a:xfrm>
              <a:off x="921722" y="1502062"/>
              <a:ext cx="1344653" cy="428628"/>
            </a:xfrm>
            <a:prstGeom prst="round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rgbClr val="BBE0E3">
                  <a:satMod val="175000"/>
                  <a:alpha val="40000"/>
                </a:srgbClr>
              </a:glow>
              <a:outerShdw dist="17961" dir="13500000" algn="ctr" rotWithShape="0">
                <a:srgbClr val="FFFFFF">
                  <a:gamma/>
                  <a:shade val="60000"/>
                  <a:invGamma/>
                </a:srgbClr>
              </a:outerShdw>
            </a:effectLst>
          </p:spPr>
          <p:txBody>
            <a:bodyPr rIns="90000" anchor="ctr"/>
            <a:lstStyle/>
            <a:p>
              <a:pPr marL="36000" marR="0" lvl="0" indent="-13335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자사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 bwMode="auto">
            <a:xfrm>
              <a:off x="3213350" y="1716376"/>
              <a:ext cx="3571900" cy="2144672"/>
            </a:xfrm>
            <a:prstGeom prst="roundRect">
              <a:avLst>
                <a:gd name="adj" fmla="val 5615"/>
              </a:avLst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rgbClr val="BBE0E3">
                  <a:satMod val="175000"/>
                  <a:alpha val="40000"/>
                </a:srgbClr>
              </a:glow>
              <a:outerShdw dist="17961" dir="13500000" algn="ctr" rotWithShape="0">
                <a:srgbClr val="FFFFFF">
                  <a:gamma/>
                  <a:shade val="60000"/>
                  <a:invGamma/>
                </a:srgbClr>
              </a:outerShdw>
            </a:effectLst>
          </p:spPr>
          <p:txBody>
            <a:bodyPr rIns="90000"/>
            <a:lstStyle/>
            <a:p>
              <a:pPr marL="36000" marR="0" lvl="0" indent="-13335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kern="0" noProof="0">
                  <a:solidFill>
                    <a:srgbClr val="000000"/>
                  </a:solidFill>
                  <a:latin typeface="+mn-ea"/>
                  <a:ea typeface="+mn-ea"/>
                  <a:cs typeface="+mn-cs"/>
                  <a:sym typeface="Wingdings" pitchFamily="2" charset="2"/>
                </a:rPr>
                <a:t>＊</a:t>
              </a:r>
              <a:r>
                <a:rPr kumimoji="1" lang="en-US" altLang="ko-KR" sz="1800" kern="0" noProof="0">
                  <a:solidFill>
                    <a:srgbClr val="000000"/>
                  </a:solidFill>
                  <a:latin typeface="+mn-ea"/>
                  <a:ea typeface="+mn-ea"/>
                  <a:cs typeface="+mn-cs"/>
                  <a:sym typeface="Wingdings" pitchFamily="2" charset="2"/>
                </a:rPr>
                <a:t>xxx</a:t>
              </a:r>
              <a:r>
                <a:rPr kumimoji="1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1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출력단 오차가 비교적 큼</a:t>
              </a:r>
              <a:endPara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" pitchFamily="2" charset="2"/>
              </a:endParaRPr>
            </a:p>
            <a:p>
              <a:pPr marL="36000" marR="0" lvl="0" indent="-13335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 - </a:t>
              </a:r>
              <a:r>
                <a:rPr kumimoji="1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현 국산화 </a:t>
              </a: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H/W </a:t>
              </a:r>
              <a:r>
                <a:rPr kumimoji="1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오차 </a:t>
              </a: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: 13%</a:t>
              </a:r>
            </a:p>
            <a:p>
              <a:pPr marL="36000" marR="0" lvl="0" indent="-13335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 - </a:t>
              </a:r>
              <a:r>
                <a:rPr kumimoji="1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해외경쟁사 </a:t>
              </a: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H/W </a:t>
              </a:r>
              <a:r>
                <a:rPr kumimoji="1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오차 </a:t>
              </a: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: 6%</a:t>
              </a:r>
            </a:p>
            <a:p>
              <a:pPr marL="36000" marR="0" lvl="0" indent="-13335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kern="0">
                  <a:solidFill>
                    <a:srgbClr val="000000"/>
                  </a:solidFill>
                  <a:latin typeface="+mn-ea"/>
                  <a:ea typeface="+mn-ea"/>
                  <a:cs typeface="+mn-cs"/>
                  <a:sym typeface="Wingdings" pitchFamily="2" charset="2"/>
                </a:rPr>
                <a:t>＊</a:t>
              </a:r>
              <a:r>
                <a:rPr kumimoji="1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문제 발생 시 개선 범위가 커서 </a:t>
              </a:r>
              <a:endPara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" pitchFamily="2" charset="2"/>
              </a:endParaRPr>
            </a:p>
            <a:p>
              <a:pPr marL="36000" marR="0" lvl="0" indent="-13335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   </a:t>
              </a:r>
              <a:r>
                <a:rPr kumimoji="1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즉시 해결</a:t>
              </a:r>
              <a:r>
                <a:rPr kumimoji="1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1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불가능 예상</a:t>
              </a:r>
              <a:endPara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" pitchFamily="2" charset="2"/>
              </a:endParaRPr>
            </a:p>
            <a:p>
              <a:pPr marL="36000" marR="0" lvl="0" indent="-13335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    </a:t>
              </a:r>
              <a:endPara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 bwMode="auto">
            <a:xfrm>
              <a:off x="7285316" y="1716376"/>
              <a:ext cx="2322496" cy="2144672"/>
            </a:xfrm>
            <a:prstGeom prst="roundRect">
              <a:avLst>
                <a:gd name="adj" fmla="val 6118"/>
              </a:avLst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rgbClr val="BBE0E3">
                  <a:satMod val="175000"/>
                  <a:alpha val="40000"/>
                </a:srgbClr>
              </a:glow>
              <a:outerShdw dist="17961" dir="13500000" algn="ctr" rotWithShape="0">
                <a:srgbClr val="FFFFFF">
                  <a:gamma/>
                  <a:shade val="60000"/>
                  <a:invGamma/>
                </a:srgbClr>
              </a:outerShdw>
            </a:effectLst>
          </p:spPr>
          <p:txBody>
            <a:bodyPr rIns="90000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" pitchFamily="2" charset="2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법규 확인 시험 </a:t>
              </a:r>
              <a:endParaRPr kumimoji="1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Fail </a:t>
              </a:r>
              <a:r>
                <a:rPr kumimoji="1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가능성</a:t>
              </a:r>
              <a:endParaRPr kumimoji="1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 </a:t>
              </a:r>
              <a:r>
                <a:rPr kumimoji="1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Wingdings" pitchFamily="2" charset="2"/>
                </a:rPr>
                <a:t>적용 불가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 bwMode="auto">
            <a:xfrm>
              <a:off x="7783394" y="1502062"/>
              <a:ext cx="1397486" cy="428628"/>
            </a:xfrm>
            <a:prstGeom prst="round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rgbClr val="BBE0E3">
                  <a:satMod val="175000"/>
                  <a:alpha val="40000"/>
                </a:srgbClr>
              </a:glow>
              <a:outerShdw dist="17961" dir="13500000" algn="ctr" rotWithShape="0">
                <a:srgbClr val="FFFFFF">
                  <a:gamma/>
                  <a:shade val="60000"/>
                  <a:invGamma/>
                </a:srgbClr>
              </a:outerShdw>
            </a:effectLst>
          </p:spPr>
          <p:txBody>
            <a:bodyPr rIns="90000" anchor="ctr"/>
            <a:lstStyle/>
            <a:p>
              <a:pPr marL="36000" marR="0" lvl="0" indent="-13335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고객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(OEM)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 bwMode="auto">
            <a:xfrm>
              <a:off x="4275333" y="1502062"/>
              <a:ext cx="1507038" cy="428628"/>
            </a:xfrm>
            <a:prstGeom prst="round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63500">
                <a:srgbClr val="BBE0E3">
                  <a:satMod val="175000"/>
                  <a:alpha val="40000"/>
                </a:srgbClr>
              </a:glow>
              <a:outerShdw dist="17961" dir="13500000" algn="ctr" rotWithShape="0">
                <a:srgbClr val="FFFFFF">
                  <a:gamma/>
                  <a:shade val="60000"/>
                  <a:invGamma/>
                </a:srgbClr>
              </a:outerShdw>
            </a:effectLst>
          </p:spPr>
          <p:txBody>
            <a:bodyPr rIns="90000" anchor="ctr"/>
            <a:lstStyle/>
            <a:p>
              <a:pPr marL="36000" marR="0" lvl="0" indent="-13335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문제 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왼쪽/오른쪽 화살표 33"/>
            <p:cNvSpPr/>
            <p:nvPr/>
          </p:nvSpPr>
          <p:spPr bwMode="auto">
            <a:xfrm>
              <a:off x="6785250" y="2204864"/>
              <a:ext cx="500066" cy="1071570"/>
            </a:xfrm>
            <a:prstGeom prst="leftRightArrow">
              <a:avLst>
                <a:gd name="adj1" fmla="val 69275"/>
                <a:gd name="adj2" fmla="val 23142"/>
              </a:avLst>
            </a:prstGeom>
            <a:gradFill flip="none" rotWithShape="1">
              <a:gsLst>
                <a:gs pos="0">
                  <a:srgbClr val="FFFFFF">
                    <a:lumMod val="50000"/>
                    <a:shade val="30000"/>
                    <a:satMod val="115000"/>
                  </a:srgbClr>
                </a:gs>
                <a:gs pos="50000">
                  <a:srgbClr val="FFFFFF">
                    <a:lumMod val="50000"/>
                    <a:shade val="67500"/>
                    <a:satMod val="115000"/>
                  </a:srgbClr>
                </a:gs>
                <a:gs pos="100000">
                  <a:srgbClr val="FFFFFF">
                    <a:lumMod val="50000"/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13500000" algn="ctr" rotWithShape="0">
                <a:srgbClr val="FFFFFF">
                  <a:gamma/>
                  <a:shade val="60000"/>
                  <a:invGamma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rIns="90000" anchor="ctr"/>
            <a:lstStyle/>
            <a:p>
              <a:pPr marL="666750" marR="0" lvl="0" indent="-133350" defTabSz="91440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왼쪽/오른쪽 화살표 34"/>
            <p:cNvSpPr/>
            <p:nvPr/>
          </p:nvSpPr>
          <p:spPr bwMode="auto">
            <a:xfrm>
              <a:off x="2713284" y="2230002"/>
              <a:ext cx="500066" cy="1071570"/>
            </a:xfrm>
            <a:prstGeom prst="leftRightArrow">
              <a:avLst>
                <a:gd name="adj1" fmla="val 69275"/>
                <a:gd name="adj2" fmla="val 23142"/>
              </a:avLst>
            </a:prstGeom>
            <a:gradFill flip="none" rotWithShape="1">
              <a:gsLst>
                <a:gs pos="0">
                  <a:srgbClr val="FFFFFF">
                    <a:lumMod val="50000"/>
                    <a:shade val="30000"/>
                    <a:satMod val="115000"/>
                  </a:srgbClr>
                </a:gs>
                <a:gs pos="50000">
                  <a:srgbClr val="FFFFFF">
                    <a:lumMod val="50000"/>
                    <a:shade val="67500"/>
                    <a:satMod val="115000"/>
                  </a:srgbClr>
                </a:gs>
                <a:gs pos="100000">
                  <a:srgbClr val="FFFFFF">
                    <a:lumMod val="50000"/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13500000" algn="ctr" rotWithShape="0">
                <a:srgbClr val="FFFFFF">
                  <a:gamma/>
                  <a:shade val="60000"/>
                  <a:invGamma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rIns="90000" anchor="ctr"/>
            <a:lstStyle/>
            <a:p>
              <a:pPr marL="666750" marR="0" lvl="0" indent="-133350" defTabSz="91440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38" name="Picture 2" descr="C:\Documents and Settings\SL\Local Settings\Temporary Internet Files\Content.IE5\LRE1NBT5\MC900078805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331" y="2890226"/>
              <a:ext cx="1005359" cy="89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" descr="C:\Documents and Settings\SL\Local Settings\Temporary Internet Files\Content.IE5\EJSBUD6F\MC900343467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5778" y="2833727"/>
              <a:ext cx="503622" cy="88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89"/>
          <p:cNvSpPr txBox="1">
            <a:spLocks noChangeArrowheads="1"/>
          </p:cNvSpPr>
          <p:nvPr/>
        </p:nvSpPr>
        <p:spPr bwMode="auto">
          <a:xfrm>
            <a:off x="278813" y="642938"/>
            <a:ext cx="945356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1" lang="ko-KR" altLang="en-US" sz="1400" b="1">
                <a:solidFill>
                  <a:srgbClr val="000000"/>
                </a:solidFill>
                <a:latin typeface="+mn-ea"/>
                <a:ea typeface="+mn-ea"/>
                <a:cs typeface="+mn-cs"/>
              </a:rPr>
              <a:t>○ 출력단 회로 오차 증가 시 시스템 정밀도가 감소하며</a:t>
            </a:r>
            <a:r>
              <a:rPr kumimoji="1" lang="en-US" altLang="ko-KR" sz="1400" b="1">
                <a:solidFill>
                  <a:srgbClr val="000000"/>
                </a:solidFill>
                <a:latin typeface="+mn-ea"/>
                <a:ea typeface="+mn-ea"/>
                <a:cs typeface="+mn-cs"/>
              </a:rPr>
              <a:t>, </a:t>
            </a:r>
            <a:r>
              <a:rPr kumimoji="1" lang="ko-KR" altLang="en-US" sz="1400" b="1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차량 적용 평가 시 고객 불만족 증대 예상</a:t>
            </a:r>
          </a:p>
        </p:txBody>
      </p:sp>
      <p:sp>
        <p:nvSpPr>
          <p:cNvPr id="44" name="TextBox 89"/>
          <p:cNvSpPr txBox="1">
            <a:spLocks noChangeArrowheads="1"/>
          </p:cNvSpPr>
          <p:nvPr/>
        </p:nvSpPr>
        <p:spPr bwMode="auto">
          <a:xfrm>
            <a:off x="278813" y="3639542"/>
            <a:ext cx="945356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1" lang="ko-KR" altLang="en-US" sz="1400" b="1">
                <a:solidFill>
                  <a:srgbClr val="000000"/>
                </a:solidFill>
                <a:latin typeface="+mn-ea"/>
                <a:ea typeface="+mn-ea"/>
                <a:cs typeface="+mn-cs"/>
              </a:rPr>
              <a:t>○ 전체 불량률 중 고객불량률 </a:t>
            </a:r>
            <a:r>
              <a:rPr kumimoji="1" lang="en-US" altLang="ko-KR" sz="1400" b="1">
                <a:solidFill>
                  <a:srgbClr val="000000"/>
                </a:solidFill>
                <a:latin typeface="+mn-ea"/>
                <a:ea typeface="+mn-ea"/>
                <a:cs typeface="+mn-cs"/>
              </a:rPr>
              <a:t>25%</a:t>
            </a:r>
            <a:r>
              <a:rPr kumimoji="1" lang="ko-KR" altLang="en-US" sz="1400" b="1">
                <a:solidFill>
                  <a:srgbClr val="000000"/>
                </a:solidFill>
                <a:latin typeface="+mn-ea"/>
                <a:ea typeface="+mn-ea"/>
                <a:cs typeface="+mn-cs"/>
              </a:rPr>
              <a:t>를 차지하며 셔틀라인의 불량률이 전체의 </a:t>
            </a:r>
            <a:r>
              <a:rPr kumimoji="1" lang="en-US" altLang="ko-KR" sz="1400" b="1">
                <a:solidFill>
                  <a:srgbClr val="000000"/>
                </a:solidFill>
                <a:latin typeface="+mn-ea"/>
                <a:ea typeface="+mn-ea"/>
                <a:cs typeface="+mn-cs"/>
              </a:rPr>
              <a:t>68.4%</a:t>
            </a:r>
            <a:r>
              <a:rPr kumimoji="1" lang="ko-KR" altLang="en-US" sz="1400" b="1">
                <a:solidFill>
                  <a:srgbClr val="000000"/>
                </a:solidFill>
                <a:latin typeface="+mn-ea"/>
                <a:ea typeface="+mn-ea"/>
                <a:cs typeface="+mn-cs"/>
              </a:rPr>
              <a:t>로 집중 개선 필요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097015" y="4565524"/>
            <a:ext cx="4393059" cy="1455764"/>
            <a:chOff x="5352550" y="4381947"/>
            <a:chExt cx="3654925" cy="1695450"/>
          </a:xfrm>
        </p:grpSpPr>
        <p:sp>
          <p:nvSpPr>
            <p:cNvPr id="56" name="Rectangle 32"/>
            <p:cNvSpPr>
              <a:spLocks noChangeArrowheads="1"/>
            </p:cNvSpPr>
            <p:nvPr/>
          </p:nvSpPr>
          <p:spPr bwMode="auto">
            <a:xfrm>
              <a:off x="6435725" y="5315397"/>
              <a:ext cx="2571750" cy="762000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marL="93663" marR="0" lvl="0" indent="-93663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현장 품질 문제 발생시 대응</a:t>
              </a:r>
              <a:r>
                <a:rPr kumimoji="0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PROCESS </a:t>
              </a:r>
            </a:p>
            <a:p>
              <a:pPr marR="0" lvl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200" b="1" ker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  </a:t>
              </a: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정립 및 품질의식 향상</a:t>
              </a:r>
            </a:p>
          </p:txBody>
        </p:sp>
        <p:sp>
          <p:nvSpPr>
            <p:cNvPr id="58" name="Rectangle 33"/>
            <p:cNvSpPr>
              <a:spLocks noChangeArrowheads="1"/>
            </p:cNvSpPr>
            <p:nvPr/>
          </p:nvSpPr>
          <p:spPr bwMode="auto">
            <a:xfrm>
              <a:off x="6435725" y="4381947"/>
              <a:ext cx="2571750" cy="762000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93663" marR="0" lvl="0" indent="-93663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불량 수량 </a:t>
              </a:r>
              <a:r>
                <a:rPr kumimoji="0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or </a:t>
              </a: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건수 기준 </a:t>
              </a:r>
              <a:r>
                <a:rPr kumimoji="0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WORST </a:t>
              </a: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불량 </a:t>
              </a: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R="0" lvl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200" b="1" ker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  </a:t>
              </a: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선정</a:t>
              </a:r>
              <a:r>
                <a:rPr kumimoji="0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집중개선</a:t>
              </a: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85" name="Rectangle 32"/>
            <p:cNvSpPr>
              <a:spLocks noChangeArrowheads="1"/>
            </p:cNvSpPr>
            <p:nvPr/>
          </p:nvSpPr>
          <p:spPr bwMode="auto">
            <a:xfrm>
              <a:off x="5352550" y="5315397"/>
              <a:ext cx="1042562" cy="762000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marR="0" lvl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b="1" kern="0" noProof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품질의식</a:t>
              </a: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86" name="Rectangle 33"/>
            <p:cNvSpPr>
              <a:spLocks noChangeArrowheads="1"/>
            </p:cNvSpPr>
            <p:nvPr/>
          </p:nvSpPr>
          <p:spPr bwMode="auto">
            <a:xfrm>
              <a:off x="5352550" y="4381947"/>
              <a:ext cx="1042562" cy="762000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R="0" lvl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b="1" kern="0" noProof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불량개선</a:t>
              </a:r>
              <a:endPara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03714" y="4224095"/>
            <a:ext cx="4593302" cy="1797193"/>
            <a:chOff x="1147763" y="4584135"/>
            <a:chExt cx="3228975" cy="3188637"/>
          </a:xfrm>
        </p:grpSpPr>
        <p:sp>
          <p:nvSpPr>
            <p:cNvPr id="60" name="Text Box 26"/>
            <p:cNvSpPr txBox="1">
              <a:spLocks noChangeArrowheads="1"/>
            </p:cNvSpPr>
            <p:nvPr/>
          </p:nvSpPr>
          <p:spPr bwMode="auto">
            <a:xfrm>
              <a:off x="1541463" y="4584135"/>
              <a:ext cx="2427268" cy="2923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300" b="1" u="sng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201X</a:t>
              </a:r>
              <a:r>
                <a:rPr lang="ko-KR" altLang="en-US" sz="1300" b="1" u="sng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년 공정별 고객불량 현황</a:t>
              </a:r>
            </a:p>
          </p:txBody>
        </p:sp>
        <p:grpSp>
          <p:nvGrpSpPr>
            <p:cNvPr id="61" name="Group 41"/>
            <p:cNvGrpSpPr>
              <a:grpSpLocks/>
            </p:cNvGrpSpPr>
            <p:nvPr/>
          </p:nvGrpSpPr>
          <p:grpSpPr bwMode="auto">
            <a:xfrm>
              <a:off x="1149350" y="5189910"/>
              <a:ext cx="3132138" cy="311150"/>
              <a:chOff x="724" y="1319"/>
              <a:chExt cx="1973" cy="196"/>
            </a:xfrm>
          </p:grpSpPr>
          <p:sp>
            <p:nvSpPr>
              <p:cNvPr id="62" name="Rectangle 27"/>
              <p:cNvSpPr>
                <a:spLocks noChangeArrowheads="1"/>
              </p:cNvSpPr>
              <p:nvPr/>
            </p:nvSpPr>
            <p:spPr bwMode="auto">
              <a:xfrm>
                <a:off x="724" y="1319"/>
                <a:ext cx="711" cy="195"/>
              </a:xfrm>
              <a:prstGeom prst="rect">
                <a:avLst/>
              </a:prstGeom>
              <a:solidFill>
                <a:srgbClr val="6081A8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구  분</a:t>
                </a:r>
              </a:p>
            </p:txBody>
          </p:sp>
          <p:sp>
            <p:nvSpPr>
              <p:cNvPr id="63" name="Rectangle 28"/>
              <p:cNvSpPr>
                <a:spLocks noChangeArrowheads="1"/>
              </p:cNvSpPr>
              <p:nvPr/>
            </p:nvSpPr>
            <p:spPr bwMode="auto">
              <a:xfrm>
                <a:off x="1464" y="1319"/>
                <a:ext cx="602" cy="195"/>
              </a:xfrm>
              <a:prstGeom prst="rect">
                <a:avLst/>
              </a:prstGeom>
              <a:solidFill>
                <a:srgbClr val="6081A8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불량수량</a:t>
                </a:r>
                <a:r>
                  <a:rPr kumimoji="0" lang="en-US" altLang="ko-KR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(EA)</a:t>
                </a:r>
              </a:p>
            </p:txBody>
          </p:sp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>
                <a:off x="2094" y="1319"/>
                <a:ext cx="603" cy="196"/>
              </a:xfrm>
              <a:prstGeom prst="rect">
                <a:avLst/>
              </a:prstGeom>
              <a:solidFill>
                <a:srgbClr val="6081A8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점유율</a:t>
                </a:r>
                <a:r>
                  <a:rPr kumimoji="0" lang="en-US" altLang="ko-KR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(%)</a:t>
                </a:r>
              </a:p>
            </p:txBody>
          </p:sp>
        </p:grpSp>
        <p:sp>
          <p:nvSpPr>
            <p:cNvPr id="65" name="Rectangle 32"/>
            <p:cNvSpPr>
              <a:spLocks noChangeArrowheads="1"/>
            </p:cNvSpPr>
            <p:nvPr/>
          </p:nvSpPr>
          <p:spPr bwMode="auto">
            <a:xfrm>
              <a:off x="1149350" y="5570910"/>
              <a:ext cx="1130300" cy="373062"/>
            </a:xfrm>
            <a:prstGeom prst="rect">
              <a:avLst/>
            </a:prstGeom>
            <a:solidFill>
              <a:srgbClr val="9A7144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맑은 고딕" pitchFamily="50" charset="-127"/>
                  <a:ea typeface="맑은 고딕" pitchFamily="50" charset="-127"/>
                  <a:cs typeface="+mn-cs"/>
                </a:rPr>
                <a:t>셔틀라인</a:t>
              </a:r>
              <a:endParaRPr lang="en-US" altLang="ko-KR" sz="1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66" name="Rectangle 48"/>
            <p:cNvSpPr>
              <a:spLocks noChangeArrowheads="1"/>
            </p:cNvSpPr>
            <p:nvPr/>
          </p:nvSpPr>
          <p:spPr bwMode="auto">
            <a:xfrm>
              <a:off x="1149350" y="6028110"/>
              <a:ext cx="1130300" cy="373062"/>
            </a:xfrm>
            <a:prstGeom prst="rect">
              <a:avLst/>
            </a:prstGeom>
            <a:solidFill>
              <a:srgbClr val="EADAAE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용접라인</a:t>
              </a: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67" name="Rectangle 51"/>
            <p:cNvSpPr>
              <a:spLocks noChangeArrowheads="1"/>
            </p:cNvSpPr>
            <p:nvPr/>
          </p:nvSpPr>
          <p:spPr bwMode="auto">
            <a:xfrm>
              <a:off x="1149350" y="6485310"/>
              <a:ext cx="1130300" cy="373062"/>
            </a:xfrm>
            <a:prstGeom prst="rect">
              <a:avLst/>
            </a:prstGeom>
            <a:solidFill>
              <a:srgbClr val="EADAAE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도장라인</a:t>
              </a: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68" name="Rectangle 54"/>
            <p:cNvSpPr>
              <a:spLocks noChangeArrowheads="1"/>
            </p:cNvSpPr>
            <p:nvPr/>
          </p:nvSpPr>
          <p:spPr bwMode="auto">
            <a:xfrm>
              <a:off x="1147763" y="6944097"/>
              <a:ext cx="1130300" cy="373063"/>
            </a:xfrm>
            <a:prstGeom prst="rect">
              <a:avLst/>
            </a:prstGeom>
            <a:solidFill>
              <a:srgbClr val="EADAAE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기    타</a:t>
              </a: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69" name="Rectangle 57"/>
            <p:cNvSpPr>
              <a:spLocks noChangeArrowheads="1"/>
            </p:cNvSpPr>
            <p:nvPr/>
          </p:nvSpPr>
          <p:spPr bwMode="auto">
            <a:xfrm>
              <a:off x="1149350" y="7399710"/>
              <a:ext cx="1130300" cy="373062"/>
            </a:xfrm>
            <a:prstGeom prst="rect">
              <a:avLst/>
            </a:prstGeom>
            <a:solidFill>
              <a:srgbClr val="EADAAE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TOTAL</a:t>
              </a:r>
            </a:p>
          </p:txBody>
        </p:sp>
        <p:sp>
          <p:nvSpPr>
            <p:cNvPr id="70" name="Rectangle 33"/>
            <p:cNvSpPr>
              <a:spLocks noChangeArrowheads="1"/>
            </p:cNvSpPr>
            <p:nvPr/>
          </p:nvSpPr>
          <p:spPr bwMode="auto">
            <a:xfrm>
              <a:off x="3324225" y="5572497"/>
              <a:ext cx="957263" cy="371474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68.4</a:t>
              </a:r>
            </a:p>
          </p:txBody>
        </p:sp>
        <p:sp>
          <p:nvSpPr>
            <p:cNvPr id="71" name="Rectangle 34"/>
            <p:cNvSpPr>
              <a:spLocks noChangeArrowheads="1"/>
            </p:cNvSpPr>
            <p:nvPr/>
          </p:nvSpPr>
          <p:spPr bwMode="auto">
            <a:xfrm>
              <a:off x="2319338" y="5575672"/>
              <a:ext cx="955675" cy="371475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201</a:t>
              </a:r>
            </a:p>
          </p:txBody>
        </p:sp>
        <p:sp>
          <p:nvSpPr>
            <p:cNvPr id="72" name="Rectangle 49"/>
            <p:cNvSpPr>
              <a:spLocks noChangeArrowheads="1"/>
            </p:cNvSpPr>
            <p:nvPr/>
          </p:nvSpPr>
          <p:spPr bwMode="auto">
            <a:xfrm>
              <a:off x="3324225" y="6029697"/>
              <a:ext cx="957263" cy="371474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12.9</a:t>
              </a:r>
            </a:p>
          </p:txBody>
        </p:sp>
        <p:sp>
          <p:nvSpPr>
            <p:cNvPr id="73" name="Rectangle 50"/>
            <p:cNvSpPr>
              <a:spLocks noChangeArrowheads="1"/>
            </p:cNvSpPr>
            <p:nvPr/>
          </p:nvSpPr>
          <p:spPr bwMode="auto">
            <a:xfrm>
              <a:off x="2319338" y="6029697"/>
              <a:ext cx="955675" cy="371475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38</a:t>
              </a:r>
            </a:p>
          </p:txBody>
        </p:sp>
        <p:sp>
          <p:nvSpPr>
            <p:cNvPr id="74" name="Rectangle 52"/>
            <p:cNvSpPr>
              <a:spLocks noChangeArrowheads="1"/>
            </p:cNvSpPr>
            <p:nvPr/>
          </p:nvSpPr>
          <p:spPr bwMode="auto">
            <a:xfrm>
              <a:off x="3324225" y="6471022"/>
              <a:ext cx="957263" cy="371474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2.4</a:t>
              </a:r>
            </a:p>
          </p:txBody>
        </p:sp>
        <p:sp>
          <p:nvSpPr>
            <p:cNvPr id="75" name="Rectangle 53"/>
            <p:cNvSpPr>
              <a:spLocks noChangeArrowheads="1"/>
            </p:cNvSpPr>
            <p:nvPr/>
          </p:nvSpPr>
          <p:spPr bwMode="auto">
            <a:xfrm>
              <a:off x="2319338" y="6486897"/>
              <a:ext cx="955675" cy="371475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7</a:t>
              </a:r>
            </a:p>
          </p:txBody>
        </p:sp>
        <p:sp>
          <p:nvSpPr>
            <p:cNvPr id="76" name="Rectangle 55"/>
            <p:cNvSpPr>
              <a:spLocks noChangeArrowheads="1"/>
            </p:cNvSpPr>
            <p:nvPr/>
          </p:nvSpPr>
          <p:spPr bwMode="auto">
            <a:xfrm>
              <a:off x="3324225" y="6944098"/>
              <a:ext cx="957263" cy="371474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16.3</a:t>
              </a:r>
            </a:p>
          </p:txBody>
        </p:sp>
        <p:sp>
          <p:nvSpPr>
            <p:cNvPr id="77" name="Rectangle 56"/>
            <p:cNvSpPr>
              <a:spLocks noChangeArrowheads="1"/>
            </p:cNvSpPr>
            <p:nvPr/>
          </p:nvSpPr>
          <p:spPr bwMode="auto">
            <a:xfrm>
              <a:off x="2319338" y="6944097"/>
              <a:ext cx="955675" cy="371475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48</a:t>
              </a:r>
            </a:p>
          </p:txBody>
        </p:sp>
        <p:sp>
          <p:nvSpPr>
            <p:cNvPr id="78" name="Rectangle 58"/>
            <p:cNvSpPr>
              <a:spLocks noChangeArrowheads="1"/>
            </p:cNvSpPr>
            <p:nvPr/>
          </p:nvSpPr>
          <p:spPr bwMode="auto">
            <a:xfrm>
              <a:off x="3324225" y="7401298"/>
              <a:ext cx="957263" cy="371474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100</a:t>
              </a:r>
            </a:p>
          </p:txBody>
        </p:sp>
        <p:sp>
          <p:nvSpPr>
            <p:cNvPr id="79" name="Rectangle 59"/>
            <p:cNvSpPr>
              <a:spLocks noChangeArrowheads="1"/>
            </p:cNvSpPr>
            <p:nvPr/>
          </p:nvSpPr>
          <p:spPr bwMode="auto">
            <a:xfrm>
              <a:off x="2319338" y="7401297"/>
              <a:ext cx="955675" cy="371475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294</a:t>
              </a:r>
            </a:p>
          </p:txBody>
        </p:sp>
        <p:sp>
          <p:nvSpPr>
            <p:cNvPr id="80" name="Rectangle 60"/>
            <p:cNvSpPr>
              <a:spLocks noChangeArrowheads="1"/>
            </p:cNvSpPr>
            <p:nvPr/>
          </p:nvSpPr>
          <p:spPr bwMode="auto">
            <a:xfrm>
              <a:off x="1785938" y="4961310"/>
              <a:ext cx="2590800" cy="228600"/>
            </a:xfrm>
            <a:prstGeom prst="rect">
              <a:avLst/>
            </a:prstGeom>
            <a:solidFill>
              <a:srgbClr val="FFFFFF"/>
            </a:solidFill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(20</a:t>
              </a:r>
              <a:r>
                <a:rPr lang="en-US" altLang="ko-KR" sz="1100" b="1" ker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rPr>
                <a:t>XX</a:t>
              </a:r>
              <a:r>
                <a:rPr kumimoji="0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. 01 ~ 20XX. 12)</a:t>
              </a:r>
            </a:p>
          </p:txBody>
        </p:sp>
      </p:grpSp>
      <p:sp>
        <p:nvSpPr>
          <p:cNvPr id="43" name="모서리가 둥근 직사각형 42"/>
          <p:cNvSpPr/>
          <p:nvPr/>
        </p:nvSpPr>
        <p:spPr bwMode="auto">
          <a:xfrm>
            <a:off x="344488" y="6328189"/>
            <a:ext cx="9217025" cy="3762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Ins="90000" anchor="ctr"/>
          <a:lstStyle/>
          <a:p>
            <a:pPr marL="36000" marR="0" lvl="0" indent="-13335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kern="0" noProof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▶ 개선 목표 </a:t>
            </a:r>
            <a:r>
              <a:rPr kumimoji="1" lang="en-US" altLang="ko-KR" sz="1600" b="1" kern="0" noProof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:  XXX </a:t>
            </a:r>
            <a:r>
              <a:rPr kumimoji="1" lang="ko-KR" altLang="en-US" sz="1600" b="1" kern="0" noProof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출력단 오차 </a:t>
            </a:r>
            <a:r>
              <a:rPr kumimoji="1" lang="en-US" altLang="ko-KR" sz="1600" b="1" kern="0" noProof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13% </a:t>
            </a:r>
            <a:r>
              <a:rPr kumimoji="1" lang="ko-KR" altLang="en-US" sz="1600" b="1" kern="0" noProof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→ </a:t>
            </a:r>
            <a:r>
              <a:rPr kumimoji="1" lang="en-US" altLang="ko-KR" sz="1600" b="1" kern="0" noProof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5%    </a:t>
            </a:r>
            <a:r>
              <a:rPr kumimoji="1" lang="ko-KR" altLang="en-US" sz="1600" b="1" kern="0" noProof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│</a:t>
            </a:r>
            <a:r>
              <a:rPr kumimoji="1" lang="en-US" altLang="ko-KR" sz="1600" b="1" kern="0" noProof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ko-KR" altLang="en-US" sz="1600" b="1" kern="0" noProof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고객불량률 </a:t>
            </a:r>
            <a:r>
              <a:rPr kumimoji="1" lang="en-US" altLang="ko-KR" sz="1600" b="1" kern="0" noProof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25% </a:t>
            </a:r>
            <a:r>
              <a:rPr kumimoji="1" lang="ko-KR" altLang="en-US" sz="1600" b="1" kern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→ </a:t>
            </a:r>
            <a:r>
              <a:rPr kumimoji="1" lang="en-US" altLang="ko-KR" sz="1600" b="1" kern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10%</a:t>
            </a:r>
            <a:r>
              <a:rPr kumimoji="1" lang="ko-KR" altLang="en-US" sz="1600" b="1" kern="0" noProof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600" b="1" kern="0" noProof="0">
                <a:solidFill>
                  <a:srgbClr val="0000CC"/>
                </a:solidFill>
                <a:latin typeface="+mn-ea"/>
                <a:ea typeface="+mn-ea"/>
                <a:cs typeface="+mn-cs"/>
              </a:rPr>
              <a:t> 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3044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883" y="9462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현상파악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906000" cy="5904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8916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883" y="94622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사례</a:t>
            </a:r>
            <a:r>
              <a:rPr lang="en-US" altLang="ko-KR" sz="1800" b="1">
                <a:solidFill>
                  <a:srgbClr val="09507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1800" b="1">
              <a:solidFill>
                <a:srgbClr val="09507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66" y="548680"/>
            <a:ext cx="986311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73480" y="656535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702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" val="bdaf7e0c-53c1-4a04-b47c-9a4acd55c3d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7SEmmS4XEm_csM.5DRvV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vi8C1pcg0CrWIw6N1FtW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6Thfe68qEyFzYfmAmxYH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sSWtf7e7kaGJzGK_pUOF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Ti1MajETUWLerYH5t4mr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htxZ5j5EukPEMPaLSEX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LhgxogRUiOsJovjbw9z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BAq_fBDyUSM6dmxWQi5B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dYr2CzCDEiQF6hyHi66S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11-07-10 오후 11:51: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752t7ZdAE.W9wAQpQHEW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mVRhoG3V0.Q_sl7uM0do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3kPi271a0aTy04b9Sh3q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6WYPGwa0qLfOmYkXUi_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dUFheRYkKmDZ04v18bm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8sxV4KlN0uqEQ.W3idxN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nE7ggmsnki_iaIZNAvaR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F3txRqFf0uascuJ_Pbh_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xWoV1AwzkmgP5S4Z5oGw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AMse4D6OEirIqcyjnvrk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11-07-10 오후 11:51: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3DB_1HxkiICg10F.2wZ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UBTHMdni0Wch0pYWHTCs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F5k2fqnykO1R2q.XcJ0H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JoY3suK1kyCQalE5NXQj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dZ91gfkvE2jraJzCP1g4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ah8HZ83y0.9Irh7AJbeA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6xcgA_TI0SiklbtZe.HQ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11-07-10 오후 11:51:1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11-07-10 오후 11:51:1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11-07-10 오후 11:51: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.tI5N6FUuR7EZq5ZUQH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11-07-10 오후 11:51: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heme/theme1.xml><?xml version="1.0" encoding="utf-8"?>
<a:theme xmlns:a="http://schemas.openxmlformats.org/drawingml/2006/main" name="24_Standarddesign">
  <a:themeElements>
    <a:clrScheme name="7_Standarddesign 14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83C2E5"/>
      </a:accent1>
      <a:accent2>
        <a:srgbClr val="D6EBF6"/>
      </a:accent2>
      <a:accent3>
        <a:srgbClr val="FFFFFF"/>
      </a:accent3>
      <a:accent4>
        <a:srgbClr val="000000"/>
      </a:accent4>
      <a:accent5>
        <a:srgbClr val="C1DDF0"/>
      </a:accent5>
      <a:accent6>
        <a:srgbClr val="C2D5DF"/>
      </a:accent6>
      <a:hlink>
        <a:srgbClr val="288FC8"/>
      </a:hlink>
      <a:folHlink>
        <a:srgbClr val="006699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noFill/>
        </a:ln>
        <a:effectLst/>
      </a:spPr>
      <a:bodyPr wrap="none" rtlCol="0" anchor="ctr"/>
      <a:lstStyle>
        <a:defPPr algn="ctr" defTabSz="1828434" latinLnBrk="0">
          <a:defRPr sz="1200" kern="0" smtClean="0">
            <a:latin typeface="Lato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맑은 고딕" pitchFamily="50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  <a:effectLst>
          <a:prstShdw prst="shdw17" dist="17961" dir="2700000">
            <a:schemeClr val="accent1">
              <a:gamma/>
              <a:shade val="60000"/>
              <a:invGamma/>
            </a:schemeClr>
          </a:prstShdw>
        </a:effectLst>
      </a:spPr>
      <a:bodyPr>
        <a:spAutoFit/>
      </a:bodyPr>
      <a:lstStyle>
        <a:defPPr marL="88900" indent="-88900" algn="l">
          <a:spcBef>
            <a:spcPct val="20000"/>
          </a:spcBef>
          <a:defRPr dirty="0" smtClean="0">
            <a:latin typeface="+mn-ea"/>
            <a:ea typeface="+mn-ea"/>
          </a:defRPr>
        </a:defPPr>
      </a:lstStyle>
    </a:txDef>
  </a:objectDefaults>
  <a:extraClrSchemeLst>
    <a:extraClrScheme>
      <a:clrScheme name="7_Standard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CC66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E2B8"/>
        </a:accent5>
        <a:accent6>
          <a:srgbClr val="2DB9B9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3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CC"/>
        </a:accent1>
        <a:accent2>
          <a:srgbClr val="00CC66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00B95C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4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0066"/>
        </a:accent1>
        <a:accent2>
          <a:srgbClr val="A50021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95001D"/>
        </a:accent6>
        <a:hlink>
          <a:srgbClr val="006600"/>
        </a:hlink>
        <a:folHlink>
          <a:srgbClr val="AF9C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5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A50021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005C"/>
        </a:accent6>
        <a:hlink>
          <a:srgbClr val="AF9C5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6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33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5C00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7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33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E7B900"/>
        </a:accent6>
        <a:hlink>
          <a:srgbClr val="33CC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8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807C00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C0BFAA"/>
        </a:accent5>
        <a:accent6>
          <a:srgbClr val="002D5C"/>
        </a:accent6>
        <a:hlink>
          <a:srgbClr val="993366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9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6699FF"/>
        </a:accent1>
        <a:accent2>
          <a:srgbClr val="993366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2D5C"/>
        </a:accent6>
        <a:hlink>
          <a:srgbClr val="FF9400"/>
        </a:hlink>
        <a:folHlink>
          <a:srgbClr val="807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10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6694FF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5C86E7"/>
        </a:accent6>
        <a:hlink>
          <a:srgbClr val="0043D8"/>
        </a:hlink>
        <a:folHlink>
          <a:srgbClr val="3D70B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1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4A8BEA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1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2674E6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83C2E5"/>
        </a:accent1>
        <a:accent2>
          <a:srgbClr val="D6EBF6"/>
        </a:accent2>
        <a:accent3>
          <a:srgbClr val="FFFFFF"/>
        </a:accent3>
        <a:accent4>
          <a:srgbClr val="000000"/>
        </a:accent4>
        <a:accent5>
          <a:srgbClr val="C1DDF0"/>
        </a:accent5>
        <a:accent6>
          <a:srgbClr val="C2D5DF"/>
        </a:accent6>
        <a:hlink>
          <a:srgbClr val="288FC8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83C2E5"/>
        </a:accent1>
        <a:accent2>
          <a:srgbClr val="D6EBF6"/>
        </a:accent2>
        <a:accent3>
          <a:srgbClr val="FFFFFF"/>
        </a:accent3>
        <a:accent4>
          <a:srgbClr val="000000"/>
        </a:accent4>
        <a:accent5>
          <a:srgbClr val="C1DDF0"/>
        </a:accent5>
        <a:accent6>
          <a:srgbClr val="C2D5DF"/>
        </a:accent6>
        <a:hlink>
          <a:srgbClr val="288FC8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5_Standarddesign">
  <a:themeElements>
    <a:clrScheme name="7_Standarddesign 14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83C2E5"/>
      </a:accent1>
      <a:accent2>
        <a:srgbClr val="D6EBF6"/>
      </a:accent2>
      <a:accent3>
        <a:srgbClr val="FFFFFF"/>
      </a:accent3>
      <a:accent4>
        <a:srgbClr val="000000"/>
      </a:accent4>
      <a:accent5>
        <a:srgbClr val="C1DDF0"/>
      </a:accent5>
      <a:accent6>
        <a:srgbClr val="C2D5DF"/>
      </a:accent6>
      <a:hlink>
        <a:srgbClr val="288FC8"/>
      </a:hlink>
      <a:folHlink>
        <a:srgbClr val="006699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noFill/>
        </a:ln>
        <a:effectLst/>
      </a:spPr>
      <a:bodyPr wrap="none" rtlCol="0" anchor="ctr"/>
      <a:lstStyle>
        <a:defPPr algn="ctr" defTabSz="1828434" latinLnBrk="0">
          <a:defRPr sz="1200" kern="0" smtClean="0">
            <a:latin typeface="Lato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맑은 고딕" pitchFamily="50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  <a:effectLst>
          <a:prstShdw prst="shdw17" dist="17961" dir="2700000">
            <a:schemeClr val="accent1">
              <a:gamma/>
              <a:shade val="60000"/>
              <a:invGamma/>
            </a:schemeClr>
          </a:prstShdw>
        </a:effectLst>
      </a:spPr>
      <a:bodyPr>
        <a:spAutoFit/>
      </a:bodyPr>
      <a:lstStyle>
        <a:defPPr marL="88900" indent="-88900" algn="l">
          <a:spcBef>
            <a:spcPct val="20000"/>
          </a:spcBef>
          <a:defRPr dirty="0" smtClean="0">
            <a:latin typeface="+mn-ea"/>
            <a:ea typeface="+mn-ea"/>
          </a:defRPr>
        </a:defPPr>
      </a:lstStyle>
    </a:txDef>
  </a:objectDefaults>
  <a:extraClrSchemeLst>
    <a:extraClrScheme>
      <a:clrScheme name="7_Standard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CC66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E2B8"/>
        </a:accent5>
        <a:accent6>
          <a:srgbClr val="2DB9B9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3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CC"/>
        </a:accent1>
        <a:accent2>
          <a:srgbClr val="00CC66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00B95C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4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0066"/>
        </a:accent1>
        <a:accent2>
          <a:srgbClr val="A50021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95001D"/>
        </a:accent6>
        <a:hlink>
          <a:srgbClr val="006600"/>
        </a:hlink>
        <a:folHlink>
          <a:srgbClr val="AF9C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5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A50021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005C"/>
        </a:accent6>
        <a:hlink>
          <a:srgbClr val="AF9C5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6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33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5C00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7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33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E7B900"/>
        </a:accent6>
        <a:hlink>
          <a:srgbClr val="33CC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8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807C00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C0BFAA"/>
        </a:accent5>
        <a:accent6>
          <a:srgbClr val="002D5C"/>
        </a:accent6>
        <a:hlink>
          <a:srgbClr val="993366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9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6699FF"/>
        </a:accent1>
        <a:accent2>
          <a:srgbClr val="993366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2D5C"/>
        </a:accent6>
        <a:hlink>
          <a:srgbClr val="FF9400"/>
        </a:hlink>
        <a:folHlink>
          <a:srgbClr val="807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10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6694FF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5C86E7"/>
        </a:accent6>
        <a:hlink>
          <a:srgbClr val="0043D8"/>
        </a:hlink>
        <a:folHlink>
          <a:srgbClr val="3D70B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1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4A8BEA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1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2674E6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83C2E5"/>
        </a:accent1>
        <a:accent2>
          <a:srgbClr val="D6EBF6"/>
        </a:accent2>
        <a:accent3>
          <a:srgbClr val="FFFFFF"/>
        </a:accent3>
        <a:accent4>
          <a:srgbClr val="000000"/>
        </a:accent4>
        <a:accent5>
          <a:srgbClr val="C1DDF0"/>
        </a:accent5>
        <a:accent6>
          <a:srgbClr val="C2D5DF"/>
        </a:accent6>
        <a:hlink>
          <a:srgbClr val="288FC8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83C2E5"/>
        </a:accent1>
        <a:accent2>
          <a:srgbClr val="D6EBF6"/>
        </a:accent2>
        <a:accent3>
          <a:srgbClr val="FFFFFF"/>
        </a:accent3>
        <a:accent4>
          <a:srgbClr val="000000"/>
        </a:accent4>
        <a:accent5>
          <a:srgbClr val="C1DDF0"/>
        </a:accent5>
        <a:accent6>
          <a:srgbClr val="C2D5DF"/>
        </a:accent6>
        <a:hlink>
          <a:srgbClr val="288FC8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Arial"/>
        <a:ea typeface="돋움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POSCO 6 시그마 교육개발 Template-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고딕 Arial">
      <a:majorFont>
        <a:latin typeface="Arial"/>
        <a:ea typeface="나눔고딕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00000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b="1" i="0" u="none" strike="noStrike" cap="none" normalizeH="0" baseline="0" dirty="0" smtClean="0">
            <a:ln>
              <a:noFill/>
            </a:ln>
            <a:solidFill>
              <a:schemeClr val="bg2"/>
            </a:solidFill>
            <a:effectLst/>
            <a:latin typeface="+mn-ea"/>
            <a:ea typeface="+mn-ea"/>
          </a:defRPr>
        </a:defPPr>
      </a:lstStyle>
    </a:spDef>
    <a:lnDef>
      <a:spPr bwMode="auto">
        <a:solidFill>
          <a:srgbClr val="FF0000"/>
        </a:solidFill>
        <a:ln w="9525" cap="sq" cmpd="sng" algn="ctr">
          <a:solidFill>
            <a:schemeClr val="bg1">
              <a:lumMod val="50000"/>
            </a:schemeClr>
          </a:solidFill>
          <a:prstDash val="solid"/>
          <a:miter lim="800000"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/>
            </a:solidFill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POSCO 6 시그마 교육개발 Template-D 1">
        <a:dk1>
          <a:srgbClr val="000000"/>
        </a:dk1>
        <a:lt1>
          <a:srgbClr val="FFFFFF"/>
        </a:lt1>
        <a:dk2>
          <a:srgbClr val="0066FF"/>
        </a:dk2>
        <a:lt2>
          <a:srgbClr val="FFFF00"/>
        </a:lt2>
        <a:accent1>
          <a:srgbClr val="00CCCC"/>
        </a:accent1>
        <a:accent2>
          <a:srgbClr val="FF33CC"/>
        </a:accent2>
        <a:accent3>
          <a:srgbClr val="AAB8FF"/>
        </a:accent3>
        <a:accent4>
          <a:srgbClr val="DADADA"/>
        </a:accent4>
        <a:accent5>
          <a:srgbClr val="AAE2E2"/>
        </a:accent5>
        <a:accent6>
          <a:srgbClr val="E72DB9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SCO 6 시그마 교육개발 Template-D 2">
        <a:dk1>
          <a:srgbClr val="000000"/>
        </a:dk1>
        <a:lt1>
          <a:srgbClr val="9999FF"/>
        </a:lt1>
        <a:dk2>
          <a:srgbClr val="6600FF"/>
        </a:dk2>
        <a:lt2>
          <a:srgbClr val="FFFFFF"/>
        </a:lt2>
        <a:accent1>
          <a:srgbClr val="CCCCFF"/>
        </a:accent1>
        <a:accent2>
          <a:srgbClr val="FF99FF"/>
        </a:accent2>
        <a:accent3>
          <a:srgbClr val="CACAFF"/>
        </a:accent3>
        <a:accent4>
          <a:srgbClr val="000000"/>
        </a:accent4>
        <a:accent5>
          <a:srgbClr val="E2E2FF"/>
        </a:accent5>
        <a:accent6>
          <a:srgbClr val="E78AE7"/>
        </a:accent6>
        <a:hlink>
          <a:srgbClr val="00CC66"/>
        </a:hlink>
        <a:folHlink>
          <a:srgbClr val="66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SCO 6 시그마 교육개발 Template-D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SCO 6 시그마 교육개발 Template-D 4">
        <a:dk1>
          <a:srgbClr val="000000"/>
        </a:dk1>
        <a:lt1>
          <a:srgbClr val="FFFFFF"/>
        </a:lt1>
        <a:dk2>
          <a:srgbClr val="990066"/>
        </a:dk2>
        <a:lt2>
          <a:srgbClr val="FFFF00"/>
        </a:lt2>
        <a:accent1>
          <a:srgbClr val="996633"/>
        </a:accent1>
        <a:accent2>
          <a:srgbClr val="CC6600"/>
        </a:accent2>
        <a:accent3>
          <a:srgbClr val="CAAAB8"/>
        </a:accent3>
        <a:accent4>
          <a:srgbClr val="DADADA"/>
        </a:accent4>
        <a:accent5>
          <a:srgbClr val="CAB8AD"/>
        </a:accent5>
        <a:accent6>
          <a:srgbClr val="B95C00"/>
        </a:accent6>
        <a:hlink>
          <a:srgbClr val="999933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SCO 6 시그마 교육개발 Template-D 5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POSCO 6 시그마 교육개발 Template-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고딕 Arial">
      <a:majorFont>
        <a:latin typeface="Arial"/>
        <a:ea typeface="나눔고딕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00000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b="1" i="0" u="none" strike="noStrike" cap="none" normalizeH="0" baseline="0" dirty="0" smtClean="0">
            <a:ln>
              <a:noFill/>
            </a:ln>
            <a:solidFill>
              <a:schemeClr val="bg2"/>
            </a:solidFill>
            <a:effectLst/>
            <a:latin typeface="+mn-ea"/>
            <a:ea typeface="+mn-ea"/>
          </a:defRPr>
        </a:defPPr>
      </a:lstStyle>
    </a:spDef>
    <a:lnDef>
      <a:spPr bwMode="auto">
        <a:solidFill>
          <a:srgbClr val="FF0000"/>
        </a:solidFill>
        <a:ln w="9525" cap="sq" cmpd="sng" algn="ctr">
          <a:solidFill>
            <a:schemeClr val="bg1">
              <a:lumMod val="50000"/>
            </a:schemeClr>
          </a:solidFill>
          <a:prstDash val="solid"/>
          <a:miter lim="800000"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/>
            </a:solidFill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POSCO 6 시그마 교육개발 Template-D 1">
        <a:dk1>
          <a:srgbClr val="000000"/>
        </a:dk1>
        <a:lt1>
          <a:srgbClr val="FFFFFF"/>
        </a:lt1>
        <a:dk2>
          <a:srgbClr val="0066FF"/>
        </a:dk2>
        <a:lt2>
          <a:srgbClr val="FFFF00"/>
        </a:lt2>
        <a:accent1>
          <a:srgbClr val="00CCCC"/>
        </a:accent1>
        <a:accent2>
          <a:srgbClr val="FF33CC"/>
        </a:accent2>
        <a:accent3>
          <a:srgbClr val="AAB8FF"/>
        </a:accent3>
        <a:accent4>
          <a:srgbClr val="DADADA"/>
        </a:accent4>
        <a:accent5>
          <a:srgbClr val="AAE2E2"/>
        </a:accent5>
        <a:accent6>
          <a:srgbClr val="E72DB9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SCO 6 시그마 교육개발 Template-D 2">
        <a:dk1>
          <a:srgbClr val="000000"/>
        </a:dk1>
        <a:lt1>
          <a:srgbClr val="9999FF"/>
        </a:lt1>
        <a:dk2>
          <a:srgbClr val="6600FF"/>
        </a:dk2>
        <a:lt2>
          <a:srgbClr val="FFFFFF"/>
        </a:lt2>
        <a:accent1>
          <a:srgbClr val="CCCCFF"/>
        </a:accent1>
        <a:accent2>
          <a:srgbClr val="FF99FF"/>
        </a:accent2>
        <a:accent3>
          <a:srgbClr val="CACAFF"/>
        </a:accent3>
        <a:accent4>
          <a:srgbClr val="000000"/>
        </a:accent4>
        <a:accent5>
          <a:srgbClr val="E2E2FF"/>
        </a:accent5>
        <a:accent6>
          <a:srgbClr val="E78AE7"/>
        </a:accent6>
        <a:hlink>
          <a:srgbClr val="00CC66"/>
        </a:hlink>
        <a:folHlink>
          <a:srgbClr val="66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SCO 6 시그마 교육개발 Template-D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SCO 6 시그마 교육개발 Template-D 4">
        <a:dk1>
          <a:srgbClr val="000000"/>
        </a:dk1>
        <a:lt1>
          <a:srgbClr val="FFFFFF"/>
        </a:lt1>
        <a:dk2>
          <a:srgbClr val="990066"/>
        </a:dk2>
        <a:lt2>
          <a:srgbClr val="FFFF00"/>
        </a:lt2>
        <a:accent1>
          <a:srgbClr val="996633"/>
        </a:accent1>
        <a:accent2>
          <a:srgbClr val="CC6600"/>
        </a:accent2>
        <a:accent3>
          <a:srgbClr val="CAAAB8"/>
        </a:accent3>
        <a:accent4>
          <a:srgbClr val="DADADA"/>
        </a:accent4>
        <a:accent5>
          <a:srgbClr val="CAB8AD"/>
        </a:accent5>
        <a:accent6>
          <a:srgbClr val="B95C00"/>
        </a:accent6>
        <a:hlink>
          <a:srgbClr val="999933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SCO 6 시그마 교육개발 Template-D 5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5351</TotalTime>
  <Words>17095</Words>
  <Application>Microsoft Office PowerPoint</Application>
  <PresentationFormat>A4 용지(210x297mm)</PresentationFormat>
  <Paragraphs>3770</Paragraphs>
  <Slides>214</Slides>
  <Notes>170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214</vt:i4>
      </vt:variant>
    </vt:vector>
  </HeadingPairs>
  <TitlesOfParts>
    <vt:vector size="239" baseType="lpstr">
      <vt:lpstr>HY견고딕</vt:lpstr>
      <vt:lpstr>HY헤드라인M</vt:lpstr>
      <vt:lpstr>Monotype Sorts</vt:lpstr>
      <vt:lpstr>굴림</vt:lpstr>
      <vt:lpstr>나눔고딕</vt:lpstr>
      <vt:lpstr>나눔고딕 ExtraBold</vt:lpstr>
      <vt:lpstr>나눔명조</vt:lpstr>
      <vt:lpstr>맑은 고딕</vt:lpstr>
      <vt:lpstr>Arial</vt:lpstr>
      <vt:lpstr>Cambria Math</vt:lpstr>
      <vt:lpstr>Gill Sans MT</vt:lpstr>
      <vt:lpstr>Tahoma</vt:lpstr>
      <vt:lpstr>Times New Roman</vt:lpstr>
      <vt:lpstr>Verdana</vt:lpstr>
      <vt:lpstr>Wingdings</vt:lpstr>
      <vt:lpstr>Wingdings 2</vt:lpstr>
      <vt:lpstr>Wingdings 3</vt:lpstr>
      <vt:lpstr>24_Standarddesign</vt:lpstr>
      <vt:lpstr>2_Office 테마</vt:lpstr>
      <vt:lpstr>25_Standarddesign</vt:lpstr>
      <vt:lpstr>기본 디자인</vt:lpstr>
      <vt:lpstr>3_Office 테마</vt:lpstr>
      <vt:lpstr>5_POSCO 6 시그마 교육개발 Template-D</vt:lpstr>
      <vt:lpstr>3_POSCO 6 시그마 교육개발 Template-D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kriss gim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kriss gim</dc:creator>
  <cp:lastModifiedBy>DMC CONET</cp:lastModifiedBy>
  <cp:revision>342</cp:revision>
  <cp:lastPrinted>2019-01-17T05:12:56Z</cp:lastPrinted>
  <dcterms:created xsi:type="dcterms:W3CDTF">2010-09-30T02:09:05Z</dcterms:created>
  <dcterms:modified xsi:type="dcterms:W3CDTF">2022-10-16T04:08:31Z</dcterms:modified>
</cp:coreProperties>
</file>